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heme/theme2.xml" ContentType="application/vnd.openxmlformats-officedocument.them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2.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3.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4.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56" r:id="rId2"/>
    <p:sldId id="2348" r:id="rId3"/>
    <p:sldId id="2360" r:id="rId4"/>
    <p:sldId id="658" r:id="rId5"/>
    <p:sldId id="660" r:id="rId6"/>
    <p:sldId id="2452" r:id="rId7"/>
    <p:sldId id="2445" r:id="rId8"/>
    <p:sldId id="258" r:id="rId9"/>
    <p:sldId id="263" r:id="rId10"/>
    <p:sldId id="2426" r:id="rId11"/>
    <p:sldId id="269" r:id="rId12"/>
    <p:sldId id="274" r:id="rId13"/>
    <p:sldId id="275" r:id="rId14"/>
    <p:sldId id="276" r:id="rId15"/>
    <p:sldId id="277" r:id="rId16"/>
    <p:sldId id="2427" r:id="rId17"/>
    <p:sldId id="272" r:id="rId18"/>
    <p:sldId id="2428" r:id="rId19"/>
    <p:sldId id="2429" r:id="rId20"/>
    <p:sldId id="2430" r:id="rId21"/>
    <p:sldId id="2432" r:id="rId22"/>
    <p:sldId id="2433" r:id="rId23"/>
    <p:sldId id="2442" r:id="rId24"/>
    <p:sldId id="2450" r:id="rId25"/>
    <p:sldId id="2441" r:id="rId26"/>
    <p:sldId id="2451" r:id="rId27"/>
    <p:sldId id="278" r:id="rId28"/>
    <p:sldId id="2440" r:id="rId29"/>
    <p:sldId id="2435" r:id="rId30"/>
    <p:sldId id="286" r:id="rId31"/>
    <p:sldId id="267" r:id="rId32"/>
    <p:sldId id="268" r:id="rId33"/>
  </p:sldIdLst>
  <p:sldSz cx="12192000" cy="685800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4" autoAdjust="0"/>
    <p:restoredTop sz="94660"/>
  </p:normalViewPr>
  <p:slideViewPr>
    <p:cSldViewPr snapToGrid="0">
      <p:cViewPr varScale="1">
        <p:scale>
          <a:sx n="149" d="100"/>
          <a:sy n="149" d="100"/>
        </p:scale>
        <p:origin x="312" y="762"/>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2023/7/22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slide" Target="../slides/slide2.xml"/><Relationship Id="rId4"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 Id="rId5" Type="http://schemas.openxmlformats.org/officeDocument/2006/relationships/slide" Target="../slides/slide3.xml"/><Relationship Id="rId4"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5" Type="http://schemas.openxmlformats.org/officeDocument/2006/relationships/slide" Target="../slides/slide10.xml"/><Relationship Id="rId4"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tags" Target="../tags/tag65.xml"/><Relationship Id="rId5" Type="http://schemas.openxmlformats.org/officeDocument/2006/relationships/slide" Target="../slides/slide28.xml"/><Relationship Id="rId4"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lstStyle/>
          <a:p>
            <a:endParaRPr lang="en-US" altLang="zh-CN"/>
          </a:p>
        </p:txBody>
      </p:sp>
      <p:sp>
        <p:nvSpPr>
          <p:cNvPr id="4" name="灯片编号占位符 3"/>
          <p:cNvSpPr>
            <a:spLocks noGrp="1"/>
          </p:cNvSpPr>
          <p:nvPr>
            <p:ph type="sldNum" sz="quarter" idx="5"/>
            <p:custDataLst>
              <p:tags r:id="rId3"/>
            </p:custDataLst>
          </p:nvPr>
        </p:nvSpPr>
        <p:spPr/>
        <p:txBody>
          <a:bodyPr/>
          <a:lstStyle/>
          <a:p>
            <a:fld id="{F9E1B693-632D-4080-9CF6-EA28B66DC801}" type="slidenum">
              <a:rPr lang="zh-CN" altLang="en-US" smtClean="0"/>
              <a:t>2</a:t>
            </a:fld>
            <a:endParaRPr lang="zh-CN" altLang="en-US"/>
          </a:p>
        </p:txBody>
      </p:sp>
    </p:spTree>
    <p:extLst>
      <p:ext uri="{BB962C8B-B14F-4D97-AF65-F5344CB8AC3E}">
        <p14:creationId xmlns:p14="http://schemas.microsoft.com/office/powerpoint/2010/main" val="3754046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lstStyle/>
          <a:p>
            <a:endParaRPr lang="en-US" altLang="zh-CN"/>
          </a:p>
        </p:txBody>
      </p:sp>
      <p:sp>
        <p:nvSpPr>
          <p:cNvPr id="4" name="灯片编号占位符 3"/>
          <p:cNvSpPr>
            <a:spLocks noGrp="1"/>
          </p:cNvSpPr>
          <p:nvPr>
            <p:ph type="sldNum" sz="quarter" idx="5"/>
            <p:custDataLst>
              <p:tags r:id="rId3"/>
            </p:custDataLst>
          </p:nvPr>
        </p:nvSpPr>
        <p:spPr/>
        <p:txBody>
          <a:bodyPr/>
          <a:lstStyle/>
          <a:p>
            <a:fld id="{F9E1B693-632D-4080-9CF6-EA28B66DC801}" type="slidenum">
              <a:rPr lang="zh-CN" altLang="en-US" smtClean="0"/>
              <a:t>3</a:t>
            </a:fld>
            <a:endParaRPr lang="zh-CN" altLang="en-US"/>
          </a:p>
        </p:txBody>
      </p:sp>
    </p:spTree>
    <p:extLst>
      <p:ext uri="{BB962C8B-B14F-4D97-AF65-F5344CB8AC3E}">
        <p14:creationId xmlns:p14="http://schemas.microsoft.com/office/powerpoint/2010/main" val="4073166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lstStyle/>
          <a:p>
            <a:endParaRPr lang="en-US" altLang="zh-CN"/>
          </a:p>
        </p:txBody>
      </p:sp>
      <p:sp>
        <p:nvSpPr>
          <p:cNvPr id="4" name="灯片编号占位符 3"/>
          <p:cNvSpPr>
            <a:spLocks noGrp="1"/>
          </p:cNvSpPr>
          <p:nvPr>
            <p:ph type="sldNum" sz="quarter" idx="5"/>
            <p:custDataLst>
              <p:tags r:id="rId3"/>
            </p:custDataLst>
          </p:nvPr>
        </p:nvSpPr>
        <p:spPr/>
        <p:txBody>
          <a:bodyPr/>
          <a:lstStyle/>
          <a:p>
            <a:fld id="{F9E1B693-632D-4080-9CF6-EA28B66DC801}" type="slidenum">
              <a:rPr lang="zh-CN" altLang="en-US" smtClean="0"/>
              <a:t>10</a:t>
            </a:fld>
            <a:endParaRPr lang="zh-CN" altLang="en-US"/>
          </a:p>
        </p:txBody>
      </p:sp>
    </p:spTree>
    <p:extLst>
      <p:ext uri="{BB962C8B-B14F-4D97-AF65-F5344CB8AC3E}">
        <p14:creationId xmlns:p14="http://schemas.microsoft.com/office/powerpoint/2010/main" val="2324535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lstStyle/>
          <a:p>
            <a:endParaRPr lang="en-US" altLang="zh-CN"/>
          </a:p>
        </p:txBody>
      </p:sp>
      <p:sp>
        <p:nvSpPr>
          <p:cNvPr id="4" name="灯片编号占位符 3"/>
          <p:cNvSpPr>
            <a:spLocks noGrp="1"/>
          </p:cNvSpPr>
          <p:nvPr>
            <p:ph type="sldNum" sz="quarter" idx="5"/>
            <p:custDataLst>
              <p:tags r:id="rId3"/>
            </p:custDataLst>
          </p:nvPr>
        </p:nvSpPr>
        <p:spPr/>
        <p:txBody>
          <a:bodyPr/>
          <a:lstStyle/>
          <a:p>
            <a:fld id="{F9E1B693-632D-4080-9CF6-EA28B66DC801}" type="slidenum">
              <a:rPr lang="zh-CN" altLang="en-US" smtClean="0"/>
              <a:t>28</a:t>
            </a:fld>
            <a:endParaRPr lang="zh-CN" altLang="en-US"/>
          </a:p>
        </p:txBody>
      </p:sp>
    </p:spTree>
    <p:extLst>
      <p:ext uri="{BB962C8B-B14F-4D97-AF65-F5344CB8AC3E}">
        <p14:creationId xmlns:p14="http://schemas.microsoft.com/office/powerpoint/2010/main" val="215192508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tags" Target="../tags/tag15.xml"/><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image" Target="../media/image5.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image" Target="../media/image4.png"/><Relationship Id="rId5" Type="http://schemas.openxmlformats.org/officeDocument/2006/relationships/tags" Target="../tags/tag12.xml"/><Relationship Id="rId10" Type="http://schemas.openxmlformats.org/officeDocument/2006/relationships/image" Target="../media/image3.png"/><Relationship Id="rId4" Type="http://schemas.openxmlformats.org/officeDocument/2006/relationships/tags" Target="../tags/tag11.xml"/><Relationship Id="rId9"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9.xml"/><Relationship Id="rId7" Type="http://schemas.openxmlformats.org/officeDocument/2006/relationships/tags" Target="../tags/tag23.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slideMaster" Target="../slideMasters/slideMaster1.xml"/><Relationship Id="rId5" Type="http://schemas.openxmlformats.org/officeDocument/2006/relationships/tags" Target="../tags/tag28.xml"/><Relationship Id="rId4" Type="http://schemas.openxmlformats.org/officeDocument/2006/relationships/tags" Target="../tags/tag27.xml"/></Relationships>
</file>

<file path=ppt/slideLayouts/_rels/slideLayout6.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hyperlink" Target="http://39.104.72.189/" TargetMode="External"/><Relationship Id="rId1" Type="http://schemas.openxmlformats.org/officeDocument/2006/relationships/slideMaster" Target="../slideMasters/slideMaster1.xml"/><Relationship Id="rId4" Type="http://schemas.openxmlformats.org/officeDocument/2006/relationships/slide" Target="../slides/slide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
    <p:bg>
      <p:bgPr>
        <a:solidFill>
          <a:schemeClr val="bg2"/>
        </a:solidFill>
        <a:effectLst/>
      </p:bgPr>
    </p:bg>
    <p:spTree>
      <p:nvGrpSpPr>
        <p:cNvPr id="1" name=""/>
        <p:cNvGrpSpPr/>
        <p:nvPr/>
      </p:nvGrpSpPr>
      <p:grpSpPr>
        <a:xfrm>
          <a:off x="0" y="0"/>
          <a:ext cx="0" cy="0"/>
          <a:chOff x="0" y="0"/>
          <a:chExt cx="0" cy="0"/>
        </a:xfrm>
      </p:grpSpPr>
      <p:grpSp>
        <p:nvGrpSpPr>
          <p:cNvPr id="7" name="组合 6"/>
          <p:cNvGrpSpPr/>
          <p:nvPr>
            <p:custDataLst>
              <p:tags r:id="rId1"/>
            </p:custDataLst>
          </p:nvPr>
        </p:nvGrpSpPr>
        <p:grpSpPr>
          <a:xfrm>
            <a:off x="-507440" y="-1"/>
            <a:ext cx="12708965" cy="7040880"/>
            <a:chOff x="-507440" y="-1"/>
            <a:chExt cx="12708965" cy="7040880"/>
          </a:xfrm>
        </p:grpSpPr>
        <p:pic>
          <p:nvPicPr>
            <p:cNvPr id="8" name="图片 7"/>
            <p:cNvPicPr>
              <a:picLocks noChangeAspect="1"/>
            </p:cNvPicPr>
            <p:nvPr userDrawn="1">
              <p:custDataLst>
                <p:tags r:id="rId6"/>
              </p:custDataLst>
            </p:nvPr>
          </p:nvPicPr>
          <p:blipFill>
            <a:blip r:embed="rId10"/>
            <a:stretch>
              <a:fillRect/>
            </a:stretch>
          </p:blipFill>
          <p:spPr>
            <a:xfrm>
              <a:off x="9525" y="0"/>
              <a:ext cx="12192000" cy="6858000"/>
            </a:xfrm>
            <a:prstGeom prst="rect">
              <a:avLst/>
            </a:prstGeom>
          </p:spPr>
        </p:pic>
        <p:pic>
          <p:nvPicPr>
            <p:cNvPr id="9" name="图片 8"/>
            <p:cNvPicPr>
              <a:picLocks noChangeAspect="1"/>
            </p:cNvPicPr>
            <p:nvPr userDrawn="1">
              <p:custDataLst>
                <p:tags r:id="rId7"/>
              </p:custDataLst>
            </p:nvPr>
          </p:nvPicPr>
          <p:blipFill>
            <a:blip r:embed="rId11"/>
            <a:stretch>
              <a:fillRect/>
            </a:stretch>
          </p:blipFill>
          <p:spPr>
            <a:xfrm>
              <a:off x="-507440" y="-1"/>
              <a:ext cx="3971810" cy="6858001"/>
            </a:xfrm>
            <a:prstGeom prst="rect">
              <a:avLst/>
            </a:prstGeom>
          </p:spPr>
        </p:pic>
        <p:pic>
          <p:nvPicPr>
            <p:cNvPr id="10" name="图片 9"/>
            <p:cNvPicPr>
              <a:picLocks noChangeAspect="1"/>
            </p:cNvPicPr>
            <p:nvPr userDrawn="1">
              <p:custDataLst>
                <p:tags r:id="rId8"/>
              </p:custDataLst>
            </p:nvPr>
          </p:nvPicPr>
          <p:blipFill>
            <a:blip r:embed="rId12"/>
            <a:stretch>
              <a:fillRect/>
            </a:stretch>
          </p:blipFill>
          <p:spPr>
            <a:xfrm>
              <a:off x="8477885" y="182879"/>
              <a:ext cx="3669468" cy="6858000"/>
            </a:xfrm>
            <a:prstGeom prst="rect">
              <a:avLst/>
            </a:prstGeom>
          </p:spPr>
        </p:pic>
      </p:grpSp>
      <p:sp>
        <p:nvSpPr>
          <p:cNvPr id="16" name="日期占位符 15"/>
          <p:cNvSpPr>
            <a:spLocks noGrp="1"/>
          </p:cNvSpPr>
          <p:nvPr>
            <p:ph type="dt" sz="half" idx="10"/>
            <p:custDataLst>
              <p:tags r:id="rId2"/>
            </p:custDataLst>
          </p:nvPr>
        </p:nvSpPr>
        <p:spPr/>
        <p:txBody>
          <a:bodyPr/>
          <a:lstStyle/>
          <a:p>
            <a:fld id="{760FBDFE-C587-4B4C-A407-44438C67B59E}" type="datetimeFigureOut">
              <a:rPr lang="zh-CN" altLang="en-US" smtClean="0"/>
              <a:t>2023/7/22</a:t>
            </a:fld>
            <a:endParaRPr lang="zh-CN" altLang="en-US"/>
          </a:p>
        </p:txBody>
      </p:sp>
      <p:sp>
        <p:nvSpPr>
          <p:cNvPr id="17" name="页脚占位符 16"/>
          <p:cNvSpPr>
            <a:spLocks noGrp="1"/>
          </p:cNvSpPr>
          <p:nvPr>
            <p:ph type="ftr" sz="quarter" idx="11"/>
            <p:custDataLst>
              <p:tags r:id="rId3"/>
            </p:custDataLst>
          </p:nvPr>
        </p:nvSpPr>
        <p:spPr/>
        <p:txBody>
          <a:bodyPr/>
          <a:lstStyle/>
          <a:p>
            <a:endParaRPr lang="zh-CN" altLang="en-US"/>
          </a:p>
        </p:txBody>
      </p:sp>
      <p:sp>
        <p:nvSpPr>
          <p:cNvPr id="18" name="灯片编号占位符 17"/>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ctrTitle" hasCustomPrompt="1"/>
            <p:custDataLst>
              <p:tags r:id="rId5"/>
            </p:custDataLst>
          </p:nvPr>
        </p:nvSpPr>
        <p:spPr>
          <a:xfrm>
            <a:off x="2019935" y="2827655"/>
            <a:ext cx="8171815" cy="1202690"/>
          </a:xfrm>
        </p:spPr>
        <p:txBody>
          <a:bodyPr lIns="90000" tIns="46800" rIns="90000" bIns="0" anchor="b" anchorCtr="0">
            <a:noAutofit/>
          </a:bodyPr>
          <a:lstStyle>
            <a:lvl1pPr algn="ctr">
              <a:defRPr sz="7200" spc="600" baseline="0">
                <a:solidFill>
                  <a:schemeClr val="accent1"/>
                </a:solidFill>
                <a:ea typeface="汉仪乐喵体W" panose="00020600040101010101" pitchFamily="18" charset="-122"/>
              </a:defRPr>
            </a:lvl1pPr>
          </a:lstStyle>
          <a:p>
            <a:r>
              <a:rPr lang="zh-CN" altLang="en-US"/>
              <a:t>单击此处编辑标题</a:t>
            </a: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文本框 5"/>
          <p:cNvSpPr txBox="1"/>
          <p:nvPr/>
        </p:nvSpPr>
        <p:spPr>
          <a:xfrm>
            <a:off x="0" y="0"/>
            <a:ext cx="12192635" cy="649605"/>
          </a:xfrm>
          <a:prstGeom prst="rect">
            <a:avLst/>
          </a:prstGeom>
          <a:solidFill>
            <a:schemeClr val="accent1"/>
          </a:solidFill>
        </p:spPr>
        <p:txBody>
          <a:bodyPr wrap="square" rtlCol="0">
            <a:noAutofit/>
          </a:bodyPr>
          <a:lstStyle/>
          <a:p>
            <a:endParaRPr lang="zh-CN" altLang="en-US" sz="4000" b="1">
              <a:solidFill>
                <a:schemeClr val="bg1"/>
              </a:solidFill>
              <a:latin typeface="宋体" panose="02010600030101010101" pitchFamily="2" charset="-122"/>
              <a:ea typeface="宋体" panose="02010600030101010101" pitchFamily="2" charset="-122"/>
            </a:endParaRPr>
          </a:p>
        </p:txBody>
      </p:sp>
      <p:sp>
        <p:nvSpPr>
          <p:cNvPr id="7" name="文本框 6"/>
          <p:cNvSpPr txBox="1"/>
          <p:nvPr>
            <p:custDataLst>
              <p:tags r:id="rId1"/>
            </p:custDataLst>
          </p:nvPr>
        </p:nvSpPr>
        <p:spPr>
          <a:xfrm>
            <a:off x="-635" y="6626225"/>
            <a:ext cx="12192635" cy="231775"/>
          </a:xfrm>
          <a:prstGeom prst="rect">
            <a:avLst/>
          </a:prstGeom>
          <a:solidFill>
            <a:schemeClr val="accent1"/>
          </a:solidFill>
        </p:spPr>
        <p:txBody>
          <a:bodyPr wrap="square" rtlCol="0">
            <a:noAutofit/>
          </a:bodyPr>
          <a:lstStyle/>
          <a:p>
            <a:endParaRPr lang="zh-CN" altLang="en-US" sz="4000" b="1">
              <a:solidFill>
                <a:schemeClr val="bg1"/>
              </a:solidFill>
              <a:latin typeface="宋体" panose="02010600030101010101" pitchFamily="2" charset="-122"/>
              <a:ea typeface="宋体" panose="02010600030101010101" pitchFamily="2" charset="-122"/>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2023/7/22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grpSp>
        <p:nvGrpSpPr>
          <p:cNvPr id="10" name="组合 9"/>
          <p:cNvGrpSpPr/>
          <p:nvPr userDrawn="1">
            <p:custDataLst>
              <p:tags r:id="rId1"/>
            </p:custDataLst>
          </p:nvPr>
        </p:nvGrpSpPr>
        <p:grpSpPr>
          <a:xfrm>
            <a:off x="170656" y="6247534"/>
            <a:ext cx="457200" cy="385762"/>
            <a:chOff x="11603831" y="190501"/>
            <a:chExt cx="457200" cy="385762"/>
          </a:xfrm>
        </p:grpSpPr>
        <p:sp>
          <p:nvSpPr>
            <p:cNvPr id="14" name="平行四边形 13"/>
            <p:cNvSpPr/>
            <p:nvPr userDrawn="1">
              <p:custDataLst>
                <p:tags r:id="rId6"/>
              </p:custDataLst>
            </p:nvPr>
          </p:nvSpPr>
          <p:spPr>
            <a:xfrm flipH="1">
              <a:off x="11603831" y="190501"/>
              <a:ext cx="409574" cy="385762"/>
            </a:xfrm>
            <a:prstGeom prst="parallelogram">
              <a:avLst>
                <a:gd name="adj" fmla="val 54579"/>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p:cNvSpPr/>
            <p:nvPr userDrawn="1">
              <p:custDataLst>
                <p:tags r:id="rId7"/>
              </p:custDataLst>
            </p:nvPr>
          </p:nvSpPr>
          <p:spPr>
            <a:xfrm flipH="1">
              <a:off x="11830050" y="242887"/>
              <a:ext cx="230981" cy="200025"/>
            </a:xfrm>
            <a:prstGeom prst="parallelogram">
              <a:avLst>
                <a:gd name="adj" fmla="val 5457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userDrawn="1">
            <p:custDataLst>
              <p:tags r:id="rId2"/>
            </p:custDataLst>
          </p:nvPr>
        </p:nvGrpSpPr>
        <p:grpSpPr>
          <a:xfrm>
            <a:off x="11580871" y="6247534"/>
            <a:ext cx="427058" cy="450056"/>
            <a:chOff x="146822" y="159544"/>
            <a:chExt cx="427058" cy="450056"/>
          </a:xfrm>
        </p:grpSpPr>
        <p:sp>
          <p:nvSpPr>
            <p:cNvPr id="12" name="平行四边形 11"/>
            <p:cNvSpPr/>
            <p:nvPr userDrawn="1">
              <p:custDataLst>
                <p:tags r:id="rId4"/>
              </p:custDataLst>
            </p:nvPr>
          </p:nvSpPr>
          <p:spPr>
            <a:xfrm flipH="1">
              <a:off x="146822" y="239744"/>
              <a:ext cx="381815" cy="369856"/>
            </a:xfrm>
            <a:prstGeom prst="parallelogram">
              <a:avLst>
                <a:gd name="adj" fmla="val 5264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60000"/>
                    <a:lumOff val="40000"/>
                  </a:schemeClr>
                </a:solidFill>
              </a:endParaRPr>
            </a:p>
          </p:txBody>
        </p:sp>
        <p:sp>
          <p:nvSpPr>
            <p:cNvPr id="13" name="平行四边形 12"/>
            <p:cNvSpPr/>
            <p:nvPr userDrawn="1">
              <p:custDataLst>
                <p:tags r:id="rId5"/>
              </p:custDataLst>
            </p:nvPr>
          </p:nvSpPr>
          <p:spPr>
            <a:xfrm flipH="1">
              <a:off x="202406" y="159544"/>
              <a:ext cx="371474" cy="346388"/>
            </a:xfrm>
            <a:prstGeom prst="parallelogram">
              <a:avLst>
                <a:gd name="adj" fmla="val 5457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圆角矩形 6"/>
          <p:cNvSpPr/>
          <p:nvPr userDrawn="1">
            <p:custDataLst>
              <p:tags r:id="rId3"/>
            </p:custDataLst>
          </p:nvPr>
        </p:nvSpPr>
        <p:spPr>
          <a:xfrm>
            <a:off x="216535" y="180340"/>
            <a:ext cx="4984750" cy="447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a:effectLst/>
                <a:latin typeface="Times New Roman" panose="02020603050405020304" pitchFamily="18" charset="0"/>
                <a:ea typeface="黑体" panose="02010609060101010101" charset="-122"/>
                <a:cs typeface="Times New Roman" panose="02020603050405020304" pitchFamily="18" charset="0"/>
                <a:sym typeface="+mn-ea"/>
              </a:rPr>
              <a:t> 二次函数与一元二次方程、不等式</a:t>
            </a:r>
          </a:p>
        </p:txBody>
      </p:sp>
    </p:spTree>
    <p:extLst>
      <p:ext uri="{BB962C8B-B14F-4D97-AF65-F5344CB8AC3E}">
        <p14:creationId xmlns:p14="http://schemas.microsoft.com/office/powerpoint/2010/main" val="3401253276"/>
      </p:ext>
    </p:extLst>
  </p:cSld>
  <p:clrMapOvr>
    <a:masterClrMapping/>
  </p:clrMapOvr>
  <mc:AlternateContent xmlns:mc="http://schemas.openxmlformats.org/markup-compatibility/2006" xmlns:p14="http://schemas.microsoft.com/office/powerpoint/2010/main">
    <mc:Choice Requires="p14">
      <p:transition spd="slow" p14:dur="1500"/>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2023/7/22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501808845"/>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4" name="动作按钮: 后退或前一项 10">
            <a:hlinkClick r:id="" action="ppaction://hlinkshowjump?jump=previousslide" highlightClick="1"/>
            <a:extLst>
              <a:ext uri="{FF2B5EF4-FFF2-40B4-BE49-F238E27FC236}">
                <a16:creationId xmlns:a16="http://schemas.microsoft.com/office/drawing/2014/main" id="{7588E827-95B3-83DB-6D3B-99F7DFAAF3DC}"/>
              </a:ext>
            </a:extLst>
          </p:cNvPr>
          <p:cNvSpPr/>
          <p:nvPr userDrawn="1"/>
        </p:nvSpPr>
        <p:spPr>
          <a:xfrm>
            <a:off x="11042650" y="6513513"/>
            <a:ext cx="279400" cy="304800"/>
          </a:xfrm>
          <a:prstGeom prst="actionButtonBackPrevio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动作按钮: 前进或下一项 11">
            <a:hlinkClick r:id="" action="ppaction://hlinkshowjump?jump=nextslide" highlightClick="1"/>
            <a:extLst>
              <a:ext uri="{FF2B5EF4-FFF2-40B4-BE49-F238E27FC236}">
                <a16:creationId xmlns:a16="http://schemas.microsoft.com/office/drawing/2014/main" id="{607EFBFA-E4C2-D6AB-6ACD-BEC939C0D7B6}"/>
              </a:ext>
            </a:extLst>
          </p:cNvPr>
          <p:cNvSpPr/>
          <p:nvPr userDrawn="1"/>
        </p:nvSpPr>
        <p:spPr>
          <a:xfrm>
            <a:off x="11406188" y="6526213"/>
            <a:ext cx="269875" cy="279400"/>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动作按钮: 结束 12">
            <a:hlinkClick r:id="" action="ppaction://hlinkshowjump?jump=endshow" highlightClick="1"/>
            <a:extLst>
              <a:ext uri="{FF2B5EF4-FFF2-40B4-BE49-F238E27FC236}">
                <a16:creationId xmlns:a16="http://schemas.microsoft.com/office/drawing/2014/main" id="{A175451C-57AF-9966-CEAF-B70FA8FC2991}"/>
              </a:ext>
            </a:extLst>
          </p:cNvPr>
          <p:cNvSpPr/>
          <p:nvPr userDrawn="1"/>
        </p:nvSpPr>
        <p:spPr>
          <a:xfrm>
            <a:off x="11760200" y="6515100"/>
            <a:ext cx="254000" cy="301625"/>
          </a:xfrm>
          <a:prstGeom prst="actionButtonE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7" name="直接连接符 13">
            <a:extLst>
              <a:ext uri="{FF2B5EF4-FFF2-40B4-BE49-F238E27FC236}">
                <a16:creationId xmlns:a16="http://schemas.microsoft.com/office/drawing/2014/main" id="{BC2D92F3-8F1E-2DD7-2A46-30A17671D234}"/>
              </a:ext>
            </a:extLst>
          </p:cNvPr>
          <p:cNvCxnSpPr/>
          <p:nvPr userDrawn="1"/>
        </p:nvCxnSpPr>
        <p:spPr>
          <a:xfrm>
            <a:off x="241300" y="406400"/>
            <a:ext cx="11701463"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8" name="文本框 10">
            <a:hlinkClick r:id="rId2"/>
            <a:extLst>
              <a:ext uri="{FF2B5EF4-FFF2-40B4-BE49-F238E27FC236}">
                <a16:creationId xmlns:a16="http://schemas.microsoft.com/office/drawing/2014/main" id="{5D2EA054-D647-1543-6FA9-B22B5FCF8E96}"/>
              </a:ext>
            </a:extLst>
          </p:cNvPr>
          <p:cNvSpPr txBox="1">
            <a:spLocks noChangeArrowheads="1"/>
          </p:cNvSpPr>
          <p:nvPr userDrawn="1"/>
        </p:nvSpPr>
        <p:spPr bwMode="auto">
          <a:xfrm>
            <a:off x="10668000" y="98425"/>
            <a:ext cx="14144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200" b="1">
                <a:solidFill>
                  <a:srgbClr val="00B050"/>
                </a:solidFill>
              </a:rPr>
              <a:t>@《</a:t>
            </a:r>
            <a:r>
              <a:rPr lang="zh-CN" altLang="en-US" sz="1200" b="1">
                <a:solidFill>
                  <a:srgbClr val="00B050"/>
                </a:solidFill>
              </a:rPr>
              <a:t>创新设计</a:t>
            </a:r>
            <a:r>
              <a:rPr lang="en-US" altLang="zh-CN" sz="1200" b="1">
                <a:solidFill>
                  <a:srgbClr val="00B050"/>
                </a:solidFill>
              </a:rPr>
              <a:t>》</a:t>
            </a:r>
            <a:endParaRPr lang="zh-CN" altLang="en-US" sz="1200" b="1">
              <a:solidFill>
                <a:srgbClr val="00B050"/>
              </a:solidFill>
            </a:endParaRPr>
          </a:p>
        </p:txBody>
      </p:sp>
      <p:sp>
        <p:nvSpPr>
          <p:cNvPr id="9" name="燕尾形 8">
            <a:hlinkClick r:id="rId3" action="ppaction://hlinksldjump"/>
            <a:extLst>
              <a:ext uri="{FF2B5EF4-FFF2-40B4-BE49-F238E27FC236}">
                <a16:creationId xmlns:a16="http://schemas.microsoft.com/office/drawing/2014/main" id="{AA8540EE-7DB3-A37F-3E0C-D46405AD9053}"/>
              </a:ext>
            </a:extLst>
          </p:cNvPr>
          <p:cNvSpPr/>
          <p:nvPr userDrawn="1"/>
        </p:nvSpPr>
        <p:spPr>
          <a:xfrm>
            <a:off x="7802563" y="6496050"/>
            <a:ext cx="1366837" cy="315913"/>
          </a:xfrm>
          <a:prstGeom prst="chevron">
            <a:avLst/>
          </a:prstGeom>
          <a:solidFill>
            <a:schemeClr val="accent6"/>
          </a:solidFill>
          <a:ln>
            <a:noFill/>
          </a:ln>
        </p:spPr>
        <p:txBody>
          <a:bodyPr anchor="ctr"/>
          <a:lstStyle>
            <a:lvl1pPr defTabSz="685800" eaLnBrk="0" hangingPunct="0">
              <a:defRPr>
                <a:solidFill>
                  <a:schemeClr val="tx1"/>
                </a:solidFill>
                <a:latin typeface="Calibri" panose="020F0502020204030204" pitchFamily="34" charset="0"/>
                <a:ea typeface="宋体" panose="02010600030101010101" pitchFamily="2" charset="-122"/>
              </a:defRPr>
            </a:lvl1pPr>
            <a:lvl2pPr marL="742950" indent="-285750" defTabSz="685800" eaLnBrk="0" hangingPunct="0">
              <a:defRPr>
                <a:solidFill>
                  <a:schemeClr val="tx1"/>
                </a:solidFill>
                <a:latin typeface="Calibri" panose="020F0502020204030204" pitchFamily="34" charset="0"/>
                <a:ea typeface="宋体" panose="02010600030101010101" pitchFamily="2" charset="-122"/>
              </a:defRPr>
            </a:lvl2pPr>
            <a:lvl3pPr marL="1143000" indent="-228600" defTabSz="685800" eaLnBrk="0" hangingPunct="0">
              <a:defRPr>
                <a:solidFill>
                  <a:schemeClr val="tx1"/>
                </a:solidFill>
                <a:latin typeface="Calibri" panose="020F0502020204030204" pitchFamily="34" charset="0"/>
                <a:ea typeface="宋体" panose="02010600030101010101" pitchFamily="2" charset="-122"/>
              </a:defRPr>
            </a:lvl3pPr>
            <a:lvl4pPr marL="1600200" indent="-228600" defTabSz="685800" eaLnBrk="0" hangingPunct="0">
              <a:defRPr>
                <a:solidFill>
                  <a:schemeClr val="tx1"/>
                </a:solidFill>
                <a:latin typeface="Calibri" panose="020F0502020204030204" pitchFamily="34" charset="0"/>
                <a:ea typeface="宋体" panose="02010600030101010101" pitchFamily="2" charset="-122"/>
              </a:defRPr>
            </a:lvl4pPr>
            <a:lvl5pPr marL="2057400" indent="-228600" defTabSz="685800" eaLnBrk="0" hangingPunct="0">
              <a:defRPr>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200">
                <a:solidFill>
                  <a:srgbClr val="FFFFFF"/>
                </a:solidFill>
                <a:latin typeface="微软雅黑" panose="020B0503020204020204" pitchFamily="34" charset="-122"/>
                <a:ea typeface="微软雅黑" panose="020B0503020204020204" pitchFamily="34" charset="-122"/>
              </a:rPr>
              <a:t>课堂互动</a:t>
            </a:r>
          </a:p>
        </p:txBody>
      </p:sp>
      <p:sp>
        <p:nvSpPr>
          <p:cNvPr id="10" name="燕尾形 9">
            <a:hlinkClick r:id="rId4" action="ppaction://hlinksldjump"/>
            <a:extLst>
              <a:ext uri="{FF2B5EF4-FFF2-40B4-BE49-F238E27FC236}">
                <a16:creationId xmlns:a16="http://schemas.microsoft.com/office/drawing/2014/main" id="{3AA27677-A40D-8C74-7A91-17088FB4D47A}"/>
              </a:ext>
            </a:extLst>
          </p:cNvPr>
          <p:cNvSpPr/>
          <p:nvPr userDrawn="1"/>
        </p:nvSpPr>
        <p:spPr>
          <a:xfrm>
            <a:off x="6162675" y="6505575"/>
            <a:ext cx="1368425" cy="315913"/>
          </a:xfrm>
          <a:prstGeom prst="chevron">
            <a:avLst/>
          </a:prstGeom>
          <a:solidFill>
            <a:schemeClr val="accent6"/>
          </a:solidFill>
          <a:ln>
            <a:noFill/>
          </a:ln>
        </p:spPr>
        <p:txBody>
          <a:bodyPr anchor="ctr"/>
          <a:lstStyle>
            <a:lvl1pPr defTabSz="685800" eaLnBrk="0" hangingPunct="0">
              <a:defRPr>
                <a:solidFill>
                  <a:schemeClr val="tx1"/>
                </a:solidFill>
                <a:latin typeface="Calibri" panose="020F0502020204030204" pitchFamily="34" charset="0"/>
                <a:ea typeface="宋体" panose="02010600030101010101" pitchFamily="2" charset="-122"/>
              </a:defRPr>
            </a:lvl1pPr>
            <a:lvl2pPr marL="742950" indent="-285750" defTabSz="685800" eaLnBrk="0" hangingPunct="0">
              <a:defRPr>
                <a:solidFill>
                  <a:schemeClr val="tx1"/>
                </a:solidFill>
                <a:latin typeface="Calibri" panose="020F0502020204030204" pitchFamily="34" charset="0"/>
                <a:ea typeface="宋体" panose="02010600030101010101" pitchFamily="2" charset="-122"/>
              </a:defRPr>
            </a:lvl2pPr>
            <a:lvl3pPr marL="1143000" indent="-228600" defTabSz="685800" eaLnBrk="0" hangingPunct="0">
              <a:defRPr>
                <a:solidFill>
                  <a:schemeClr val="tx1"/>
                </a:solidFill>
                <a:latin typeface="Calibri" panose="020F0502020204030204" pitchFamily="34" charset="0"/>
                <a:ea typeface="宋体" panose="02010600030101010101" pitchFamily="2" charset="-122"/>
              </a:defRPr>
            </a:lvl3pPr>
            <a:lvl4pPr marL="1600200" indent="-228600" defTabSz="685800" eaLnBrk="0" hangingPunct="0">
              <a:defRPr>
                <a:solidFill>
                  <a:schemeClr val="tx1"/>
                </a:solidFill>
                <a:latin typeface="Calibri" panose="020F0502020204030204" pitchFamily="34" charset="0"/>
                <a:ea typeface="宋体" panose="02010600030101010101" pitchFamily="2" charset="-122"/>
              </a:defRPr>
            </a:lvl4pPr>
            <a:lvl5pPr marL="2057400" indent="-228600" defTabSz="685800" eaLnBrk="0" hangingPunct="0">
              <a:defRPr>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200">
                <a:solidFill>
                  <a:srgbClr val="FFFFFF"/>
                </a:solidFill>
                <a:latin typeface="微软雅黑" panose="020B0503020204020204" pitchFamily="34" charset="-122"/>
                <a:ea typeface="微软雅黑" panose="020B0503020204020204" pitchFamily="34" charset="-122"/>
              </a:rPr>
              <a:t>课前预习</a:t>
            </a:r>
          </a:p>
        </p:txBody>
      </p:sp>
      <p:sp>
        <p:nvSpPr>
          <p:cNvPr id="11" name="燕尾形 10">
            <a:hlinkClick r:id="" action="ppaction://noaction"/>
            <a:extLst>
              <a:ext uri="{FF2B5EF4-FFF2-40B4-BE49-F238E27FC236}">
                <a16:creationId xmlns:a16="http://schemas.microsoft.com/office/drawing/2014/main" id="{5F1F76FB-55FA-8165-8D77-DF279BA33179}"/>
              </a:ext>
            </a:extLst>
          </p:cNvPr>
          <p:cNvSpPr/>
          <p:nvPr userDrawn="1"/>
        </p:nvSpPr>
        <p:spPr>
          <a:xfrm>
            <a:off x="9378950" y="6505575"/>
            <a:ext cx="1368425" cy="315913"/>
          </a:xfrm>
          <a:prstGeom prst="chevron">
            <a:avLst/>
          </a:prstGeom>
          <a:solidFill>
            <a:schemeClr val="accent6"/>
          </a:solidFill>
          <a:ln>
            <a:noFill/>
          </a:ln>
        </p:spPr>
        <p:txBody>
          <a:bodyPr anchor="ctr"/>
          <a:lstStyle>
            <a:lvl1pPr defTabSz="685800" eaLnBrk="0" hangingPunct="0">
              <a:defRPr>
                <a:solidFill>
                  <a:schemeClr val="tx1"/>
                </a:solidFill>
                <a:latin typeface="Calibri" panose="020F0502020204030204" pitchFamily="34" charset="0"/>
                <a:ea typeface="宋体" panose="02010600030101010101" pitchFamily="2" charset="-122"/>
              </a:defRPr>
            </a:lvl1pPr>
            <a:lvl2pPr marL="742950" indent="-285750" defTabSz="685800" eaLnBrk="0" hangingPunct="0">
              <a:defRPr>
                <a:solidFill>
                  <a:schemeClr val="tx1"/>
                </a:solidFill>
                <a:latin typeface="Calibri" panose="020F0502020204030204" pitchFamily="34" charset="0"/>
                <a:ea typeface="宋体" panose="02010600030101010101" pitchFamily="2" charset="-122"/>
              </a:defRPr>
            </a:lvl2pPr>
            <a:lvl3pPr marL="1143000" indent="-228600" defTabSz="685800" eaLnBrk="0" hangingPunct="0">
              <a:defRPr>
                <a:solidFill>
                  <a:schemeClr val="tx1"/>
                </a:solidFill>
                <a:latin typeface="Calibri" panose="020F0502020204030204" pitchFamily="34" charset="0"/>
                <a:ea typeface="宋体" panose="02010600030101010101" pitchFamily="2" charset="-122"/>
              </a:defRPr>
            </a:lvl3pPr>
            <a:lvl4pPr marL="1600200" indent="-228600" defTabSz="685800" eaLnBrk="0" hangingPunct="0">
              <a:defRPr>
                <a:solidFill>
                  <a:schemeClr val="tx1"/>
                </a:solidFill>
                <a:latin typeface="Calibri" panose="020F0502020204030204" pitchFamily="34" charset="0"/>
                <a:ea typeface="宋体" panose="02010600030101010101" pitchFamily="2" charset="-122"/>
              </a:defRPr>
            </a:lvl4pPr>
            <a:lvl5pPr marL="2057400" indent="-228600" defTabSz="685800" eaLnBrk="0" hangingPunct="0">
              <a:defRPr>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200">
                <a:solidFill>
                  <a:srgbClr val="FFFFFF"/>
                </a:solidFill>
                <a:latin typeface="微软雅黑" panose="020B0503020204020204" pitchFamily="34" charset="-122"/>
                <a:ea typeface="微软雅黑" panose="020B0503020204020204" pitchFamily="34" charset="-122"/>
              </a:rPr>
              <a:t>素养达成</a:t>
            </a:r>
          </a:p>
        </p:txBody>
      </p:sp>
      <p:sp>
        <p:nvSpPr>
          <p:cNvPr id="3" name="文本占位符 2"/>
          <p:cNvSpPr>
            <a:spLocks noGrp="1"/>
          </p:cNvSpPr>
          <p:nvPr>
            <p:ph type="body" idx="1"/>
          </p:nvPr>
        </p:nvSpPr>
        <p:spPr>
          <a:xfrm>
            <a:off x="241540" y="534838"/>
            <a:ext cx="11701077" cy="5911999"/>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Tree>
    <p:extLst>
      <p:ext uri="{BB962C8B-B14F-4D97-AF65-F5344CB8AC3E}">
        <p14:creationId xmlns:p14="http://schemas.microsoft.com/office/powerpoint/2010/main" val="1612213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2.xml"/><Relationship Id="rId13"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image" Target="file:///D:\qq&#25991;&#20214;\712321467\Image\C2C\Image2\%7b75232B38-A165-1FB7-499C-2E1C792CACB5%7d.png"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tags" Target="../tags/tag4.xml"/><Relationship Id="rId4" Type="http://schemas.openxmlformats.org/officeDocument/2006/relationships/slideLayout" Target="../slideLayouts/slideLayout4.xml"/><Relationship Id="rId9" Type="http://schemas.openxmlformats.org/officeDocument/2006/relationships/tags" Target="../tags/tag3.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8"/>
            </p:custDataLst>
          </p:nvPr>
        </p:nvSpPr>
        <p:spPr>
          <a:xfrm>
            <a:off x="669882" y="443230"/>
            <a:ext cx="10852237" cy="441964"/>
          </a:xfrm>
          <a:prstGeom prst="rect">
            <a:avLst/>
          </a:prstGeom>
        </p:spPr>
        <p:txBody>
          <a:bodyPr vert="horz" lIns="90170" tIns="46990" rIns="90170" bIns="46990" rtlCol="0" anchor="t" anchorCtr="0">
            <a:normAutofit/>
          </a:bodyPr>
          <a:lstStyle/>
          <a:p>
            <a:r>
              <a:rPr lang="zh-CN" altLang="en-US"/>
              <a:t>单击此处编辑母版标题样式</a:t>
            </a:r>
          </a:p>
        </p:txBody>
      </p:sp>
      <p:sp>
        <p:nvSpPr>
          <p:cNvPr id="3" name="文本占位符 2"/>
          <p:cNvSpPr>
            <a:spLocks noGrp="1"/>
          </p:cNvSpPr>
          <p:nvPr>
            <p:ph type="body" idx="1"/>
            <p:custDataLst>
              <p:tags r:id="rId9"/>
            </p:custDataLst>
          </p:nvPr>
        </p:nvSpPr>
        <p:spPr>
          <a:xfrm>
            <a:off x="669882" y="952508"/>
            <a:ext cx="10852237" cy="5388907"/>
          </a:xfrm>
          <a:prstGeom prst="rect">
            <a:avLst/>
          </a:prstGeom>
        </p:spPr>
        <p:txBody>
          <a:bodyPr vert="horz" lIns="90170" tIns="46990" rIns="90170" bIns="4699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custDataLst>
              <p:tags r:id="rId10"/>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D997B5FA-0921-464F-AAE1-844C04324D75}" type="datetimeFigureOut">
              <a:rPr lang="zh-CN" altLang="en-US" smtClean="0"/>
              <a:t>2023/7/22</a:t>
            </a:fld>
            <a:endParaRPr lang="zh-CN" altLang="en-US"/>
          </a:p>
        </p:txBody>
      </p:sp>
      <p:sp>
        <p:nvSpPr>
          <p:cNvPr id="5" name="页脚占位符 4"/>
          <p:cNvSpPr>
            <a:spLocks noGrp="1"/>
          </p:cNvSpPr>
          <p:nvPr>
            <p:ph type="ftr" sz="quarter" idx="3"/>
            <p:custDataLst>
              <p:tags r:id="rId11"/>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custDataLst>
              <p:tags r:id="rId12"/>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
        <p:nvSpPr>
          <p:cNvPr id="7" name="KSO_TEMPLATE" hidden="1"/>
          <p:cNvSpPr/>
          <p:nvPr>
            <p:custDataLst>
              <p:tags r:id="rId13"/>
            </p:custDataLst>
          </p:nvPr>
        </p:nvSpPr>
        <p:spPr>
          <a:xfrm flipH="1">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1073743875" descr="学科网 zxxk.com"/>
          <p:cNvPicPr>
            <a:picLocks noChangeAspect="1"/>
          </p:cNvPicPr>
          <p:nvPr/>
        </p:nvPicPr>
        <p:blipFill>
          <a:blip r:embed="rId15" r:link="rId16"/>
          <a:stretch>
            <a:fillRect/>
          </a:stretch>
        </p:blipFill>
        <p:spPr>
          <a:xfrm>
            <a:off x="838200" y="365125"/>
            <a:ext cx="9525" cy="9525"/>
          </a:xfrm>
          <a:prstGeom prst="rect">
            <a:avLst/>
          </a:prstGeom>
          <a:noFill/>
          <a:ln>
            <a:noFill/>
            <a:miter lim="800000"/>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Lst>
  <p:transition/>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a:cs typeface="+mj-cs"/>
        </a:defRPr>
      </a:lvl1pPr>
    </p:titleStyle>
    <p:bodyStyle>
      <a:lvl1pPr marL="228600" indent="-228600" algn="l" defTabSz="914400" rtl="0" eaLnBrk="1" fontAlgn="auto" latinLnBrk="0" hangingPunct="1">
        <a:lnSpc>
          <a:spcPct val="130000"/>
        </a:lnSpc>
        <a:spcBef>
          <a:spcPct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a:cs typeface="+mn-cs"/>
        </a:defRPr>
      </a:lvl1pPr>
      <a:lvl2pPr marL="685800" indent="-228600" algn="l" defTabSz="914400" rtl="0" eaLnBrk="1" fontAlgn="auto" latinLnBrk="0" hangingPunct="1">
        <a:lnSpc>
          <a:spcPct val="130000"/>
        </a:lnSpc>
        <a:spcBef>
          <a:spcPct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a:cs typeface="+mn-cs"/>
        </a:defRPr>
      </a:lvl2pPr>
      <a:lvl3pPr marL="1143000" indent="-228600" algn="l" defTabSz="914400" rtl="0" eaLnBrk="1" fontAlgn="auto" latinLnBrk="0" hangingPunct="1">
        <a:lnSpc>
          <a:spcPct val="130000"/>
        </a:lnSpc>
        <a:spcBef>
          <a:spcPct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a:cs typeface="+mn-cs"/>
        </a:defRPr>
      </a:lvl3pPr>
      <a:lvl4pPr marL="1600200" indent="-228600" algn="l" defTabSz="914400" rtl="0" eaLnBrk="1" fontAlgn="auto" latinLnBrk="0" hangingPunct="1">
        <a:lnSpc>
          <a:spcPct val="130000"/>
        </a:lnSpc>
        <a:spcBef>
          <a:spcPct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a:cs typeface="+mn-cs"/>
        </a:defRPr>
      </a:lvl4pPr>
      <a:lvl5pPr marL="2057400" indent="-228600" algn="l" defTabSz="914400" rtl="0" eaLnBrk="1" fontAlgn="auto" latinLnBrk="0" hangingPunct="1">
        <a:lnSpc>
          <a:spcPct val="130000"/>
        </a:lnSpc>
        <a:spcBef>
          <a:spcPct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8.wmf"/><Relationship Id="rId3" Type="http://schemas.openxmlformats.org/officeDocument/2006/relationships/tags" Target="../tags/tag44.xml"/><Relationship Id="rId7" Type="http://schemas.openxmlformats.org/officeDocument/2006/relationships/tags" Target="../tags/tag48.xml"/><Relationship Id="rId12" Type="http://schemas.openxmlformats.org/officeDocument/2006/relationships/oleObject" Target="../embeddings/oleObject4.bin"/><Relationship Id="rId2" Type="http://schemas.openxmlformats.org/officeDocument/2006/relationships/tags" Target="../tags/tag43.xml"/><Relationship Id="rId16" Type="http://schemas.openxmlformats.org/officeDocument/2006/relationships/image" Target="../media/image20.png"/><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image" Target="../media/image17.wmf"/><Relationship Id="rId5" Type="http://schemas.openxmlformats.org/officeDocument/2006/relationships/tags" Target="../tags/tag46.xml"/><Relationship Id="rId15" Type="http://schemas.openxmlformats.org/officeDocument/2006/relationships/image" Target="../media/image19.wmf"/><Relationship Id="rId10" Type="http://schemas.openxmlformats.org/officeDocument/2006/relationships/oleObject" Target="../embeddings/oleObject3.bin"/><Relationship Id="rId4" Type="http://schemas.openxmlformats.org/officeDocument/2006/relationships/tags" Target="../tags/tag45.xml"/><Relationship Id="rId9" Type="http://schemas.openxmlformats.org/officeDocument/2006/relationships/notesSlide" Target="../notesSlides/notesSlide3.xml"/><Relationship Id="rId14" Type="http://schemas.openxmlformats.org/officeDocument/2006/relationships/oleObject" Target="../embeddings/oleObject5.bin"/></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1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240.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53.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4.xml"/><Relationship Id="rId5" Type="http://schemas.openxmlformats.org/officeDocument/2006/relationships/image" Target="../media/image32.png"/><Relationship Id="rId4" Type="http://schemas.openxmlformats.org/officeDocument/2006/relationships/image" Target="../media/image320.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tags" Target="../tags/tag31.xml"/><Relationship Id="rId7" Type="http://schemas.openxmlformats.org/officeDocument/2006/relationships/image" Target="../media/image6.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0.xml"/><Relationship Id="rId5" Type="http://schemas.openxmlformats.org/officeDocument/2006/relationships/notesSlide" Target="../notesSlides/notesSlide1.xml"/><Relationship Id="rId4" Type="http://schemas.openxmlformats.org/officeDocument/2006/relationships/slideLayout" Target="../slideLayouts/slideLayout2.xml"/><Relationship Id="rId9" Type="http://schemas.openxmlformats.org/officeDocument/2006/relationships/image" Target="../media/image6.wmf"/></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56.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57.xml"/><Relationship Id="rId5" Type="http://schemas.openxmlformats.org/officeDocument/2006/relationships/image" Target="../media/image250.png"/><Relationship Id="rId4" Type="http://schemas.openxmlformats.org/officeDocument/2006/relationships/image" Target="../media/image241.png"/></Relationships>
</file>

<file path=ppt/slides/_rels/slide23.xml.rels><?xml version="1.0" encoding="UTF-8" standalone="yes"?>
<Relationships xmlns="http://schemas.openxmlformats.org/package/2006/relationships"><Relationship Id="rId3" Type="http://schemas.openxmlformats.org/officeDocument/2006/relationships/image" Target="../media/image29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37.wmf"/><Relationship Id="rId3" Type="http://schemas.openxmlformats.org/officeDocument/2006/relationships/tags" Target="../tags/tag60.xml"/><Relationship Id="rId7" Type="http://schemas.openxmlformats.org/officeDocument/2006/relationships/tags" Target="../tags/tag64.xml"/><Relationship Id="rId12" Type="http://schemas.openxmlformats.org/officeDocument/2006/relationships/oleObject" Target="../embeddings/oleObject7.bin"/><Relationship Id="rId17" Type="http://schemas.openxmlformats.org/officeDocument/2006/relationships/image" Target="../media/image39.wmf"/><Relationship Id="rId2" Type="http://schemas.openxmlformats.org/officeDocument/2006/relationships/tags" Target="../tags/tag59.xml"/><Relationship Id="rId16" Type="http://schemas.openxmlformats.org/officeDocument/2006/relationships/oleObject" Target="../embeddings/oleObject9.bin"/><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image" Target="../media/image36.wmf"/><Relationship Id="rId5" Type="http://schemas.openxmlformats.org/officeDocument/2006/relationships/tags" Target="../tags/tag62.xml"/><Relationship Id="rId15" Type="http://schemas.openxmlformats.org/officeDocument/2006/relationships/image" Target="../media/image38.wmf"/><Relationship Id="rId10" Type="http://schemas.openxmlformats.org/officeDocument/2006/relationships/oleObject" Target="../embeddings/oleObject6.bin"/><Relationship Id="rId4" Type="http://schemas.openxmlformats.org/officeDocument/2006/relationships/tags" Target="../tags/tag61.xml"/><Relationship Id="rId9" Type="http://schemas.openxmlformats.org/officeDocument/2006/relationships/notesSlide" Target="../notesSlides/notesSlide4.xml"/><Relationship Id="rId14" Type="http://schemas.openxmlformats.org/officeDocument/2006/relationships/oleObject" Target="../embeddings/oleObject8.bin"/></Relationships>
</file>

<file path=ppt/slides/_rels/slide29.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tags" Target="../tags/tag37.xml"/><Relationship Id="rId7" Type="http://schemas.openxmlformats.org/officeDocument/2006/relationships/image" Target="../media/image7.wmf"/><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oleObject" Target="../embeddings/oleObject2.bin"/><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ags" Target="../tags/tag68.xml"/><Relationship Id="rId5" Type="http://schemas.openxmlformats.org/officeDocument/2006/relationships/image" Target="../media/image450.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package" Target="../embeddings/Microsoft_Word_Document.docx"/><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package" Target="../embeddings/Microsoft_Word_Document1.docx"/></Relationships>
</file>

<file path=ppt/slides/_rels/slide5.xml.rels><?xml version="1.0" encoding="UTF-8" standalone="yes"?>
<Relationships xmlns="http://schemas.openxmlformats.org/package/2006/relationships"><Relationship Id="rId8" Type="http://schemas.openxmlformats.org/officeDocument/2006/relationships/package" Target="../embeddings/Microsoft_Word_Document5.docx"/><Relationship Id="rId3" Type="http://schemas.openxmlformats.org/officeDocument/2006/relationships/image" Target="../media/image10.emf"/><Relationship Id="rId7" Type="http://schemas.openxmlformats.org/officeDocument/2006/relationships/image" Target="../media/image12.emf"/><Relationship Id="rId2" Type="http://schemas.openxmlformats.org/officeDocument/2006/relationships/package" Target="../embeddings/Microsoft_Word_Document2.docx"/><Relationship Id="rId1" Type="http://schemas.openxmlformats.org/officeDocument/2006/relationships/slideLayout" Target="../slideLayouts/slideLayout2.xml"/><Relationship Id="rId6" Type="http://schemas.openxmlformats.org/officeDocument/2006/relationships/package" Target="../embeddings/Microsoft_Word_Document4.docx"/><Relationship Id="rId11" Type="http://schemas.openxmlformats.org/officeDocument/2006/relationships/image" Target="../media/image14.emf"/><Relationship Id="rId5" Type="http://schemas.openxmlformats.org/officeDocument/2006/relationships/image" Target="../media/image11.emf"/><Relationship Id="rId10" Type="http://schemas.openxmlformats.org/officeDocument/2006/relationships/package" Target="../embeddings/Microsoft_Word_Document6.docx"/><Relationship Id="rId4" Type="http://schemas.openxmlformats.org/officeDocument/2006/relationships/package" Target="../embeddings/Microsoft_Word_Document3.docx"/><Relationship Id="rId9" Type="http://schemas.openxmlformats.org/officeDocument/2006/relationships/image" Target="../media/image13.emf"/></Relationships>
</file>

<file path=ppt/slides/_rels/slide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package" Target="../embeddings/Microsoft_Word_Document7.docx"/><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1836135" y="900584"/>
            <a:ext cx="8171815" cy="3350895"/>
          </a:xfrm>
        </p:spPr>
        <p:txBody>
          <a:bodyPr/>
          <a:lstStyle/>
          <a:p>
            <a:r>
              <a:rPr lang="en-US" sz="6600" dirty="0">
                <a:latin typeface="宋体" panose="02010600030101010101" pitchFamily="2" charset="-122"/>
                <a:ea typeface="宋体" panose="02010600030101010101" pitchFamily="2" charset="-122"/>
                <a:cs typeface="宋体" panose="02010600030101010101" pitchFamily="2" charset="-122"/>
              </a:rPr>
              <a:t>2.3二次函数与一元二次方程、不等式</a:t>
            </a:r>
            <a:endParaRPr lang="zh-CN" altLang="en-US" sz="66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146050" y="3149751"/>
            <a:ext cx="11812270" cy="1770380"/>
          </a:xfrm>
          <a:prstGeom prst="rect">
            <a:avLst/>
          </a:prstGeom>
          <a:noFill/>
          <a:ln w="28575">
            <a:solidFill>
              <a:srgbClr val="FF0000"/>
            </a:solidFill>
            <a:prstDash val="dash"/>
          </a:ln>
        </p:spPr>
        <p:txBody>
          <a:bodyPr wrap="square" rtlCol="0">
            <a:spAutoFit/>
          </a:bodyPr>
          <a:lstStyle/>
          <a:p>
            <a:pPr algn="l" fontAlgn="auto">
              <a:lnSpc>
                <a:spcPct val="130000"/>
              </a:lnSpc>
            </a:pPr>
            <a:r>
              <a:rPr lang="zh-CN" altLang="en-US" sz="2800">
                <a:latin typeface="Times New Roman" panose="02020603050405020304" pitchFamily="18" charset="0"/>
                <a:ea typeface="楷体" panose="02010609060101010101" charset="-122"/>
                <a:cs typeface="Times New Roman" panose="02020603050405020304" pitchFamily="18" charset="0"/>
              </a:rPr>
              <a:t>步骤：</a:t>
            </a:r>
            <a:r>
              <a:rPr lang="en-US" altLang="zh-CN" sz="2800">
                <a:latin typeface="Times New Roman" panose="02020603050405020304" pitchFamily="18" charset="0"/>
                <a:ea typeface="楷体" panose="02010609060101010101" charset="-122"/>
                <a:cs typeface="Times New Roman" panose="02020603050405020304" pitchFamily="18" charset="0"/>
              </a:rPr>
              <a:t>1</a:t>
            </a:r>
            <a:r>
              <a:rPr sz="2800">
                <a:latin typeface="Times New Roman" panose="02020603050405020304" pitchFamily="18" charset="0"/>
                <a:ea typeface="楷体" panose="02010609060101010101" charset="-122"/>
                <a:cs typeface="Times New Roman" panose="02020603050405020304" pitchFamily="18" charset="0"/>
                <a:sym typeface="+mn-ea"/>
              </a:rPr>
              <a:t>．</a:t>
            </a:r>
            <a:r>
              <a:rPr lang="zh-CN" altLang="en-US" sz="2800">
                <a:latin typeface="Times New Roman" panose="02020603050405020304" pitchFamily="18" charset="0"/>
                <a:ea typeface="楷体" panose="02010609060101010101" charset="-122"/>
                <a:cs typeface="Times New Roman" panose="02020603050405020304" pitchFamily="18" charset="0"/>
              </a:rPr>
              <a:t>做出函数的图像；</a:t>
            </a:r>
          </a:p>
          <a:p>
            <a:pPr algn="l" fontAlgn="auto">
              <a:lnSpc>
                <a:spcPct val="130000"/>
              </a:lnSpc>
            </a:pPr>
            <a:r>
              <a:rPr lang="en-US" altLang="zh-CN" sz="2800">
                <a:latin typeface="Times New Roman" panose="02020603050405020304" pitchFamily="18" charset="0"/>
                <a:ea typeface="楷体" panose="02010609060101010101" charset="-122"/>
                <a:cs typeface="Times New Roman" panose="02020603050405020304" pitchFamily="18" charset="0"/>
              </a:rPr>
              <a:t>            2</a:t>
            </a:r>
            <a:r>
              <a:rPr sz="2800">
                <a:latin typeface="Times New Roman" panose="02020603050405020304" pitchFamily="18" charset="0"/>
                <a:ea typeface="楷体" panose="02010609060101010101" charset="-122"/>
                <a:cs typeface="Times New Roman" panose="02020603050405020304" pitchFamily="18" charset="0"/>
                <a:sym typeface="+mn-ea"/>
              </a:rPr>
              <a:t>．</a:t>
            </a:r>
            <a:r>
              <a:rPr lang="zh-CN" altLang="en-US" sz="2800">
                <a:latin typeface="Times New Roman" panose="02020603050405020304" pitchFamily="18" charset="0"/>
                <a:ea typeface="楷体" panose="02010609060101010101" charset="-122"/>
                <a:cs typeface="Times New Roman" panose="02020603050405020304" pitchFamily="18" charset="0"/>
              </a:rPr>
              <a:t>求出图像与</a:t>
            </a:r>
            <a:r>
              <a:rPr lang="en-US" altLang="zh-CN" sz="2800" i="1">
                <a:latin typeface="Times New Roman" panose="02020603050405020304" pitchFamily="18" charset="0"/>
                <a:ea typeface="楷体" panose="02010609060101010101" charset="-122"/>
                <a:cs typeface="Times New Roman" panose="02020603050405020304" pitchFamily="18" charset="0"/>
              </a:rPr>
              <a:t>x</a:t>
            </a:r>
            <a:r>
              <a:rPr lang="zh-CN" altLang="en-US" sz="2800">
                <a:latin typeface="Times New Roman" panose="02020603050405020304" pitchFamily="18" charset="0"/>
                <a:ea typeface="楷体" panose="02010609060101010101" charset="-122"/>
                <a:cs typeface="Times New Roman" panose="02020603050405020304" pitchFamily="18" charset="0"/>
              </a:rPr>
              <a:t>轴交点的横坐标；</a:t>
            </a:r>
            <a:r>
              <a:rPr lang="zh-CN" altLang="en-US" sz="2800" b="1">
                <a:solidFill>
                  <a:srgbClr val="00B0F0"/>
                </a:solidFill>
                <a:latin typeface="Times New Roman" panose="02020603050405020304" pitchFamily="18" charset="0"/>
                <a:ea typeface="楷体" panose="02010609060101010101" charset="-122"/>
                <a:cs typeface="Times New Roman" panose="02020603050405020304" pitchFamily="18" charset="0"/>
              </a:rPr>
              <a:t>（</a:t>
            </a:r>
            <a:r>
              <a:rPr lang="zh-CN" altLang="en-US" sz="2800" b="1">
                <a:solidFill>
                  <a:srgbClr val="0070C0"/>
                </a:solidFill>
                <a:latin typeface="Times New Roman" panose="02020603050405020304" pitchFamily="18" charset="0"/>
                <a:ea typeface="楷体" panose="02010609060101010101" charset="-122"/>
                <a:cs typeface="Times New Roman" panose="02020603050405020304" pitchFamily="18" charset="0"/>
              </a:rPr>
              <a:t>函数的零点</a:t>
            </a:r>
            <a:r>
              <a:rPr lang="zh-CN" altLang="en-US" sz="2800" b="1">
                <a:solidFill>
                  <a:srgbClr val="00B0F0"/>
                </a:solidFill>
                <a:latin typeface="Times New Roman" panose="02020603050405020304" pitchFamily="18" charset="0"/>
                <a:ea typeface="楷体" panose="02010609060101010101" charset="-122"/>
                <a:cs typeface="Times New Roman" panose="02020603050405020304" pitchFamily="18" charset="0"/>
              </a:rPr>
              <a:t>）</a:t>
            </a:r>
            <a:endParaRPr lang="zh-CN" altLang="en-US" sz="2800">
              <a:latin typeface="Times New Roman" panose="02020603050405020304" pitchFamily="18" charset="0"/>
              <a:ea typeface="楷体" panose="02010609060101010101" charset="-122"/>
              <a:cs typeface="Times New Roman" panose="02020603050405020304" pitchFamily="18" charset="0"/>
            </a:endParaRPr>
          </a:p>
          <a:p>
            <a:pPr algn="l" fontAlgn="auto">
              <a:lnSpc>
                <a:spcPct val="130000"/>
              </a:lnSpc>
            </a:pPr>
            <a:r>
              <a:rPr lang="en-US" altLang="zh-CN" sz="2800">
                <a:latin typeface="Times New Roman" panose="02020603050405020304" pitchFamily="18" charset="0"/>
                <a:ea typeface="楷体" panose="02010609060101010101" charset="-122"/>
                <a:cs typeface="Times New Roman" panose="02020603050405020304" pitchFamily="18" charset="0"/>
                <a:sym typeface="+mn-ea"/>
              </a:rPr>
              <a:t>            </a:t>
            </a:r>
            <a:r>
              <a:rPr lang="en-US" altLang="zh-CN" sz="2800">
                <a:latin typeface="Times New Roman" panose="02020603050405020304" pitchFamily="18" charset="0"/>
                <a:ea typeface="楷体" panose="02010609060101010101" charset="-122"/>
                <a:cs typeface="Times New Roman" panose="02020603050405020304" pitchFamily="18" charset="0"/>
              </a:rPr>
              <a:t>3</a:t>
            </a:r>
            <a:r>
              <a:rPr sz="2800">
                <a:latin typeface="Times New Roman" panose="02020603050405020304" pitchFamily="18" charset="0"/>
                <a:ea typeface="楷体" panose="02010609060101010101" charset="-122"/>
                <a:cs typeface="Times New Roman" panose="02020603050405020304" pitchFamily="18" charset="0"/>
                <a:sym typeface="+mn-ea"/>
              </a:rPr>
              <a:t>．</a:t>
            </a:r>
            <a:r>
              <a:rPr lang="zh-CN" altLang="en-US" sz="2800">
                <a:latin typeface="Times New Roman" panose="02020603050405020304" pitchFamily="18" charset="0"/>
                <a:ea typeface="楷体" panose="02010609060101010101" charset="-122"/>
                <a:cs typeface="Times New Roman" panose="02020603050405020304" pitchFamily="18" charset="0"/>
              </a:rPr>
              <a:t>观察图像位于</a:t>
            </a:r>
            <a:r>
              <a:rPr lang="en-US" altLang="zh-CN" sz="2800" i="1">
                <a:latin typeface="Times New Roman" panose="02020603050405020304" pitchFamily="18" charset="0"/>
                <a:ea typeface="楷体" panose="02010609060101010101" charset="-122"/>
                <a:cs typeface="Times New Roman" panose="02020603050405020304" pitchFamily="18" charset="0"/>
                <a:sym typeface="+mn-ea"/>
              </a:rPr>
              <a:t>x</a:t>
            </a:r>
            <a:r>
              <a:rPr lang="zh-CN" altLang="en-US" sz="2800">
                <a:latin typeface="Times New Roman" panose="02020603050405020304" pitchFamily="18" charset="0"/>
                <a:ea typeface="楷体" panose="02010609060101010101" charset="-122"/>
                <a:cs typeface="Times New Roman" panose="02020603050405020304" pitchFamily="18" charset="0"/>
                <a:sym typeface="+mn-ea"/>
              </a:rPr>
              <a:t>轴</a:t>
            </a:r>
            <a:r>
              <a:rPr lang="zh-CN" altLang="en-US" sz="2800">
                <a:latin typeface="Times New Roman" panose="02020603050405020304" pitchFamily="18" charset="0"/>
                <a:ea typeface="楷体" panose="02010609060101010101" charset="-122"/>
                <a:cs typeface="Times New Roman" panose="02020603050405020304" pitchFamily="18" charset="0"/>
              </a:rPr>
              <a:t>上方（或下方）所对应的</a:t>
            </a:r>
            <a:r>
              <a:rPr lang="en-US" altLang="zh-CN" sz="2800" i="1">
                <a:latin typeface="Times New Roman" panose="02020603050405020304" pitchFamily="18" charset="0"/>
                <a:ea typeface="楷体" panose="02010609060101010101" charset="-122"/>
                <a:cs typeface="Times New Roman" panose="02020603050405020304" pitchFamily="18" charset="0"/>
                <a:sym typeface="+mn-ea"/>
              </a:rPr>
              <a:t>x</a:t>
            </a:r>
            <a:r>
              <a:rPr lang="zh-CN" altLang="en-US" sz="2800">
                <a:latin typeface="Times New Roman" panose="02020603050405020304" pitchFamily="18" charset="0"/>
                <a:ea typeface="楷体" panose="02010609060101010101" charset="-122"/>
                <a:cs typeface="Times New Roman" panose="02020603050405020304" pitchFamily="18" charset="0"/>
              </a:rPr>
              <a:t>取值范围</a:t>
            </a:r>
            <a:r>
              <a:rPr sz="2800">
                <a:latin typeface="Times New Roman" panose="02020603050405020304" pitchFamily="18" charset="0"/>
                <a:ea typeface="楷体" panose="02010609060101010101" charset="-122"/>
                <a:cs typeface="Times New Roman" panose="02020603050405020304" pitchFamily="18" charset="0"/>
                <a:sym typeface="+mn-ea"/>
              </a:rPr>
              <a:t>．</a:t>
            </a:r>
            <a:endParaRPr lang="zh-CN" altLang="en-US" sz="2800">
              <a:latin typeface="Times New Roman" panose="02020603050405020304" pitchFamily="18" charset="0"/>
              <a:ea typeface="楷体" panose="02010609060101010101" charset="-122"/>
              <a:cs typeface="Times New Roman" panose="02020603050405020304" pitchFamily="18" charset="0"/>
            </a:endParaRPr>
          </a:p>
        </p:txBody>
      </p:sp>
      <p:grpSp>
        <p:nvGrpSpPr>
          <p:cNvPr id="10" name="组合 9"/>
          <p:cNvGrpSpPr/>
          <p:nvPr>
            <p:custDataLst>
              <p:tags r:id="rId3"/>
            </p:custDataLst>
          </p:nvPr>
        </p:nvGrpSpPr>
        <p:grpSpPr>
          <a:xfrm>
            <a:off x="146050" y="5113806"/>
            <a:ext cx="11826875" cy="1290955"/>
            <a:chOff x="1700" y="6715"/>
            <a:chExt cx="18625" cy="2033"/>
          </a:xfrm>
        </p:grpSpPr>
        <p:sp>
          <p:nvSpPr>
            <p:cNvPr id="7" name="文本框 6"/>
            <p:cNvSpPr txBox="1"/>
            <p:nvPr>
              <p:custDataLst>
                <p:tags r:id="rId4"/>
              </p:custDataLst>
            </p:nvPr>
          </p:nvSpPr>
          <p:spPr>
            <a:xfrm>
              <a:off x="1700" y="6715"/>
              <a:ext cx="18625" cy="2033"/>
            </a:xfrm>
            <a:prstGeom prst="rect">
              <a:avLst/>
            </a:prstGeom>
            <a:noFill/>
            <a:ln w="28575">
              <a:solidFill>
                <a:srgbClr val="FF0000"/>
              </a:solidFill>
              <a:prstDash val="dash"/>
            </a:ln>
          </p:spPr>
          <p:txBody>
            <a:bodyPr wrap="square" rtlCol="0">
              <a:spAutoFit/>
            </a:bodyPr>
            <a:lstStyle/>
            <a:p>
              <a:pPr algn="l" fontAlgn="auto">
                <a:lnSpc>
                  <a:spcPct val="130000"/>
                </a:lnSpc>
              </a:pPr>
              <a:r>
                <a:rPr lang="zh-CN" altLang="en-US"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注：使得             </a:t>
              </a:r>
              <a:r>
                <a:rPr lang="en-US" altLang="zh-CN"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             </a:t>
              </a:r>
              <a:r>
                <a:rPr lang="zh-CN" altLang="en-US"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成立的实数</a:t>
              </a:r>
              <a:r>
                <a:rPr lang="en-US" altLang="zh-CN" sz="3200" i="1">
                  <a:latin typeface="Times New Roman" panose="02020603050405020304" pitchFamily="18" charset="0"/>
                  <a:ea typeface="楷体" panose="02010609060101010101" charset="-122"/>
                  <a:cs typeface="Times New Roman" panose="02020603050405020304" pitchFamily="18" charset="0"/>
                  <a:sym typeface="+mn-ea"/>
                </a:rPr>
                <a:t>x</a:t>
              </a:r>
              <a:r>
                <a:rPr lang="zh-CN" altLang="en-US" sz="2800">
                  <a:latin typeface="Times New Roman" panose="02020603050405020304" pitchFamily="18" charset="0"/>
                  <a:ea typeface="楷体" panose="02010609060101010101" charset="-122"/>
                  <a:cs typeface="Times New Roman" panose="02020603050405020304" pitchFamily="18" charset="0"/>
                  <a:sym typeface="+mn-ea"/>
                </a:rPr>
                <a:t>（方程                           的解）</a:t>
              </a:r>
              <a:r>
                <a:rPr lang="zh-CN" altLang="en-US"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即为二次函数</a:t>
              </a:r>
              <a:r>
                <a:rPr lang="en-US" altLang="zh-CN"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             </a:t>
              </a:r>
              <a:r>
                <a:rPr lang="zh-CN" altLang="en-US"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              的</a:t>
              </a:r>
              <a:r>
                <a:rPr lang="zh-CN" altLang="en-US" sz="2800" b="1">
                  <a:solidFill>
                    <a:srgbClr val="C00000"/>
                  </a:solidFill>
                  <a:latin typeface="Times New Roman" panose="02020603050405020304" pitchFamily="18" charset="0"/>
                  <a:ea typeface="楷体" panose="02010609060101010101" charset="-122"/>
                  <a:cs typeface="Times New Roman" panose="02020603050405020304" pitchFamily="18" charset="0"/>
                  <a:sym typeface="+mn-ea"/>
                </a:rPr>
                <a:t>零点</a:t>
              </a:r>
              <a:r>
                <a:rPr sz="2800">
                  <a:latin typeface="黑体" panose="02010609060101010101" charset="-122"/>
                  <a:ea typeface="黑体" panose="02010609060101010101" charset="-122"/>
                  <a:cs typeface="黑体" panose="02010609060101010101" charset="-122"/>
                  <a:sym typeface="+mn-ea"/>
                </a:rPr>
                <a:t>．</a:t>
              </a:r>
              <a:endParaRPr lang="zh-CN" altLang="en-US" sz="2800">
                <a:solidFill>
                  <a:schemeClr val="tx1"/>
                </a:solidFill>
                <a:latin typeface="Times New Roman" panose="02020603050405020304" pitchFamily="18" charset="0"/>
                <a:ea typeface="楷体" panose="02010609060101010101" charset="-122"/>
                <a:cs typeface="Times New Roman" panose="02020603050405020304" pitchFamily="18" charset="0"/>
                <a:sym typeface="+mn-ea"/>
              </a:endParaRPr>
            </a:p>
          </p:txBody>
        </p:sp>
        <p:graphicFrame>
          <p:nvGraphicFramePr>
            <p:cNvPr id="4" name="对象 3"/>
            <p:cNvGraphicFramePr>
              <a:graphicFrameLocks noChangeAspect="1"/>
            </p:cNvGraphicFramePr>
            <p:nvPr>
              <p:custDataLst>
                <p:tags r:id="rId5"/>
              </p:custDataLst>
            </p:nvPr>
          </p:nvGraphicFramePr>
          <p:xfrm>
            <a:off x="4048" y="6960"/>
            <a:ext cx="3682" cy="794"/>
          </p:xfrm>
          <a:graphic>
            <a:graphicData uri="http://schemas.openxmlformats.org/presentationml/2006/ole">
              <mc:AlternateContent xmlns:mc="http://schemas.openxmlformats.org/markup-compatibility/2006">
                <mc:Choice xmlns:v="urn:schemas-microsoft-com:vml" Requires="v">
                  <p:oleObj name="Equation" r:id="rId10" imgW="965200" imgH="203200" progId="Equation.DSMT4">
                    <p:embed/>
                  </p:oleObj>
                </mc:Choice>
                <mc:Fallback>
                  <p:oleObj name="Equation" r:id="rId10" imgW="965200" imgH="203200" progId="Equation.DSMT4">
                    <p:embed/>
                    <p:pic>
                      <p:nvPicPr>
                        <p:cNvPr id="4" name="对象 3"/>
                        <p:cNvPicPr/>
                        <p:nvPr/>
                      </p:nvPicPr>
                      <p:blipFill>
                        <a:blip r:embed="rId11"/>
                        <a:stretch>
                          <a:fillRect/>
                        </a:stretch>
                      </p:blipFill>
                      <p:spPr>
                        <a:xfrm>
                          <a:off x="4048" y="6960"/>
                          <a:ext cx="3682" cy="794"/>
                        </a:xfrm>
                        <a:prstGeom prst="rect">
                          <a:avLst/>
                        </a:prstGeom>
                      </p:spPr>
                    </p:pic>
                  </p:oleObj>
                </mc:Fallback>
              </mc:AlternateContent>
            </a:graphicData>
          </a:graphic>
        </p:graphicFrame>
        <p:graphicFrame>
          <p:nvGraphicFramePr>
            <p:cNvPr id="3" name="对象 2"/>
            <p:cNvGraphicFramePr>
              <a:graphicFrameLocks noChangeAspect="1"/>
            </p:cNvGraphicFramePr>
            <p:nvPr>
              <p:custDataLst>
                <p:tags r:id="rId6"/>
              </p:custDataLst>
            </p:nvPr>
          </p:nvGraphicFramePr>
          <p:xfrm>
            <a:off x="3518" y="7766"/>
            <a:ext cx="3732" cy="894"/>
          </p:xfrm>
          <a:graphic>
            <a:graphicData uri="http://schemas.openxmlformats.org/presentationml/2006/ole">
              <mc:AlternateContent xmlns:mc="http://schemas.openxmlformats.org/markup-compatibility/2006">
                <mc:Choice xmlns:v="urn:schemas-microsoft-com:vml" Requires="v">
                  <p:oleObj name="Equation" r:id="rId12" imgW="977900" imgH="228600" progId="Equation.DSMT4">
                    <p:embed/>
                  </p:oleObj>
                </mc:Choice>
                <mc:Fallback>
                  <p:oleObj name="Equation" r:id="rId12" imgW="977900" imgH="228600" progId="Equation.DSMT4">
                    <p:embed/>
                    <p:pic>
                      <p:nvPicPr>
                        <p:cNvPr id="3" name="对象 2"/>
                        <p:cNvPicPr/>
                        <p:nvPr/>
                      </p:nvPicPr>
                      <p:blipFill>
                        <a:blip r:embed="rId13"/>
                        <a:stretch>
                          <a:fillRect/>
                        </a:stretch>
                      </p:blipFill>
                      <p:spPr>
                        <a:xfrm>
                          <a:off x="3518" y="7766"/>
                          <a:ext cx="3732" cy="894"/>
                        </a:xfrm>
                        <a:prstGeom prst="rect">
                          <a:avLst/>
                        </a:prstGeom>
                      </p:spPr>
                    </p:pic>
                  </p:oleObj>
                </mc:Fallback>
              </mc:AlternateContent>
            </a:graphicData>
          </a:graphic>
        </p:graphicFrame>
        <p:graphicFrame>
          <p:nvGraphicFramePr>
            <p:cNvPr id="8" name="对象 7"/>
            <p:cNvGraphicFramePr>
              <a:graphicFrameLocks noChangeAspect="1"/>
            </p:cNvGraphicFramePr>
            <p:nvPr>
              <p:custDataLst>
                <p:tags r:id="rId7"/>
              </p:custDataLst>
            </p:nvPr>
          </p:nvGraphicFramePr>
          <p:xfrm>
            <a:off x="12554" y="6938"/>
            <a:ext cx="3684" cy="795"/>
          </p:xfrm>
          <a:graphic>
            <a:graphicData uri="http://schemas.openxmlformats.org/presentationml/2006/ole">
              <mc:AlternateContent xmlns:mc="http://schemas.openxmlformats.org/markup-compatibility/2006">
                <mc:Choice xmlns:v="urn:schemas-microsoft-com:vml" Requires="v">
                  <p:oleObj name="Equation" r:id="rId14" imgW="965200" imgH="203200" progId="Equation.DSMT4">
                    <p:embed/>
                  </p:oleObj>
                </mc:Choice>
                <mc:Fallback>
                  <p:oleObj name="Equation" r:id="rId14" imgW="965200" imgH="203200" progId="Equation.DSMT4">
                    <p:embed/>
                    <p:pic>
                      <p:nvPicPr>
                        <p:cNvPr id="8" name="对象 7"/>
                        <p:cNvPicPr/>
                        <p:nvPr/>
                      </p:nvPicPr>
                      <p:blipFill>
                        <a:blip r:embed="rId15"/>
                        <a:stretch>
                          <a:fillRect/>
                        </a:stretch>
                      </p:blipFill>
                      <p:spPr>
                        <a:xfrm>
                          <a:off x="12554" y="6938"/>
                          <a:ext cx="3684" cy="795"/>
                        </a:xfrm>
                        <a:prstGeom prst="rect">
                          <a:avLst/>
                        </a:prstGeom>
                      </p:spPr>
                    </p:pic>
                  </p:oleObj>
                </mc:Fallback>
              </mc:AlternateContent>
            </a:graphicData>
          </a:graphic>
        </p:graphicFrame>
      </p:grpSp>
      <p:pic>
        <p:nvPicPr>
          <p:cNvPr id="14" name="图片 13">
            <a:extLst>
              <a:ext uri="{FF2B5EF4-FFF2-40B4-BE49-F238E27FC236}">
                <a16:creationId xmlns:a16="http://schemas.microsoft.com/office/drawing/2014/main" id="{FC6757E7-1D5E-83A1-9E63-9CA8D1E46047}"/>
              </a:ext>
            </a:extLst>
          </p:cNvPr>
          <p:cNvPicPr>
            <a:picLocks noChangeAspect="1"/>
          </p:cNvPicPr>
          <p:nvPr/>
        </p:nvPicPr>
        <p:blipFill>
          <a:blip r:embed="rId16">
            <a:clrChange>
              <a:clrFrom>
                <a:srgbClr val="FFFFFF">
                  <a:alpha val="100000"/>
                </a:srgbClr>
              </a:clrFrom>
              <a:clrTo>
                <a:srgbClr val="FFFFFF">
                  <a:alpha val="100000"/>
                  <a:alpha val="0"/>
                </a:srgbClr>
              </a:clrTo>
            </a:clrChange>
          </a:blip>
          <a:srcRect l="8919" t="62123" r="11315" b="24968"/>
          <a:stretch>
            <a:fillRect/>
          </a:stretch>
        </p:blipFill>
        <p:spPr>
          <a:xfrm>
            <a:off x="-158751" y="551739"/>
            <a:ext cx="11898615" cy="2701593"/>
          </a:xfrm>
          <a:prstGeom prst="rect">
            <a:avLst/>
          </a:prstGeom>
        </p:spPr>
      </p:pic>
      <p:sp>
        <p:nvSpPr>
          <p:cNvPr id="15" name="文本框 14">
            <a:extLst>
              <a:ext uri="{FF2B5EF4-FFF2-40B4-BE49-F238E27FC236}">
                <a16:creationId xmlns:a16="http://schemas.microsoft.com/office/drawing/2014/main" id="{894E10A9-AE2E-DD20-0E63-1AEA03E9077F}"/>
              </a:ext>
            </a:extLst>
          </p:cNvPr>
          <p:cNvSpPr txBox="1"/>
          <p:nvPr/>
        </p:nvSpPr>
        <p:spPr>
          <a:xfrm>
            <a:off x="0" y="0"/>
            <a:ext cx="5498465" cy="655320"/>
          </a:xfrm>
          <a:prstGeom prst="rect">
            <a:avLst/>
          </a:prstGeom>
          <a:noFill/>
        </p:spPr>
        <p:txBody>
          <a:bodyPr wrap="square" rtlCol="0">
            <a:noAutofit/>
          </a:bodyPr>
          <a:lstStyle/>
          <a:p>
            <a:r>
              <a:rPr lang="zh-CN" sz="4000" b="1" dirty="0">
                <a:solidFill>
                  <a:schemeClr val="bg1"/>
                </a:solidFill>
                <a:latin typeface="宋体" panose="02010600030101010101" pitchFamily="2" charset="-122"/>
                <a:ea typeface="宋体" panose="02010600030101010101" pitchFamily="2" charset="-122"/>
              </a:rPr>
              <a:t>一元二次</a:t>
            </a:r>
            <a:r>
              <a:rPr sz="4000" b="1" dirty="0" err="1">
                <a:solidFill>
                  <a:schemeClr val="bg1"/>
                </a:solidFill>
                <a:latin typeface="宋体" panose="02010600030101010101" pitchFamily="2" charset="-122"/>
                <a:ea typeface="宋体" panose="02010600030101010101" pitchFamily="2" charset="-122"/>
                <a:cs typeface="宋体" panose="02010600030101010101" pitchFamily="2" charset="-122"/>
                <a:sym typeface="+mn-ea"/>
              </a:rPr>
              <a:t>不等式</a:t>
            </a:r>
            <a:endParaRPr lang="zh-CN" sz="4000" b="1"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5498465" cy="655320"/>
          </a:xfrm>
          <a:prstGeom prst="rect">
            <a:avLst/>
          </a:prstGeom>
          <a:noFill/>
        </p:spPr>
        <p:txBody>
          <a:bodyPr wrap="square" rtlCol="0">
            <a:noAutofit/>
          </a:bodyPr>
          <a:lstStyle/>
          <a:p>
            <a:r>
              <a:rPr lang="zh-CN" altLang="en-US" sz="4000" b="1">
                <a:solidFill>
                  <a:schemeClr val="bg1"/>
                </a:solidFill>
                <a:latin typeface="宋体" panose="02010600030101010101" pitchFamily="2" charset="-122"/>
                <a:ea typeface="宋体" panose="02010600030101010101" pitchFamily="2" charset="-122"/>
                <a:cs typeface="宋体" panose="02010600030101010101" pitchFamily="2" charset="-122"/>
                <a:sym typeface="+mn-ea"/>
              </a:rPr>
              <a:t>一元二次不等式解法</a:t>
            </a:r>
          </a:p>
        </p:txBody>
      </p:sp>
      <mc:AlternateContent xmlns:mc="http://schemas.openxmlformats.org/markup-compatibility/2006" xmlns:a14="http://schemas.microsoft.com/office/drawing/2010/main">
        <mc:Choice Requires="a14">
          <p:sp>
            <p:nvSpPr>
              <p:cNvPr id="5" name="文本框 4"/>
              <p:cNvSpPr txBox="1"/>
              <p:nvPr/>
            </p:nvSpPr>
            <p:spPr>
              <a:xfrm>
                <a:off x="0" y="655320"/>
                <a:ext cx="9354207" cy="1127296"/>
              </a:xfrm>
              <a:prstGeom prst="rect">
                <a:avLst/>
              </a:prstGeom>
              <a:noFill/>
            </p:spPr>
            <p:txBody>
              <a:bodyPr wrap="square" rtlCol="0" anchor="t">
                <a:spAutoFit/>
              </a:bodyPr>
              <a:lstStyle/>
              <a:p>
                <a:pPr indent="457200">
                  <a:lnSpc>
                    <a:spcPct val="150000"/>
                  </a:lnSpc>
                </a:pPr>
                <a:r>
                  <a:rPr sz="2400" b="1" dirty="0">
                    <a:latin typeface="宋体" panose="02010600030101010101" pitchFamily="2" charset="-122"/>
                    <a:ea typeface="宋体" panose="02010600030101010101" pitchFamily="2" charset="-122"/>
                    <a:cs typeface="宋体" panose="02010600030101010101" pitchFamily="2" charset="-122"/>
                  </a:rPr>
                  <a:t>下面，我们先考察一元二次不等式</a:t>
                </a:r>
                <a14:m>
                  <m:oMath xmlns:m="http://schemas.openxmlformats.org/officeDocument/2006/math">
                    <m:sSup>
                      <m:sSupPr>
                        <m:ctrlPr>
                          <a:rPr lang="en-US" altLang="zh-CN" sz="2400" i="1">
                            <a:latin typeface="Cambria Math" panose="02040503050406030204" pitchFamily="18" charset="0"/>
                            <a:ea typeface="宋体" pitchFamily="2" charset="-122"/>
                            <a:cs typeface="Cambria Math" panose="02040503050406030204" charset="0"/>
                          </a:rPr>
                        </m:ctrlPr>
                      </m:sSupPr>
                      <m:e>
                        <m:r>
                          <a:rPr lang="en-US" altLang="zh-CN" sz="2400" b="0" i="1">
                            <a:latin typeface="Cambria Math" panose="02040503050406030204"/>
                            <a:ea typeface="宋体" pitchFamily="2" charset="-122"/>
                            <a:cs typeface="Cambria Math" panose="02040503050406030204" charset="0"/>
                          </a:rPr>
                          <m:t>𝑥</m:t>
                        </m:r>
                      </m:e>
                      <m:sup>
                        <m:r>
                          <a:rPr lang="en-US" altLang="zh-CN" sz="2400" b="0" i="1">
                            <a:latin typeface="Cambria Math" panose="02040503050406030204"/>
                            <a:ea typeface="宋体" pitchFamily="2" charset="-122"/>
                            <a:cs typeface="Cambria Math" panose="02040503050406030204" charset="0"/>
                          </a:rPr>
                          <m:t>2</m:t>
                        </m:r>
                      </m:sup>
                    </m:sSup>
                    <m:r>
                      <a:rPr lang="en-US" altLang="zh-CN" sz="2400" b="0" i="1">
                        <a:latin typeface="Cambria Math" panose="02040503050406030204"/>
                        <a:ea typeface="宋体" pitchFamily="2" charset="-122"/>
                        <a:cs typeface="Cambria Math" panose="02040503050406030204" charset="0"/>
                      </a:rPr>
                      <m:t>−</m:t>
                    </m:r>
                    <m:r>
                      <a:rPr lang="en-US" altLang="zh-CN" sz="2400" b="0" i="1">
                        <a:latin typeface="Cambria Math" panose="02040503050406030204"/>
                        <a:ea typeface="宋体" pitchFamily="2" charset="-122"/>
                        <a:cs typeface="Cambria Math" panose="02040503050406030204" charset="0"/>
                      </a:rPr>
                      <m:t>12</m:t>
                    </m:r>
                    <m:r>
                      <a:rPr lang="en-US" altLang="zh-CN" sz="2400" b="0" i="1">
                        <a:latin typeface="Cambria Math" panose="02040503050406030204"/>
                        <a:ea typeface="宋体" pitchFamily="2" charset="-122"/>
                        <a:cs typeface="Cambria Math" panose="02040503050406030204" charset="0"/>
                      </a:rPr>
                      <m:t>𝑥</m:t>
                    </m:r>
                    <m:r>
                      <a:rPr lang="en-US" altLang="zh-CN" sz="2400" b="0" i="1">
                        <a:latin typeface="Cambria Math" panose="02040503050406030204"/>
                        <a:ea typeface="宋体" pitchFamily="2" charset="-122"/>
                        <a:cs typeface="Cambria Math" panose="02040503050406030204" charset="0"/>
                      </a:rPr>
                      <m:t>+</m:t>
                    </m:r>
                    <m:r>
                      <a:rPr lang="en-US" altLang="zh-CN" sz="2400" b="0" i="1">
                        <a:latin typeface="Cambria Math" panose="02040503050406030204"/>
                        <a:ea typeface="宋体" pitchFamily="2" charset="-122"/>
                        <a:cs typeface="Cambria Math" panose="02040503050406030204" charset="0"/>
                      </a:rPr>
                      <m:t>20</m:t>
                    </m:r>
                    <m:r>
                      <a:rPr lang="en-US" altLang="zh-CN" sz="2400" b="0" i="1">
                        <a:latin typeface="Cambria Math" panose="02040503050406030204"/>
                        <a:ea typeface="宋体" pitchFamily="2" charset="-122"/>
                        <a:cs typeface="Cambria Math" panose="02040503050406030204" charset="0"/>
                      </a:rPr>
                      <m:t>&lt;</m:t>
                    </m:r>
                    <m:r>
                      <a:rPr lang="en-US" altLang="zh-CN" sz="2400" b="0" i="1">
                        <a:latin typeface="Cambria Math" panose="02040503050406030204"/>
                        <a:ea typeface="宋体" pitchFamily="2" charset="-122"/>
                        <a:cs typeface="Cambria Math" panose="02040503050406030204" charset="0"/>
                      </a:rPr>
                      <m:t>0</m:t>
                    </m:r>
                  </m:oMath>
                </a14:m>
                <a:r>
                  <a:rPr sz="2400" b="1" dirty="0">
                    <a:latin typeface="宋体" panose="02010600030101010101" pitchFamily="2" charset="-122"/>
                    <a:ea typeface="宋体" panose="02010600030101010101" pitchFamily="2" charset="-122"/>
                    <a:cs typeface="宋体" panose="02010600030101010101" pitchFamily="2" charset="-122"/>
                  </a:rPr>
                  <a:t>与二次函数</a:t>
                </a:r>
                <a14:m>
                  <m:oMath xmlns:m="http://schemas.openxmlformats.org/officeDocument/2006/math">
                    <m:sSup>
                      <m:sSupPr>
                        <m:ctrlPr>
                          <a:rPr lang="en-US" altLang="zh-CN" sz="2400" i="1">
                            <a:latin typeface="Cambria Math" panose="02040503050406030204" pitchFamily="18" charset="0"/>
                            <a:ea typeface="宋体" pitchFamily="2" charset="-122"/>
                            <a:cs typeface="Cambria Math" panose="02040503050406030204" charset="0"/>
                          </a:rPr>
                        </m:ctrlPr>
                      </m:sSupPr>
                      <m:e>
                        <m:r>
                          <a:rPr lang="en-US" altLang="zh-CN" sz="2400" b="0" i="1">
                            <a:latin typeface="Cambria Math" panose="02040503050406030204"/>
                            <a:ea typeface="宋体" pitchFamily="2" charset="-122"/>
                            <a:cs typeface="Cambria Math" panose="02040503050406030204" charset="0"/>
                          </a:rPr>
                          <m:t>𝑦</m:t>
                        </m:r>
                        <m:r>
                          <a:rPr lang="en-US" altLang="zh-CN" sz="2400" b="0" i="1">
                            <a:latin typeface="Cambria Math" panose="02040503050406030204"/>
                            <a:ea typeface="宋体" pitchFamily="2" charset="-122"/>
                            <a:cs typeface="Cambria Math" panose="02040503050406030204" charset="0"/>
                          </a:rPr>
                          <m:t>=</m:t>
                        </m:r>
                        <m:r>
                          <a:rPr lang="en-US" altLang="zh-CN" sz="2400" b="0" i="1">
                            <a:latin typeface="Cambria Math" panose="02040503050406030204"/>
                            <a:ea typeface="宋体" pitchFamily="2" charset="-122"/>
                            <a:cs typeface="Cambria Math" panose="02040503050406030204" charset="0"/>
                          </a:rPr>
                          <m:t>𝑥</m:t>
                        </m:r>
                      </m:e>
                      <m:sup>
                        <m:r>
                          <a:rPr lang="en-US" altLang="zh-CN" sz="2400" b="0" i="1">
                            <a:latin typeface="Cambria Math" panose="02040503050406030204"/>
                            <a:ea typeface="宋体" pitchFamily="2" charset="-122"/>
                            <a:cs typeface="Cambria Math" panose="02040503050406030204" charset="0"/>
                          </a:rPr>
                          <m:t>2</m:t>
                        </m:r>
                      </m:sup>
                    </m:sSup>
                    <m:r>
                      <a:rPr lang="en-US" altLang="zh-CN" sz="2400" b="0" i="1">
                        <a:latin typeface="Cambria Math" panose="02040503050406030204"/>
                        <a:ea typeface="宋体" pitchFamily="2" charset="-122"/>
                        <a:cs typeface="Cambria Math" panose="02040503050406030204" charset="0"/>
                      </a:rPr>
                      <m:t>−</m:t>
                    </m:r>
                    <m:r>
                      <a:rPr lang="en-US" altLang="zh-CN" sz="2400" b="0" i="1">
                        <a:latin typeface="Cambria Math" panose="02040503050406030204"/>
                        <a:ea typeface="宋体" pitchFamily="2" charset="-122"/>
                        <a:cs typeface="Cambria Math" panose="02040503050406030204" charset="0"/>
                      </a:rPr>
                      <m:t>12</m:t>
                    </m:r>
                    <m:r>
                      <a:rPr lang="en-US" altLang="zh-CN" sz="2400" b="0" i="1">
                        <a:latin typeface="Cambria Math" panose="02040503050406030204"/>
                        <a:ea typeface="宋体" pitchFamily="2" charset="-122"/>
                        <a:cs typeface="Cambria Math" panose="02040503050406030204" charset="0"/>
                      </a:rPr>
                      <m:t>𝑥</m:t>
                    </m:r>
                    <m:r>
                      <a:rPr lang="en-US" altLang="zh-CN" sz="2400" b="0" i="1">
                        <a:latin typeface="Cambria Math" panose="02040503050406030204"/>
                        <a:ea typeface="宋体" pitchFamily="2" charset="-122"/>
                        <a:cs typeface="Cambria Math" panose="02040503050406030204" charset="0"/>
                      </a:rPr>
                      <m:t>+</m:t>
                    </m:r>
                    <m:r>
                      <a:rPr lang="en-US" altLang="zh-CN" sz="2400" b="0" i="1">
                        <a:latin typeface="Cambria Math" panose="02040503050406030204"/>
                        <a:ea typeface="宋体" pitchFamily="2" charset="-122"/>
                        <a:cs typeface="Cambria Math" panose="02040503050406030204" charset="0"/>
                      </a:rPr>
                      <m:t>20</m:t>
                    </m:r>
                  </m:oMath>
                </a14:m>
                <a:r>
                  <a:rPr sz="2400" b="1" dirty="0">
                    <a:latin typeface="宋体" panose="02010600030101010101" pitchFamily="2" charset="-122"/>
                    <a:ea typeface="宋体" panose="02010600030101010101" pitchFamily="2" charset="-122"/>
                    <a:cs typeface="宋体" panose="02010600030101010101" pitchFamily="2" charset="-122"/>
                  </a:rPr>
                  <a:t>之间的关系.</a:t>
                </a:r>
              </a:p>
            </p:txBody>
          </p:sp>
        </mc:Choice>
        <mc:Fallback xmlns="">
          <p:sp>
            <p:nvSpPr>
              <p:cNvPr id="5" name="文本框 4"/>
              <p:cNvSpPr txBox="1">
                <a:spLocks noRot="1" noChangeAspect="1" noMove="1" noResize="1" noEditPoints="1" noAdjustHandles="1" noChangeArrowheads="1" noChangeShapeType="1" noTextEdit="1"/>
              </p:cNvSpPr>
              <p:nvPr/>
            </p:nvSpPr>
            <p:spPr>
              <a:xfrm>
                <a:off x="0" y="655320"/>
                <a:ext cx="9354207" cy="1127296"/>
              </a:xfrm>
              <a:prstGeom prst="rect">
                <a:avLst/>
              </a:prstGeom>
              <a:blipFill>
                <a:blip r:embed="rId2"/>
                <a:stretch>
                  <a:fillRect l="-136" b="-10000"/>
                </a:stretch>
              </a:blipFill>
            </p:spPr>
            <p:txBody>
              <a:bodyPr/>
              <a:lstStyle/>
              <a:p>
                <a:r>
                  <a:rPr lang="zh-CN" altLang="en-US">
                    <a:noFill/>
                  </a:rPr>
                  <a:t> </a:t>
                </a:r>
              </a:p>
            </p:txBody>
          </p:sp>
        </mc:Fallback>
      </mc:AlternateContent>
      <p:pic>
        <p:nvPicPr>
          <p:cNvPr id="2" name="图片 1"/>
          <p:cNvPicPr>
            <a:picLocks noChangeAspect="1"/>
          </p:cNvPicPr>
          <p:nvPr/>
        </p:nvPicPr>
        <p:blipFill>
          <a:blip r:embed="rId3">
            <a:clrChange>
              <a:clrFrom>
                <a:srgbClr val="FFFFFF">
                  <a:alpha val="100000"/>
                </a:srgbClr>
              </a:clrFrom>
              <a:clrTo>
                <a:srgbClr val="FFFFFF">
                  <a:alpha val="100000"/>
                  <a:alpha val="0"/>
                </a:srgbClr>
              </a:clrTo>
            </a:clrChange>
          </a:blip>
          <a:srcRect l="66314" t="7304" r="9605" b="70125"/>
          <a:stretch>
            <a:fillRect/>
          </a:stretch>
        </p:blipFill>
        <p:spPr>
          <a:xfrm>
            <a:off x="7881440" y="1359535"/>
            <a:ext cx="3908425" cy="5139055"/>
          </a:xfrm>
          <a:prstGeom prst="rect">
            <a:avLst/>
          </a:prstGeom>
        </p:spPr>
      </p:pic>
      <mc:AlternateContent xmlns:mc="http://schemas.openxmlformats.org/markup-compatibility/2006" xmlns:a14="http://schemas.microsoft.com/office/drawing/2010/main">
        <mc:Choice Requires="a14">
          <p:sp>
            <p:nvSpPr>
              <p:cNvPr id="7" name="文本框 6"/>
              <p:cNvSpPr txBox="1"/>
              <p:nvPr/>
            </p:nvSpPr>
            <p:spPr>
              <a:xfrm>
                <a:off x="0" y="1782616"/>
                <a:ext cx="7996555" cy="1667764"/>
              </a:xfrm>
              <a:prstGeom prst="rect">
                <a:avLst/>
              </a:prstGeom>
              <a:noFill/>
            </p:spPr>
            <p:txBody>
              <a:bodyPr wrap="square" rtlCol="0" anchor="t">
                <a:spAutoFit/>
              </a:bodyPr>
              <a:lstStyle/>
              <a:p>
                <a:pPr indent="457200">
                  <a:lnSpc>
                    <a:spcPct val="150000"/>
                  </a:lnSpc>
                </a:pPr>
                <a:r>
                  <a:rPr sz="2400" b="1" dirty="0">
                    <a:latin typeface="宋体" panose="02010600030101010101" pitchFamily="2" charset="-122"/>
                    <a:ea typeface="宋体" panose="02010600030101010101" pitchFamily="2" charset="-122"/>
                    <a:cs typeface="宋体" panose="02010600030101010101" pitchFamily="2" charset="-122"/>
                  </a:rPr>
                  <a:t>因为一元二次方程的根是相应一元二次函数的零点，所以</a:t>
                </a:r>
                <a:r>
                  <a:rPr sz="2400" b="1" dirty="0">
                    <a:solidFill>
                      <a:srgbClr val="FF0000"/>
                    </a:solidFill>
                    <a:latin typeface="宋体" panose="02010600030101010101" pitchFamily="2" charset="-122"/>
                    <a:ea typeface="宋体" panose="02010600030101010101" pitchFamily="2" charset="-122"/>
                    <a:cs typeface="宋体" panose="02010600030101010101" pitchFamily="2" charset="-122"/>
                  </a:rPr>
                  <a:t>先求出一元二次方程的根</a:t>
                </a:r>
                <a:r>
                  <a:rPr sz="2400" b="1" dirty="0">
                    <a:latin typeface="宋体" panose="02010600030101010101" pitchFamily="2" charset="-122"/>
                    <a:ea typeface="宋体" panose="02010600030101010101" pitchFamily="2" charset="-122"/>
                    <a:cs typeface="宋体" panose="02010600030101010101" pitchFamily="2" charset="-122"/>
                  </a:rPr>
                  <a:t>，再根据二次函数图象与</a:t>
                </a:r>
                <a14:m>
                  <m:oMath xmlns:m="http://schemas.openxmlformats.org/officeDocument/2006/math">
                    <m:r>
                      <a:rPr lang="zh-CN" altLang="en-US" sz="2400" b="0" i="1" dirty="0" smtClean="0">
                        <a:latin typeface="Cambria Math" panose="02040503050406030204" pitchFamily="18" charset="0"/>
                        <a:ea typeface="宋体" panose="02010600030101010101" pitchFamily="2" charset="-122"/>
                        <a:cs typeface="宋体" panose="02010600030101010101" pitchFamily="2" charset="-122"/>
                      </a:rPr>
                      <m:t>𝑥</m:t>
                    </m:r>
                  </m:oMath>
                </a14:m>
                <a:r>
                  <a:rPr sz="2400" b="1" dirty="0">
                    <a:latin typeface="宋体" panose="02010600030101010101" pitchFamily="2" charset="-122"/>
                    <a:ea typeface="宋体" panose="02010600030101010101" pitchFamily="2" charset="-122"/>
                    <a:cs typeface="宋体" panose="02010600030101010101" pitchFamily="2" charset="-122"/>
                  </a:rPr>
                  <a:t>轴的相关位置确定一元二次不等式的解集.</a:t>
                </a:r>
              </a:p>
            </p:txBody>
          </p:sp>
        </mc:Choice>
        <mc:Fallback xmlns="">
          <p:sp>
            <p:nvSpPr>
              <p:cNvPr id="7" name="文本框 6"/>
              <p:cNvSpPr txBox="1">
                <a:spLocks noRot="1" noChangeAspect="1" noMove="1" noResize="1" noEditPoints="1" noAdjustHandles="1" noChangeArrowheads="1" noChangeShapeType="1" noTextEdit="1"/>
              </p:cNvSpPr>
              <p:nvPr/>
            </p:nvSpPr>
            <p:spPr>
              <a:xfrm>
                <a:off x="0" y="1782616"/>
                <a:ext cx="7996555" cy="1667764"/>
              </a:xfrm>
              <a:prstGeom prst="rect">
                <a:avLst/>
              </a:prstGeom>
              <a:blipFill>
                <a:blip r:embed="rId4"/>
                <a:stretch>
                  <a:fillRect l="-1270" r="-1111" b="-7576"/>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11670030" cy="655320"/>
          </a:xfrm>
          <a:prstGeom prst="rect">
            <a:avLst/>
          </a:prstGeom>
          <a:noFill/>
        </p:spPr>
        <p:txBody>
          <a:bodyPr wrap="square" rtlCol="0">
            <a:noAutofit/>
          </a:bodyPr>
          <a:lstStyle/>
          <a:p>
            <a:r>
              <a:rPr lang="zh-CN" altLang="en-US" sz="4000" b="1">
                <a:solidFill>
                  <a:schemeClr val="bg1"/>
                </a:solidFill>
                <a:latin typeface="宋体" panose="02010600030101010101" pitchFamily="2" charset="-122"/>
                <a:ea typeface="宋体" panose="02010600030101010101" pitchFamily="2" charset="-122"/>
                <a:cs typeface="宋体" panose="02010600030101010101" pitchFamily="2" charset="-122"/>
                <a:sym typeface="+mn-ea"/>
              </a:rPr>
              <a:t>二次函数与一元二次方程、不等式的解的对应关系</a:t>
            </a:r>
          </a:p>
        </p:txBody>
      </p:sp>
      <p:pic>
        <p:nvPicPr>
          <p:cNvPr id="4" name="图片 3"/>
          <p:cNvPicPr>
            <a:picLocks noChangeAspect="1"/>
          </p:cNvPicPr>
          <p:nvPr/>
        </p:nvPicPr>
        <p:blipFill>
          <a:blip r:embed="rId2">
            <a:clrChange>
              <a:clrFrom>
                <a:srgbClr val="FFFFFF">
                  <a:alpha val="100000"/>
                </a:srgbClr>
              </a:clrFrom>
              <a:clrTo>
                <a:srgbClr val="FFFFFF">
                  <a:alpha val="100000"/>
                  <a:alpha val="0"/>
                </a:srgbClr>
              </a:clrTo>
            </a:clrChange>
          </a:blip>
          <a:srcRect l="10719" t="52381" r="9302" b="10383"/>
          <a:stretch>
            <a:fillRect/>
          </a:stretch>
        </p:blipFill>
        <p:spPr>
          <a:xfrm>
            <a:off x="1363345" y="502920"/>
            <a:ext cx="9464675" cy="6181725"/>
          </a:xfrm>
          <a:prstGeom prst="rect">
            <a:avLst/>
          </a:prstGeom>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11670030" cy="655320"/>
          </a:xfrm>
          <a:prstGeom prst="rect">
            <a:avLst/>
          </a:prstGeom>
          <a:noFill/>
        </p:spPr>
        <p:txBody>
          <a:bodyPr wrap="square" rtlCol="0">
            <a:noAutofit/>
          </a:bodyPr>
          <a:lstStyle/>
          <a:p>
            <a:r>
              <a:rPr lang="zh-CN" altLang="en-US" sz="4000" b="1"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例题巩固</a:t>
            </a:r>
          </a:p>
        </p:txBody>
      </p:sp>
      <p:pic>
        <p:nvPicPr>
          <p:cNvPr id="4" name="图片 3">
            <a:extLst>
              <a:ext uri="{FF2B5EF4-FFF2-40B4-BE49-F238E27FC236}">
                <a16:creationId xmlns:a16="http://schemas.microsoft.com/office/drawing/2014/main" id="{113622E9-C9E8-348B-434B-5B4C4995B504}"/>
              </a:ext>
            </a:extLst>
          </p:cNvPr>
          <p:cNvPicPr>
            <a:picLocks noChangeAspect="1"/>
          </p:cNvPicPr>
          <p:nvPr/>
        </p:nvPicPr>
        <p:blipFill>
          <a:blip r:embed="rId2"/>
          <a:stretch>
            <a:fillRect/>
          </a:stretch>
        </p:blipFill>
        <p:spPr>
          <a:xfrm>
            <a:off x="5109210" y="4091498"/>
            <a:ext cx="1973580" cy="2430780"/>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E27360C3-8A0F-E3A9-13E3-E406838F7E31}"/>
                  </a:ext>
                </a:extLst>
              </p:cNvPr>
              <p:cNvSpPr txBox="1"/>
              <p:nvPr/>
            </p:nvSpPr>
            <p:spPr>
              <a:xfrm>
                <a:off x="438150" y="1301943"/>
                <a:ext cx="11022330" cy="593725"/>
              </a:xfrm>
              <a:prstGeom prst="rect">
                <a:avLst/>
              </a:prstGeom>
              <a:noFill/>
            </p:spPr>
            <p:txBody>
              <a:bodyPr wrap="square" rtlCol="0">
                <a:spAutoFit/>
              </a:bodyPr>
              <a:lstStyle/>
              <a:p>
                <a:pPr>
                  <a:lnSpc>
                    <a:spcPct val="130000"/>
                  </a:lnSpc>
                </a:pPr>
                <a:r>
                  <a:rPr lang="zh-CN" altLang="en-US" sz="2400" b="1">
                    <a:latin typeface="宋体" panose="02010600030101010101" pitchFamily="2" charset="-122"/>
                    <a:ea typeface="宋体" panose="02010600030101010101" pitchFamily="2" charset="-122"/>
                    <a:cs typeface="宋体" panose="02010600030101010101" pitchFamily="2" charset="-122"/>
                  </a:rPr>
                  <a:t>例</a:t>
                </a:r>
                <a:r>
                  <a:rPr lang="en-US" altLang="zh-CN" sz="2400" b="1">
                    <a:latin typeface="宋体" panose="02010600030101010101" pitchFamily="2" charset="-122"/>
                    <a:ea typeface="宋体" panose="02010600030101010101" pitchFamily="2" charset="-122"/>
                    <a:cs typeface="宋体" panose="02010600030101010101" pitchFamily="2" charset="-122"/>
                  </a:rPr>
                  <a:t>1.</a:t>
                </a:r>
                <a:r>
                  <a:rPr lang="zh-CN" altLang="en-US" sz="2400" b="1">
                    <a:latin typeface="宋体" panose="02010600030101010101" pitchFamily="2" charset="-122"/>
                    <a:ea typeface="宋体" panose="02010600030101010101" pitchFamily="2" charset="-122"/>
                    <a:cs typeface="宋体" panose="02010600030101010101" pitchFamily="2" charset="-122"/>
                  </a:rPr>
                  <a:t>求不等式</a:t>
                </a:r>
                <a14:m>
                  <m:oMath xmlns:m="http://schemas.openxmlformats.org/officeDocument/2006/math">
                    <m:sSup>
                      <m:sSupPr>
                        <m:ctrlPr>
                          <a:rPr lang="en-US" altLang="zh-CN" sz="2400" i="1">
                            <a:solidFill>
                              <a:schemeClr val="tx1"/>
                            </a:solidFill>
                            <a:latin typeface="Cambria Math" panose="02040503050406030204" pitchFamily="18" charset="0"/>
                            <a:ea typeface="宋体" pitchFamily="2" charset="-122"/>
                            <a:cs typeface="Cambria Math" panose="02040503050406030204" charset="0"/>
                          </a:rPr>
                        </m:ctrlPr>
                      </m:sSupPr>
                      <m:e>
                        <m:r>
                          <a:rPr lang="en-US" altLang="zh-CN" sz="2400" i="1">
                            <a:solidFill>
                              <a:schemeClr val="tx1"/>
                            </a:solidFill>
                            <a:latin typeface="Cambria Math" panose="02040503050406030204"/>
                            <a:ea typeface="宋体" pitchFamily="2" charset="-122"/>
                            <a:cs typeface="Cambria Math" panose="02040503050406030204" charset="0"/>
                          </a:rPr>
                          <m:t>𝑥</m:t>
                        </m:r>
                      </m:e>
                      <m:sup>
                        <m:r>
                          <a:rPr lang="en-US" altLang="zh-CN" sz="2400" i="1">
                            <a:solidFill>
                              <a:schemeClr val="tx1"/>
                            </a:solidFill>
                            <a:latin typeface="Cambria Math" panose="02040503050406030204"/>
                            <a:ea typeface="MS Mincho" panose="02020609040205080304" charset="-128"/>
                            <a:cs typeface="Cambria Math" panose="02040503050406030204" charset="0"/>
                          </a:rPr>
                          <m:t>2</m:t>
                        </m:r>
                      </m:sup>
                    </m:sSup>
                    <m:r>
                      <a:rPr lang="en-US" altLang="zh-CN" sz="2400" i="1">
                        <a:solidFill>
                          <a:schemeClr val="tx1"/>
                        </a:solidFill>
                        <a:latin typeface="Cambria Math" panose="02040503050406030204"/>
                        <a:ea typeface="MS Mincho" panose="02020609040205080304" charset="-128"/>
                        <a:cs typeface="Cambria Math" panose="02040503050406030204" charset="0"/>
                      </a:rPr>
                      <m:t>−5</m:t>
                    </m:r>
                    <m:r>
                      <a:rPr lang="en-US" altLang="zh-CN" sz="2400" i="1">
                        <a:solidFill>
                          <a:schemeClr val="tx1"/>
                        </a:solidFill>
                        <a:latin typeface="Cambria Math" panose="02040503050406030204"/>
                        <a:ea typeface="宋体" pitchFamily="2" charset="-122"/>
                        <a:cs typeface="Cambria Math" panose="02040503050406030204" charset="0"/>
                      </a:rPr>
                      <m:t>𝑥</m:t>
                    </m:r>
                    <m:r>
                      <a:rPr lang="en-US" altLang="zh-CN" sz="2400" i="1">
                        <a:solidFill>
                          <a:schemeClr val="tx1"/>
                        </a:solidFill>
                        <a:latin typeface="Cambria Math" panose="02040503050406030204"/>
                        <a:ea typeface="MS Mincho" panose="02020609040205080304" charset="-128"/>
                        <a:cs typeface="Cambria Math" panose="02040503050406030204" charset="0"/>
                      </a:rPr>
                      <m:t>+</m:t>
                    </m:r>
                    <m:r>
                      <a:rPr lang="en-US" altLang="zh-CN" sz="2400" i="1">
                        <a:solidFill>
                          <a:schemeClr val="tx1"/>
                        </a:solidFill>
                        <a:latin typeface="Cambria Math" panose="02040503050406030204"/>
                        <a:ea typeface="宋体" pitchFamily="2" charset="-122"/>
                        <a:cs typeface="Cambria Math" panose="02040503050406030204" charset="0"/>
                      </a:rPr>
                      <m:t>6</m:t>
                    </m:r>
                    <m:r>
                      <a:rPr lang="en-US" altLang="zh-CN" sz="2400" i="1">
                        <a:solidFill>
                          <a:schemeClr val="tx1"/>
                        </a:solidFill>
                        <a:latin typeface="Cambria Math" panose="02040503050406030204"/>
                        <a:ea typeface="MS Mincho" panose="02020609040205080304" charset="-128"/>
                        <a:cs typeface="Cambria Math" panose="02040503050406030204" charset="0"/>
                      </a:rPr>
                      <m:t>&gt;0</m:t>
                    </m:r>
                  </m:oMath>
                </a14:m>
                <a:r>
                  <a:rPr lang="zh-CN" altLang="en-US" sz="2400" b="1">
                    <a:latin typeface="宋体" panose="02010600030101010101" pitchFamily="2" charset="-122"/>
                    <a:ea typeface="宋体" panose="02010600030101010101" pitchFamily="2" charset="-122"/>
                    <a:cs typeface="宋体" panose="02010600030101010101" pitchFamily="2" charset="-122"/>
                  </a:rPr>
                  <a:t>的解集</a:t>
                </a:r>
                <a:r>
                  <a:rPr lang="en-US" altLang="zh-CN" sz="2400" b="1">
                    <a:latin typeface="宋体" panose="02010600030101010101" pitchFamily="2" charset="-122"/>
                    <a:ea typeface="宋体" panose="02010600030101010101" pitchFamily="2" charset="-122"/>
                    <a:cs typeface="宋体" panose="02010600030101010101" pitchFamily="2" charset="-122"/>
                  </a:rPr>
                  <a:t>.</a:t>
                </a:r>
              </a:p>
            </p:txBody>
          </p:sp>
        </mc:Choice>
        <mc:Fallback xmlns="">
          <p:sp>
            <p:nvSpPr>
              <p:cNvPr id="5" name="文本框 4">
                <a:extLst>
                  <a:ext uri="{FF2B5EF4-FFF2-40B4-BE49-F238E27FC236}">
                    <a16:creationId xmlns:a16="http://schemas.microsoft.com/office/drawing/2014/main" id="{E27360C3-8A0F-E3A9-13E3-E406838F7E31}"/>
                  </a:ext>
                </a:extLst>
              </p:cNvPr>
              <p:cNvSpPr txBox="1">
                <a:spLocks noRot="1" noChangeAspect="1" noMove="1" noResize="1" noEditPoints="1" noAdjustHandles="1" noChangeArrowheads="1" noChangeShapeType="1" noTextEdit="1"/>
              </p:cNvSpPr>
              <p:nvPr/>
            </p:nvSpPr>
            <p:spPr>
              <a:xfrm>
                <a:off x="438150" y="1301943"/>
                <a:ext cx="11022330" cy="593725"/>
              </a:xfrm>
              <a:prstGeom prst="rect">
                <a:avLst/>
              </a:prstGeom>
              <a:blipFill>
                <a:blip r:embed="rId3"/>
                <a:stretch>
                  <a:fillRect l="-921" t="-2083" b="-6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EDA8084C-6CD7-2AEC-BDEF-BB21C8C06D55}"/>
                  </a:ext>
                </a:extLst>
              </p:cNvPr>
              <p:cNvSpPr txBox="1"/>
              <p:nvPr/>
            </p:nvSpPr>
            <p:spPr>
              <a:xfrm>
                <a:off x="438150" y="1863918"/>
                <a:ext cx="10838180" cy="2227580"/>
              </a:xfrm>
              <a:prstGeom prst="rect">
                <a:avLst/>
              </a:prstGeom>
              <a:noFill/>
            </p:spPr>
            <p:txBody>
              <a:bodyPr wrap="square" rtlCol="0">
                <a:spAutoFit/>
              </a:bodyPr>
              <a:lstStyle/>
              <a:p>
                <a:pPr algn="l">
                  <a:lnSpc>
                    <a:spcPct val="140000"/>
                  </a:lnSpc>
                </a:pPr>
                <a:r>
                  <a:rPr lang="zh-CN" altLang="en-US" sz="2400" b="1">
                    <a:solidFill>
                      <a:srgbClr val="FF0000"/>
                    </a:solidFill>
                    <a:latin typeface="宋体" panose="02010600030101010101" pitchFamily="2" charset="-122"/>
                    <a:ea typeface="宋体" panose="02010600030101010101" pitchFamily="2" charset="-122"/>
                    <a:cs typeface="宋体" panose="02010600030101010101" pitchFamily="2" charset="-122"/>
                  </a:rPr>
                  <a:t>解：对于方程</a:t>
                </a:r>
                <a14:m>
                  <m:oMath xmlns:m="http://schemas.openxmlformats.org/officeDocument/2006/math">
                    <m:sSup>
                      <m:sSupPr>
                        <m:ctrlPr>
                          <a:rPr lang="en-US" altLang="zh-CN" sz="2400" i="1">
                            <a:solidFill>
                              <a:srgbClr val="FF0000"/>
                            </a:solidFill>
                            <a:latin typeface="Cambria Math" panose="02040503050406030204" pitchFamily="18" charset="0"/>
                            <a:ea typeface="宋体" pitchFamily="2" charset="-122"/>
                            <a:cs typeface="Cambria Math" panose="02040503050406030204" charset="0"/>
                          </a:rPr>
                        </m:ctrlPr>
                      </m:sSupPr>
                      <m:e>
                        <m:r>
                          <a:rPr lang="en-US" altLang="zh-CN" sz="2400" i="1">
                            <a:solidFill>
                              <a:srgbClr val="FF0000"/>
                            </a:solidFill>
                            <a:latin typeface="Cambria Math" panose="02040503050406030204"/>
                            <a:ea typeface="宋体" pitchFamily="2" charset="-122"/>
                            <a:cs typeface="Cambria Math" panose="02040503050406030204" charset="0"/>
                          </a:rPr>
                          <m:t>𝑥</m:t>
                        </m:r>
                      </m:e>
                      <m:sup>
                        <m:r>
                          <a:rPr lang="en-US" altLang="zh-CN" sz="2400" i="1">
                            <a:solidFill>
                              <a:srgbClr val="FF0000"/>
                            </a:solidFill>
                            <a:latin typeface="Cambria Math" panose="02040503050406030204"/>
                            <a:ea typeface="MS Mincho" panose="02020609040205080304" charset="-128"/>
                            <a:cs typeface="Cambria Math" panose="02040503050406030204" charset="0"/>
                          </a:rPr>
                          <m:t>2</m:t>
                        </m:r>
                      </m:sup>
                    </m:sSup>
                    <m:r>
                      <a:rPr lang="en-US" altLang="zh-CN" sz="2400" i="1">
                        <a:solidFill>
                          <a:srgbClr val="FF0000"/>
                        </a:solidFill>
                        <a:latin typeface="Cambria Math" panose="02040503050406030204"/>
                        <a:ea typeface="MS Mincho" panose="02020609040205080304" charset="-128"/>
                        <a:cs typeface="Cambria Math" panose="02040503050406030204" charset="0"/>
                      </a:rPr>
                      <m:t>−5</m:t>
                    </m:r>
                    <m:r>
                      <a:rPr lang="en-US" altLang="zh-CN" sz="2400" i="1">
                        <a:solidFill>
                          <a:srgbClr val="FF0000"/>
                        </a:solidFill>
                        <a:latin typeface="Cambria Math" panose="02040503050406030204"/>
                        <a:ea typeface="宋体" pitchFamily="2" charset="-122"/>
                        <a:cs typeface="Cambria Math" panose="02040503050406030204" charset="0"/>
                      </a:rPr>
                      <m:t>𝑥</m:t>
                    </m:r>
                    <m:r>
                      <a:rPr lang="en-US" altLang="zh-CN" sz="2400" i="1">
                        <a:solidFill>
                          <a:srgbClr val="FF0000"/>
                        </a:solidFill>
                        <a:latin typeface="Cambria Math" panose="02040503050406030204"/>
                        <a:ea typeface="MS Mincho" panose="02020609040205080304" charset="-128"/>
                        <a:cs typeface="Cambria Math" panose="02040503050406030204" charset="0"/>
                      </a:rPr>
                      <m:t>+</m:t>
                    </m:r>
                    <m:r>
                      <a:rPr lang="en-US" altLang="zh-CN" sz="2400" i="1">
                        <a:solidFill>
                          <a:srgbClr val="FF0000"/>
                        </a:solidFill>
                        <a:latin typeface="Cambria Math" panose="02040503050406030204"/>
                        <a:ea typeface="宋体" pitchFamily="2" charset="-122"/>
                        <a:cs typeface="Cambria Math" panose="02040503050406030204" charset="0"/>
                      </a:rPr>
                      <m:t>6=</m:t>
                    </m:r>
                    <m:r>
                      <a:rPr lang="en-US" altLang="zh-CN" sz="2400" i="1">
                        <a:solidFill>
                          <a:srgbClr val="FF0000"/>
                        </a:solidFill>
                        <a:latin typeface="Cambria Math" panose="02040503050406030204"/>
                        <a:ea typeface="MS Mincho" panose="02020609040205080304" charset="-128"/>
                        <a:cs typeface="Cambria Math" panose="02040503050406030204" charset="0"/>
                      </a:rPr>
                      <m:t>0</m:t>
                    </m:r>
                  </m:oMath>
                </a14:m>
                <a:r>
                  <a:rPr lang="zh-CN" altLang="en-US" sz="2400">
                    <a:solidFill>
                      <a:srgbClr val="FF0000"/>
                    </a:solidFill>
                    <a:latin typeface="Cambria Math" panose="02040503050406030204" charset="0"/>
                    <a:ea typeface="宋体" panose="02010600030101010101" pitchFamily="2" charset="-122"/>
                    <a:cs typeface="Cambria Math" panose="02040503050406030204" charset="0"/>
                  </a:rPr>
                  <a:t>，</a:t>
                </a:r>
                <a:endParaRPr lang="zh-CN" altLang="en-US" sz="2400">
                  <a:solidFill>
                    <a:schemeClr val="tx1"/>
                  </a:solidFill>
                  <a:latin typeface="Cambria Math" panose="02040503050406030204" charset="0"/>
                  <a:ea typeface="宋体" panose="02010600030101010101" pitchFamily="2" charset="-122"/>
                  <a:cs typeface="Cambria Math" panose="02040503050406030204" charset="0"/>
                </a:endParaRPr>
              </a:p>
              <a:p>
                <a:pPr algn="l">
                  <a:lnSpc>
                    <a:spcPct val="140000"/>
                  </a:lnSpc>
                </a:pPr>
                <a:r>
                  <a:rPr lang="en-US" altLang="zh-CN" sz="2400">
                    <a:solidFill>
                      <a:srgbClr val="FF0000"/>
                    </a:solidFill>
                    <a:latin typeface="宋体" panose="02010600030101010101" pitchFamily="2" charset="-122"/>
                    <a:ea typeface="宋体" panose="02010600030101010101" pitchFamily="2" charset="-122"/>
                    <a:cs typeface="Cambria Math" panose="02040503050406030204" charset="0"/>
                  </a:rPr>
                  <a:t>∵</a:t>
                </a:r>
                <a14:m>
                  <m:oMath xmlns:m="http://schemas.openxmlformats.org/officeDocument/2006/math">
                    <m:r>
                      <a:rPr lang="en-US" altLang="zh-CN" sz="2400" i="1">
                        <a:solidFill>
                          <a:srgbClr val="FF0000"/>
                        </a:solidFill>
                        <a:latin typeface="Cambria Math" panose="02040503050406030204"/>
                        <a:ea typeface="MS Mincho" panose="02020609040205080304" charset="-128"/>
                        <a:cs typeface="Cambria Math" panose="02040503050406030204" charset="0"/>
                      </a:rPr>
                      <m:t>∆&gt;0</m:t>
                    </m:r>
                  </m:oMath>
                </a14:m>
                <a:r>
                  <a:rPr lang="zh-CN" altLang="en-US" sz="2400">
                    <a:solidFill>
                      <a:srgbClr val="FF0000"/>
                    </a:solidFill>
                    <a:latin typeface="宋体" panose="02010600030101010101" pitchFamily="2" charset="-122"/>
                    <a:ea typeface="宋体" panose="02010600030101010101" pitchFamily="2" charset="-122"/>
                    <a:cs typeface="Cambria Math" panose="02040503050406030204" charset="0"/>
                  </a:rPr>
                  <a:t>，</a:t>
                </a:r>
                <a:r>
                  <a:rPr lang="en-US" altLang="zh-CN" sz="2400">
                    <a:solidFill>
                      <a:srgbClr val="FF0000"/>
                    </a:solidFill>
                    <a:latin typeface="宋体" panose="02010600030101010101" pitchFamily="2" charset="-122"/>
                    <a:ea typeface="宋体" panose="02010600030101010101" pitchFamily="2" charset="-122"/>
                    <a:cs typeface="Cambria Math" panose="02040503050406030204" charset="0"/>
                  </a:rPr>
                  <a:t>∴</a:t>
                </a:r>
                <a:r>
                  <a:rPr lang="zh-CN" altLang="en-US" sz="2400" b="1">
                    <a:solidFill>
                      <a:srgbClr val="FF0000"/>
                    </a:solidFill>
                    <a:latin typeface="宋体" panose="02010600030101010101" pitchFamily="2" charset="-122"/>
                    <a:ea typeface="宋体" panose="02010600030101010101" pitchFamily="2" charset="-122"/>
                    <a:cs typeface="Cambria Math" panose="02040503050406030204" charset="0"/>
                  </a:rPr>
                  <a:t>它有两个实数根</a:t>
                </a:r>
                <a:r>
                  <a:rPr lang="en-US" altLang="zh-CN" sz="2400" b="1">
                    <a:solidFill>
                      <a:srgbClr val="FF0000"/>
                    </a:solidFill>
                    <a:latin typeface="宋体" panose="02010600030101010101" pitchFamily="2" charset="-122"/>
                    <a:ea typeface="宋体" panose="02010600030101010101" pitchFamily="2" charset="-122"/>
                    <a:cs typeface="Cambria Math" panose="02040503050406030204" charset="0"/>
                  </a:rPr>
                  <a:t>.</a:t>
                </a:r>
                <a:r>
                  <a:rPr lang="zh-CN" altLang="en-US" sz="2400" b="1">
                    <a:solidFill>
                      <a:srgbClr val="FF0000"/>
                    </a:solidFill>
                    <a:latin typeface="宋体" panose="02010600030101010101" pitchFamily="2" charset="-122"/>
                    <a:ea typeface="宋体" panose="02010600030101010101" pitchFamily="2" charset="-122"/>
                    <a:cs typeface="Cambria Math" panose="02040503050406030204" charset="0"/>
                  </a:rPr>
                  <a:t>解得</a:t>
                </a:r>
                <a14:m>
                  <m:oMath xmlns:m="http://schemas.openxmlformats.org/officeDocument/2006/math">
                    <m:sSub>
                      <m:sSubPr>
                        <m:ctrlPr>
                          <a:rPr lang="en-US" altLang="zh-CN" sz="2400" i="1">
                            <a:solidFill>
                              <a:srgbClr val="FF0000"/>
                            </a:solidFill>
                            <a:latin typeface="Cambria Math" panose="02040503050406030204" pitchFamily="18" charset="0"/>
                            <a:ea typeface="宋体" pitchFamily="2" charset="-122"/>
                            <a:cs typeface="Cambria Math" panose="02040503050406030204" charset="0"/>
                          </a:rPr>
                        </m:ctrlPr>
                      </m:sSubPr>
                      <m:e>
                        <m:r>
                          <a:rPr lang="en-US" altLang="zh-CN" sz="2400" i="1">
                            <a:solidFill>
                              <a:srgbClr val="FF0000"/>
                            </a:solidFill>
                            <a:latin typeface="Cambria Math" panose="02040503050406030204"/>
                            <a:ea typeface="宋体" pitchFamily="2" charset="-122"/>
                            <a:cs typeface="Cambria Math" panose="02040503050406030204" charset="0"/>
                          </a:rPr>
                          <m:t>𝑥</m:t>
                        </m:r>
                      </m:e>
                      <m:sub>
                        <m:r>
                          <a:rPr lang="en-US" altLang="zh-CN" sz="2400" i="1">
                            <a:solidFill>
                              <a:srgbClr val="FF0000"/>
                            </a:solidFill>
                            <a:latin typeface="Cambria Math" panose="02040503050406030204"/>
                            <a:ea typeface="宋体" pitchFamily="2" charset="-122"/>
                            <a:cs typeface="Cambria Math" panose="02040503050406030204" charset="0"/>
                          </a:rPr>
                          <m:t>1</m:t>
                        </m:r>
                      </m:sub>
                    </m:sSub>
                    <m:r>
                      <a:rPr lang="en-US" altLang="zh-CN" sz="2400" i="1">
                        <a:solidFill>
                          <a:srgbClr val="FF0000"/>
                        </a:solidFill>
                        <a:latin typeface="Cambria Math" panose="02040503050406030204"/>
                        <a:ea typeface="宋体" pitchFamily="2" charset="-122"/>
                        <a:cs typeface="Cambria Math" panose="02040503050406030204" charset="0"/>
                      </a:rPr>
                      <m:t>=2</m:t>
                    </m:r>
                    <m:r>
                      <a:rPr lang="en-US" altLang="zh-CN" sz="2400" i="1">
                        <a:solidFill>
                          <a:srgbClr val="FF0000"/>
                        </a:solidFill>
                        <a:latin typeface="Cambria Math" panose="02040503050406030204"/>
                        <a:ea typeface="宋体" pitchFamily="2" charset="-122"/>
                        <a:cs typeface="Cambria Math" panose="02040503050406030204" charset="0"/>
                      </a:rPr>
                      <m:t>，</m:t>
                    </m:r>
                    <m:sSub>
                      <m:sSubPr>
                        <m:ctrlPr>
                          <a:rPr lang="en-US" altLang="zh-CN" sz="2400" i="1">
                            <a:solidFill>
                              <a:srgbClr val="FF0000"/>
                            </a:solidFill>
                            <a:latin typeface="Cambria Math" panose="02040503050406030204" pitchFamily="18" charset="0"/>
                            <a:ea typeface="宋体" pitchFamily="2" charset="-122"/>
                            <a:cs typeface="Cambria Math" panose="02040503050406030204" charset="0"/>
                          </a:rPr>
                        </m:ctrlPr>
                      </m:sSubPr>
                      <m:e>
                        <m:r>
                          <a:rPr lang="en-US" altLang="zh-CN" sz="2400" i="1">
                            <a:solidFill>
                              <a:srgbClr val="FF0000"/>
                            </a:solidFill>
                            <a:latin typeface="Cambria Math" panose="02040503050406030204"/>
                            <a:ea typeface="宋体" pitchFamily="2" charset="-122"/>
                            <a:cs typeface="Cambria Math" panose="02040503050406030204" charset="0"/>
                          </a:rPr>
                          <m:t>𝑥</m:t>
                        </m:r>
                      </m:e>
                      <m:sub>
                        <m:r>
                          <a:rPr lang="en-US" altLang="zh-CN" sz="2400" i="1">
                            <a:solidFill>
                              <a:srgbClr val="FF0000"/>
                            </a:solidFill>
                            <a:latin typeface="Cambria Math" panose="02040503050406030204"/>
                            <a:ea typeface="宋体" pitchFamily="2" charset="-122"/>
                            <a:cs typeface="Cambria Math" panose="02040503050406030204" charset="0"/>
                          </a:rPr>
                          <m:t>2</m:t>
                        </m:r>
                      </m:sub>
                    </m:sSub>
                    <m:r>
                      <a:rPr lang="en-US" altLang="zh-CN" sz="2400" i="1">
                        <a:solidFill>
                          <a:srgbClr val="FF0000"/>
                        </a:solidFill>
                        <a:latin typeface="Cambria Math" panose="02040503050406030204"/>
                        <a:ea typeface="宋体" pitchFamily="2" charset="-122"/>
                        <a:cs typeface="Cambria Math" panose="02040503050406030204" charset="0"/>
                      </a:rPr>
                      <m:t>=3.</m:t>
                    </m:r>
                  </m:oMath>
                </a14:m>
                <a:endParaRPr lang="en-US" altLang="zh-CN" sz="2400" i="1">
                  <a:solidFill>
                    <a:srgbClr val="FF0000"/>
                  </a:solidFill>
                  <a:latin typeface="Cambria Math" panose="02040503050406030204" charset="0"/>
                  <a:ea typeface="宋体" panose="02010600030101010101" pitchFamily="2" charset="-122"/>
                  <a:cs typeface="Cambria Math" panose="02040503050406030204" charset="0"/>
                </a:endParaRPr>
              </a:p>
              <a:p>
                <a:pPr algn="l">
                  <a:lnSpc>
                    <a:spcPct val="140000"/>
                  </a:lnSpc>
                </a:pPr>
                <a:r>
                  <a:rPr lang="zh-CN" altLang="en-US" sz="2400" b="1">
                    <a:solidFill>
                      <a:srgbClr val="FF0000"/>
                    </a:solidFill>
                    <a:latin typeface="宋体" panose="02010600030101010101" pitchFamily="2" charset="-122"/>
                    <a:ea typeface="宋体" panose="02010600030101010101" pitchFamily="2" charset="-122"/>
                    <a:cs typeface="Cambria Math" panose="02040503050406030204" charset="0"/>
                    <a:sym typeface="+mn-ea"/>
                  </a:rPr>
                  <a:t>画出二次函数</a:t>
                </a:r>
                <a14:m>
                  <m:oMath xmlns:m="http://schemas.openxmlformats.org/officeDocument/2006/math">
                    <m:sSup>
                      <m:sSupPr>
                        <m:ctrlPr>
                          <a:rPr lang="en-US" altLang="zh-CN" sz="2400" i="1">
                            <a:solidFill>
                              <a:srgbClr val="FF0000"/>
                            </a:solidFill>
                            <a:latin typeface="Cambria Math" panose="02040503050406030204" pitchFamily="18" charset="0"/>
                            <a:ea typeface="宋体" pitchFamily="2" charset="-122"/>
                            <a:cs typeface="Cambria Math" panose="02040503050406030204" charset="0"/>
                          </a:rPr>
                        </m:ctrlPr>
                      </m:sSupPr>
                      <m:e>
                        <m:r>
                          <a:rPr lang="en-US" altLang="zh-CN" sz="2400" i="1">
                            <a:solidFill>
                              <a:srgbClr val="FF0000"/>
                            </a:solidFill>
                            <a:latin typeface="Cambria Math" panose="02040503050406030204"/>
                            <a:ea typeface="宋体" pitchFamily="2" charset="-122"/>
                            <a:cs typeface="Cambria Math" panose="02040503050406030204" charset="0"/>
                          </a:rPr>
                          <m:t>𝑦</m:t>
                        </m:r>
                        <m:r>
                          <a:rPr lang="en-US" altLang="zh-CN" sz="2400" i="1">
                            <a:solidFill>
                              <a:srgbClr val="FF0000"/>
                            </a:solidFill>
                            <a:latin typeface="Cambria Math" panose="02040503050406030204"/>
                            <a:ea typeface="宋体" pitchFamily="2" charset="-122"/>
                            <a:cs typeface="Cambria Math" panose="02040503050406030204" charset="0"/>
                          </a:rPr>
                          <m:t>=</m:t>
                        </m:r>
                        <m:r>
                          <a:rPr lang="en-US" altLang="zh-CN" sz="2400" i="1">
                            <a:solidFill>
                              <a:srgbClr val="FF0000"/>
                            </a:solidFill>
                            <a:latin typeface="Cambria Math" panose="02040503050406030204"/>
                            <a:ea typeface="宋体" pitchFamily="2" charset="-122"/>
                            <a:cs typeface="Cambria Math" panose="02040503050406030204" charset="0"/>
                          </a:rPr>
                          <m:t>𝑥</m:t>
                        </m:r>
                      </m:e>
                      <m:sup>
                        <m:r>
                          <a:rPr lang="en-US" altLang="zh-CN" sz="2400" i="1">
                            <a:solidFill>
                              <a:srgbClr val="FF0000"/>
                            </a:solidFill>
                            <a:latin typeface="Cambria Math" panose="02040503050406030204"/>
                            <a:ea typeface="MS Mincho" panose="02020609040205080304" charset="-128"/>
                            <a:cs typeface="Cambria Math" panose="02040503050406030204" charset="0"/>
                          </a:rPr>
                          <m:t>2</m:t>
                        </m:r>
                      </m:sup>
                    </m:sSup>
                    <m:r>
                      <a:rPr lang="en-US" altLang="zh-CN" sz="2400" i="1">
                        <a:solidFill>
                          <a:srgbClr val="FF0000"/>
                        </a:solidFill>
                        <a:latin typeface="Cambria Math" panose="02040503050406030204"/>
                        <a:ea typeface="MS Mincho" panose="02020609040205080304" charset="-128"/>
                        <a:cs typeface="Cambria Math" panose="02040503050406030204" charset="0"/>
                      </a:rPr>
                      <m:t>−5</m:t>
                    </m:r>
                    <m:r>
                      <a:rPr lang="en-US" altLang="zh-CN" sz="2400" i="1">
                        <a:solidFill>
                          <a:srgbClr val="FF0000"/>
                        </a:solidFill>
                        <a:latin typeface="Cambria Math" panose="02040503050406030204"/>
                        <a:ea typeface="宋体" pitchFamily="2" charset="-122"/>
                        <a:cs typeface="Cambria Math" panose="02040503050406030204" charset="0"/>
                      </a:rPr>
                      <m:t>𝑥</m:t>
                    </m:r>
                    <m:r>
                      <a:rPr lang="en-US" altLang="zh-CN" sz="2400" i="1">
                        <a:solidFill>
                          <a:srgbClr val="FF0000"/>
                        </a:solidFill>
                        <a:latin typeface="Cambria Math" panose="02040503050406030204"/>
                        <a:ea typeface="MS Mincho" panose="02020609040205080304" charset="-128"/>
                        <a:cs typeface="Cambria Math" panose="02040503050406030204" charset="0"/>
                      </a:rPr>
                      <m:t>+</m:t>
                    </m:r>
                    <m:r>
                      <a:rPr lang="en-US" altLang="zh-CN" sz="2400" i="1">
                        <a:solidFill>
                          <a:srgbClr val="FF0000"/>
                        </a:solidFill>
                        <a:latin typeface="Cambria Math" panose="02040503050406030204"/>
                        <a:ea typeface="宋体" pitchFamily="2" charset="-122"/>
                        <a:cs typeface="Cambria Math" panose="02040503050406030204" charset="0"/>
                      </a:rPr>
                      <m:t>6</m:t>
                    </m:r>
                  </m:oMath>
                </a14:m>
                <a:r>
                  <a:rPr lang="zh-CN" altLang="en-US" sz="2400" b="1">
                    <a:solidFill>
                      <a:srgbClr val="FF0000"/>
                    </a:solidFill>
                    <a:latin typeface="宋体" panose="02010600030101010101" pitchFamily="2" charset="-122"/>
                    <a:ea typeface="宋体" panose="02010600030101010101" pitchFamily="2" charset="-122"/>
                    <a:cs typeface="Cambria Math" panose="02040503050406030204" charset="0"/>
                    <a:sym typeface="+mn-ea"/>
                  </a:rPr>
                  <a:t>的图象，</a:t>
                </a:r>
              </a:p>
              <a:p>
                <a:pPr algn="l">
                  <a:lnSpc>
                    <a:spcPct val="140000"/>
                  </a:lnSpc>
                </a:pPr>
                <a:r>
                  <a:rPr lang="zh-CN" altLang="en-US" sz="2400" b="1">
                    <a:solidFill>
                      <a:srgbClr val="FF0000"/>
                    </a:solidFill>
                    <a:latin typeface="宋体" panose="02010600030101010101" pitchFamily="2" charset="-122"/>
                    <a:ea typeface="宋体" panose="02010600030101010101" pitchFamily="2" charset="-122"/>
                    <a:cs typeface="Cambria Math" panose="02040503050406030204" charset="0"/>
                    <a:sym typeface="+mn-ea"/>
                  </a:rPr>
                  <a:t>结合图象得不等式</a:t>
                </a:r>
                <a14:m>
                  <m:oMath xmlns:m="http://schemas.openxmlformats.org/officeDocument/2006/math">
                    <m:sSup>
                      <m:sSupPr>
                        <m:ctrlPr>
                          <a:rPr lang="en-US" altLang="zh-CN" sz="2400" i="1">
                            <a:solidFill>
                              <a:srgbClr val="FF0000"/>
                            </a:solidFill>
                            <a:latin typeface="Cambria Math" panose="02040503050406030204" pitchFamily="18" charset="0"/>
                            <a:ea typeface="宋体" pitchFamily="2" charset="-122"/>
                            <a:cs typeface="Cambria Math" panose="02040503050406030204" charset="0"/>
                          </a:rPr>
                        </m:ctrlPr>
                      </m:sSupPr>
                      <m:e>
                        <m:r>
                          <a:rPr lang="en-US" altLang="zh-CN" sz="2400" i="1">
                            <a:solidFill>
                              <a:srgbClr val="FF0000"/>
                            </a:solidFill>
                            <a:latin typeface="Cambria Math" panose="02040503050406030204"/>
                            <a:ea typeface="宋体" pitchFamily="2" charset="-122"/>
                            <a:cs typeface="Cambria Math" panose="02040503050406030204" charset="0"/>
                          </a:rPr>
                          <m:t>𝑥</m:t>
                        </m:r>
                      </m:e>
                      <m:sup>
                        <m:r>
                          <a:rPr lang="en-US" altLang="zh-CN" sz="2400" i="1">
                            <a:solidFill>
                              <a:srgbClr val="FF0000"/>
                            </a:solidFill>
                            <a:latin typeface="Cambria Math" panose="02040503050406030204"/>
                            <a:ea typeface="MS Mincho" panose="02020609040205080304" charset="-128"/>
                            <a:cs typeface="Cambria Math" panose="02040503050406030204" charset="0"/>
                          </a:rPr>
                          <m:t>2</m:t>
                        </m:r>
                      </m:sup>
                    </m:sSup>
                    <m:r>
                      <a:rPr lang="en-US" altLang="zh-CN" sz="2400" i="1">
                        <a:solidFill>
                          <a:srgbClr val="FF0000"/>
                        </a:solidFill>
                        <a:latin typeface="Cambria Math" panose="02040503050406030204"/>
                        <a:ea typeface="MS Mincho" panose="02020609040205080304" charset="-128"/>
                        <a:cs typeface="Cambria Math" panose="02040503050406030204" charset="0"/>
                      </a:rPr>
                      <m:t>−5</m:t>
                    </m:r>
                    <m:r>
                      <a:rPr lang="en-US" altLang="zh-CN" sz="2400" i="1">
                        <a:solidFill>
                          <a:srgbClr val="FF0000"/>
                        </a:solidFill>
                        <a:latin typeface="Cambria Math" panose="02040503050406030204"/>
                        <a:ea typeface="宋体" pitchFamily="2" charset="-122"/>
                        <a:cs typeface="Cambria Math" panose="02040503050406030204" charset="0"/>
                      </a:rPr>
                      <m:t>𝑥</m:t>
                    </m:r>
                    <m:r>
                      <a:rPr lang="en-US" altLang="zh-CN" sz="2400" i="1">
                        <a:solidFill>
                          <a:srgbClr val="FF0000"/>
                        </a:solidFill>
                        <a:latin typeface="Cambria Math" panose="02040503050406030204"/>
                        <a:ea typeface="MS Mincho" panose="02020609040205080304" charset="-128"/>
                        <a:cs typeface="Cambria Math" panose="02040503050406030204" charset="0"/>
                      </a:rPr>
                      <m:t>+</m:t>
                    </m:r>
                    <m:r>
                      <a:rPr lang="en-US" altLang="zh-CN" sz="2400" i="1">
                        <a:solidFill>
                          <a:srgbClr val="FF0000"/>
                        </a:solidFill>
                        <a:latin typeface="Cambria Math" panose="02040503050406030204"/>
                        <a:ea typeface="宋体" pitchFamily="2" charset="-122"/>
                        <a:cs typeface="Cambria Math" panose="02040503050406030204" charset="0"/>
                      </a:rPr>
                      <m:t>6&gt;</m:t>
                    </m:r>
                    <m:r>
                      <a:rPr lang="en-US" altLang="zh-CN" sz="2400" i="1">
                        <a:solidFill>
                          <a:srgbClr val="FF0000"/>
                        </a:solidFill>
                        <a:latin typeface="Cambria Math" panose="02040503050406030204"/>
                        <a:ea typeface="MS Mincho" panose="02020609040205080304" charset="-128"/>
                        <a:cs typeface="Cambria Math" panose="02040503050406030204" charset="0"/>
                      </a:rPr>
                      <m:t>0</m:t>
                    </m:r>
                  </m:oMath>
                </a14:m>
                <a:r>
                  <a:rPr lang="zh-CN" altLang="en-US" sz="2400" b="1">
                    <a:solidFill>
                      <a:srgbClr val="FF0000"/>
                    </a:solidFill>
                    <a:latin typeface="宋体" panose="02010600030101010101" pitchFamily="2" charset="-122"/>
                    <a:ea typeface="宋体" panose="02010600030101010101" pitchFamily="2" charset="-122"/>
                    <a:cs typeface="Cambria Math" panose="02040503050406030204" charset="0"/>
                    <a:sym typeface="+mn-ea"/>
                  </a:rPr>
                  <a:t>的解集为</a:t>
                </a:r>
                <a14:m>
                  <m:oMath xmlns:m="http://schemas.openxmlformats.org/officeDocument/2006/math">
                    <m:r>
                      <a:rPr lang="en-US" altLang="zh-CN" sz="2400" b="1" i="1">
                        <a:solidFill>
                          <a:srgbClr val="FF0000"/>
                        </a:solidFill>
                        <a:latin typeface="Cambria Math" panose="02040503050406030204"/>
                        <a:ea typeface="宋体" pitchFamily="2" charset="-122"/>
                        <a:cs typeface="Cambria Math" panose="02040503050406030204" charset="0"/>
                        <a:sym typeface="+mn-ea"/>
                      </a:rPr>
                      <m:t>{</m:t>
                    </m:r>
                    <m:r>
                      <a:rPr lang="en-US" altLang="zh-CN" sz="2400" i="1">
                        <a:solidFill>
                          <a:srgbClr val="FF0000"/>
                        </a:solidFill>
                        <a:latin typeface="Cambria Math" panose="02040503050406030204"/>
                        <a:ea typeface="宋体" pitchFamily="2" charset="-122"/>
                        <a:cs typeface="Cambria Math" panose="02040503050406030204" charset="0"/>
                        <a:sym typeface="+mn-ea"/>
                      </a:rPr>
                      <m:t>𝑥</m:t>
                    </m:r>
                    <m:r>
                      <a:rPr lang="en-US" altLang="zh-CN" sz="2400" i="1">
                        <a:solidFill>
                          <a:srgbClr val="FF0000"/>
                        </a:solidFill>
                        <a:latin typeface="Cambria Math" panose="02040503050406030204"/>
                        <a:ea typeface="宋体" pitchFamily="2" charset="-122"/>
                        <a:cs typeface="Cambria Math" panose="02040503050406030204" charset="0"/>
                        <a:sym typeface="+mn-ea"/>
                      </a:rPr>
                      <m:t>|</m:t>
                    </m:r>
                    <m:r>
                      <a:rPr lang="en-US" altLang="zh-CN" sz="2400" i="1">
                        <a:solidFill>
                          <a:srgbClr val="FF0000"/>
                        </a:solidFill>
                        <a:latin typeface="Cambria Math" panose="02040503050406030204"/>
                        <a:ea typeface="宋体" pitchFamily="2" charset="-122"/>
                        <a:cs typeface="Cambria Math" panose="02040503050406030204" charset="0"/>
                        <a:sym typeface="+mn-ea"/>
                      </a:rPr>
                      <m:t>𝑥</m:t>
                    </m:r>
                    <m:r>
                      <a:rPr lang="en-US" altLang="zh-CN" sz="2400" i="1">
                        <a:solidFill>
                          <a:srgbClr val="FF0000"/>
                        </a:solidFill>
                        <a:latin typeface="Cambria Math" panose="02040503050406030204"/>
                        <a:ea typeface="宋体" pitchFamily="2" charset="-122"/>
                        <a:cs typeface="Cambria Math" panose="02040503050406030204" charset="0"/>
                        <a:sym typeface="+mn-ea"/>
                      </a:rPr>
                      <m:t>&lt;2</m:t>
                    </m:r>
                  </m:oMath>
                </a14:m>
                <a:r>
                  <a:rPr lang="zh-CN" altLang="en-US" sz="2400" b="1">
                    <a:solidFill>
                      <a:srgbClr val="FF0000"/>
                    </a:solidFill>
                    <a:latin typeface="Cambria Math" panose="02040503050406030204" charset="0"/>
                    <a:ea typeface="宋体" panose="02010600030101010101" pitchFamily="2" charset="-122"/>
                    <a:cs typeface="Cambria Math" panose="02040503050406030204" charset="0"/>
                    <a:sym typeface="+mn-ea"/>
                  </a:rPr>
                  <a:t>或</a:t>
                </a:r>
                <a14:m>
                  <m:oMath xmlns:m="http://schemas.openxmlformats.org/officeDocument/2006/math">
                    <m:r>
                      <a:rPr lang="en-US" altLang="zh-CN" sz="2400" i="1">
                        <a:solidFill>
                          <a:srgbClr val="FF0000"/>
                        </a:solidFill>
                        <a:latin typeface="Cambria Math" panose="02040503050406030204"/>
                        <a:ea typeface="宋体" pitchFamily="2" charset="-122"/>
                        <a:cs typeface="Cambria Math" panose="02040503050406030204" charset="0"/>
                        <a:sym typeface="+mn-ea"/>
                      </a:rPr>
                      <m:t>𝑥</m:t>
                    </m:r>
                    <m:r>
                      <a:rPr lang="en-US" altLang="zh-CN" sz="2400" i="1">
                        <a:solidFill>
                          <a:srgbClr val="FF0000"/>
                        </a:solidFill>
                        <a:latin typeface="Cambria Math" panose="02040503050406030204"/>
                        <a:ea typeface="宋体" pitchFamily="2" charset="-122"/>
                        <a:cs typeface="Cambria Math" panose="02040503050406030204" charset="0"/>
                        <a:sym typeface="+mn-ea"/>
                      </a:rPr>
                      <m:t>&gt;3}</m:t>
                    </m:r>
                  </m:oMath>
                </a14:m>
                <a:r>
                  <a:rPr lang="en-US" altLang="zh-CN" sz="2400" b="1">
                    <a:solidFill>
                      <a:srgbClr val="FF0000"/>
                    </a:solidFill>
                    <a:latin typeface="宋体" panose="02010600030101010101" pitchFamily="2" charset="-122"/>
                    <a:ea typeface="宋体" panose="02010600030101010101" pitchFamily="2" charset="-122"/>
                    <a:cs typeface="Cambria Math" panose="02040503050406030204" charset="0"/>
                    <a:sym typeface="+mn-ea"/>
                  </a:rPr>
                  <a:t>.</a:t>
                </a:r>
              </a:p>
            </p:txBody>
          </p:sp>
        </mc:Choice>
        <mc:Fallback xmlns="">
          <p:sp>
            <p:nvSpPr>
              <p:cNvPr id="6" name="文本框 5">
                <a:extLst>
                  <a:ext uri="{FF2B5EF4-FFF2-40B4-BE49-F238E27FC236}">
                    <a16:creationId xmlns:a16="http://schemas.microsoft.com/office/drawing/2014/main" id="{EDA8084C-6CD7-2AEC-BDEF-BB21C8C06D55}"/>
                  </a:ext>
                </a:extLst>
              </p:cNvPr>
              <p:cNvSpPr txBox="1">
                <a:spLocks noRot="1" noChangeAspect="1" noMove="1" noResize="1" noEditPoints="1" noAdjustHandles="1" noChangeArrowheads="1" noChangeShapeType="1" noTextEdit="1"/>
              </p:cNvSpPr>
              <p:nvPr/>
            </p:nvSpPr>
            <p:spPr>
              <a:xfrm>
                <a:off x="438150" y="1863918"/>
                <a:ext cx="10838180" cy="2227580"/>
              </a:xfrm>
              <a:prstGeom prst="rect">
                <a:avLst/>
              </a:prstGeom>
              <a:blipFill>
                <a:blip r:embed="rId4"/>
                <a:stretch>
                  <a:fillRect l="-936"/>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B20500C5-D709-2490-9A6B-168DC86E4D8B}"/>
              </a:ext>
            </a:extLst>
          </p:cNvPr>
          <p:cNvGrpSpPr/>
          <p:nvPr/>
        </p:nvGrpSpPr>
        <p:grpSpPr>
          <a:xfrm>
            <a:off x="438150" y="835853"/>
            <a:ext cx="6751993" cy="466090"/>
            <a:chOff x="3559" y="2307"/>
            <a:chExt cx="20583" cy="734"/>
          </a:xfrm>
        </p:grpSpPr>
        <p:sp>
          <p:nvSpPr>
            <p:cNvPr id="8" name="文本框 7">
              <a:extLst>
                <a:ext uri="{FF2B5EF4-FFF2-40B4-BE49-F238E27FC236}">
                  <a16:creationId xmlns:a16="http://schemas.microsoft.com/office/drawing/2014/main" id="{921AD98F-8838-A2B4-29DA-4F501ACA1FDC}"/>
                </a:ext>
              </a:extLst>
            </p:cNvPr>
            <p:cNvSpPr txBox="1"/>
            <p:nvPr/>
          </p:nvSpPr>
          <p:spPr>
            <a:xfrm>
              <a:off x="3559" y="2316"/>
              <a:ext cx="20583" cy="725"/>
            </a:xfrm>
            <a:prstGeom prst="rect">
              <a:avLst/>
            </a:prstGeom>
            <a:noFill/>
          </p:spPr>
          <p:txBody>
            <a:bodyPr wrap="square" rtlCol="0">
              <a:spAutoFit/>
            </a:bodyPr>
            <a:lstStyle/>
            <a:p>
              <a:r>
                <a:rPr lang="zh-CN" altLang="en-US" sz="2400" b="1" dirty="0">
                  <a:latin typeface="宋体" panose="02010600030101010101" pitchFamily="2" charset="-122"/>
                  <a:ea typeface="宋体" panose="02010600030101010101" pitchFamily="2" charset="-122"/>
                </a:rPr>
                <a:t>题型一：不含参一元二次不等式的解法</a:t>
              </a:r>
              <a:endParaRPr lang="en-US" altLang="zh-CN" sz="2400" b="1" dirty="0">
                <a:latin typeface="宋体" panose="02010600030101010101" pitchFamily="2" charset="-122"/>
                <a:ea typeface="宋体" panose="02010600030101010101" pitchFamily="2" charset="-122"/>
              </a:endParaRPr>
            </a:p>
          </p:txBody>
        </p:sp>
        <p:sp>
          <p:nvSpPr>
            <p:cNvPr id="9" name="圆角矩形 8">
              <a:extLst>
                <a:ext uri="{FF2B5EF4-FFF2-40B4-BE49-F238E27FC236}">
                  <a16:creationId xmlns:a16="http://schemas.microsoft.com/office/drawing/2014/main" id="{3A0BB5E9-DD60-B622-8527-C1344EA1554A}"/>
                </a:ext>
              </a:extLst>
            </p:cNvPr>
            <p:cNvSpPr/>
            <p:nvPr/>
          </p:nvSpPr>
          <p:spPr>
            <a:xfrm>
              <a:off x="3559" y="2307"/>
              <a:ext cx="16737" cy="684"/>
            </a:xfrm>
            <a:prstGeom prst="roundRect">
              <a:avLst/>
            </a:prstGeom>
            <a:noFill/>
            <a:ln w="28575">
              <a:solidFill>
                <a:schemeClr val="accent1">
                  <a:lumMod val="75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11670030" cy="655320"/>
          </a:xfrm>
          <a:prstGeom prst="rect">
            <a:avLst/>
          </a:prstGeom>
          <a:noFill/>
        </p:spPr>
        <p:txBody>
          <a:bodyPr wrap="square" rtlCol="0">
            <a:noAutofit/>
          </a:bodyPr>
          <a:lstStyle/>
          <a:p>
            <a:r>
              <a:rPr lang="zh-CN" altLang="en-US" sz="4000" b="1"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例题巩固</a:t>
            </a:r>
          </a:p>
        </p:txBody>
      </p:sp>
      <p:pic>
        <p:nvPicPr>
          <p:cNvPr id="4" name="图片 3">
            <a:extLst>
              <a:ext uri="{FF2B5EF4-FFF2-40B4-BE49-F238E27FC236}">
                <a16:creationId xmlns:a16="http://schemas.microsoft.com/office/drawing/2014/main" id="{326E305D-D1B0-3E92-6D94-EFDB4A27EE9B}"/>
              </a:ext>
            </a:extLst>
          </p:cNvPr>
          <p:cNvPicPr>
            <a:picLocks noChangeAspect="1"/>
          </p:cNvPicPr>
          <p:nvPr/>
        </p:nvPicPr>
        <p:blipFill>
          <a:blip r:embed="rId2"/>
          <a:stretch>
            <a:fillRect/>
          </a:stretch>
        </p:blipFill>
        <p:spPr>
          <a:xfrm>
            <a:off x="4848225" y="4147185"/>
            <a:ext cx="2202180" cy="2042160"/>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BF16BFF-2F57-9EA1-863A-D162BF07AB8A}"/>
                  </a:ext>
                </a:extLst>
              </p:cNvPr>
              <p:cNvSpPr txBox="1"/>
              <p:nvPr/>
            </p:nvSpPr>
            <p:spPr>
              <a:xfrm>
                <a:off x="438150" y="938530"/>
                <a:ext cx="11022330" cy="517899"/>
              </a:xfrm>
              <a:prstGeom prst="rect">
                <a:avLst/>
              </a:prstGeom>
              <a:noFill/>
            </p:spPr>
            <p:txBody>
              <a:bodyPr wrap="square" rtlCol="0">
                <a:spAutoFit/>
              </a:bodyPr>
              <a:lstStyle/>
              <a:p>
                <a:pPr>
                  <a:lnSpc>
                    <a:spcPct val="130000"/>
                  </a:lnSpc>
                </a:pPr>
                <a:r>
                  <a:rPr lang="zh-CN" altLang="en-US" sz="2400" b="1" dirty="0">
                    <a:latin typeface="宋体" panose="02010600030101010101" pitchFamily="2" charset="-122"/>
                    <a:ea typeface="宋体" panose="02010600030101010101" pitchFamily="2" charset="-122"/>
                    <a:cs typeface="宋体" panose="02010600030101010101" pitchFamily="2" charset="-122"/>
                  </a:rPr>
                  <a:t>变</a:t>
                </a:r>
                <a:r>
                  <a:rPr lang="en-US" altLang="zh-CN" sz="2400" b="1" dirty="0">
                    <a:latin typeface="宋体" panose="02010600030101010101" pitchFamily="2" charset="-122"/>
                    <a:ea typeface="宋体" panose="02010600030101010101" pitchFamily="2" charset="-122"/>
                    <a:cs typeface="宋体" panose="02010600030101010101" pitchFamily="2" charset="-122"/>
                  </a:rPr>
                  <a:t>1-1</a:t>
                </a:r>
                <a:r>
                  <a:rPr lang="zh-CN" altLang="en-US" sz="2400" b="1" dirty="0">
                    <a:latin typeface="宋体" panose="02010600030101010101" pitchFamily="2" charset="-122"/>
                    <a:ea typeface="宋体" panose="02010600030101010101" pitchFamily="2" charset="-122"/>
                    <a:cs typeface="宋体" panose="02010600030101010101" pitchFamily="2" charset="-122"/>
                  </a:rPr>
                  <a:t> 求不等式</a:t>
                </a:r>
                <a14:m>
                  <m:oMath xmlns:m="http://schemas.openxmlformats.org/officeDocument/2006/math">
                    <m:sSup>
                      <m:sSupPr>
                        <m:ctrlPr>
                          <a:rPr lang="en-US" altLang="zh-CN" sz="2400" i="1">
                            <a:solidFill>
                              <a:schemeClr val="tx1"/>
                            </a:solidFill>
                            <a:latin typeface="Cambria Math" panose="02040503050406030204" pitchFamily="18" charset="0"/>
                            <a:ea typeface="宋体" pitchFamily="2" charset="-122"/>
                            <a:cs typeface="Cambria Math" panose="02040503050406030204" charset="0"/>
                          </a:rPr>
                        </m:ctrlPr>
                      </m:sSupPr>
                      <m:e>
                        <m:r>
                          <a:rPr lang="en-US" altLang="zh-CN" sz="2400" i="1">
                            <a:solidFill>
                              <a:schemeClr val="tx1"/>
                            </a:solidFill>
                            <a:latin typeface="Cambria Math" panose="02040503050406030204"/>
                            <a:ea typeface="宋体" pitchFamily="2" charset="-122"/>
                            <a:cs typeface="Cambria Math" panose="02040503050406030204" charset="0"/>
                          </a:rPr>
                          <m:t>9</m:t>
                        </m:r>
                        <m:r>
                          <a:rPr lang="en-US" altLang="zh-CN" sz="2400" i="1">
                            <a:solidFill>
                              <a:schemeClr val="tx1"/>
                            </a:solidFill>
                            <a:latin typeface="Cambria Math" panose="02040503050406030204"/>
                            <a:ea typeface="宋体" pitchFamily="2" charset="-122"/>
                            <a:cs typeface="Cambria Math" panose="02040503050406030204" charset="0"/>
                          </a:rPr>
                          <m:t>𝑥</m:t>
                        </m:r>
                      </m:e>
                      <m:sup>
                        <m:r>
                          <a:rPr lang="en-US" altLang="zh-CN" sz="2400" i="1">
                            <a:solidFill>
                              <a:schemeClr val="tx1"/>
                            </a:solidFill>
                            <a:latin typeface="Cambria Math" panose="02040503050406030204"/>
                            <a:ea typeface="MS Mincho" panose="02020609040205080304" charset="-128"/>
                            <a:cs typeface="Cambria Math" panose="02040503050406030204" charset="0"/>
                          </a:rPr>
                          <m:t>2</m:t>
                        </m:r>
                      </m:sup>
                    </m:sSup>
                    <m:r>
                      <a:rPr lang="en-US" altLang="zh-CN" sz="2400" i="1">
                        <a:solidFill>
                          <a:schemeClr val="tx1"/>
                        </a:solidFill>
                        <a:latin typeface="Cambria Math" panose="02040503050406030204"/>
                        <a:ea typeface="MS Mincho" panose="02020609040205080304" charset="-128"/>
                        <a:cs typeface="Cambria Math" panose="02040503050406030204" charset="0"/>
                      </a:rPr>
                      <m:t>−</m:t>
                    </m:r>
                    <m:r>
                      <a:rPr lang="en-US" altLang="zh-CN" sz="2400" i="1">
                        <a:solidFill>
                          <a:schemeClr val="tx1"/>
                        </a:solidFill>
                        <a:latin typeface="Cambria Math" panose="02040503050406030204"/>
                        <a:ea typeface="MS Mincho" panose="02020609040205080304" charset="-128"/>
                        <a:cs typeface="Cambria Math" panose="02040503050406030204" charset="0"/>
                      </a:rPr>
                      <m:t>6</m:t>
                    </m:r>
                    <m:r>
                      <a:rPr lang="en-US" altLang="zh-CN" sz="2400" i="1">
                        <a:solidFill>
                          <a:schemeClr val="tx1"/>
                        </a:solidFill>
                        <a:latin typeface="Cambria Math" panose="02040503050406030204"/>
                        <a:ea typeface="宋体" pitchFamily="2" charset="-122"/>
                        <a:cs typeface="Cambria Math" panose="02040503050406030204" charset="0"/>
                      </a:rPr>
                      <m:t>𝑥</m:t>
                    </m:r>
                    <m:r>
                      <a:rPr lang="en-US" altLang="zh-CN" sz="2400" i="1">
                        <a:solidFill>
                          <a:schemeClr val="tx1"/>
                        </a:solidFill>
                        <a:latin typeface="Cambria Math" panose="02040503050406030204"/>
                        <a:ea typeface="MS Mincho" panose="02020609040205080304" charset="-128"/>
                        <a:cs typeface="Cambria Math" panose="02040503050406030204" charset="0"/>
                      </a:rPr>
                      <m:t>+</m:t>
                    </m:r>
                    <m:r>
                      <a:rPr lang="en-US" altLang="zh-CN" sz="2400" i="1">
                        <a:solidFill>
                          <a:schemeClr val="tx1"/>
                        </a:solidFill>
                        <a:latin typeface="Cambria Math" panose="02040503050406030204"/>
                        <a:ea typeface="宋体" pitchFamily="2" charset="-122"/>
                        <a:cs typeface="Cambria Math" panose="02040503050406030204" charset="0"/>
                      </a:rPr>
                      <m:t>1</m:t>
                    </m:r>
                    <m:r>
                      <a:rPr lang="en-US" altLang="zh-CN" sz="2400" i="1">
                        <a:solidFill>
                          <a:schemeClr val="tx1"/>
                        </a:solidFill>
                        <a:latin typeface="Cambria Math" panose="02040503050406030204"/>
                        <a:ea typeface="MS Mincho" panose="02020609040205080304" charset="-128"/>
                        <a:cs typeface="Cambria Math" panose="02040503050406030204" charset="0"/>
                      </a:rPr>
                      <m:t>&gt;</m:t>
                    </m:r>
                    <m:r>
                      <a:rPr lang="en-US" altLang="zh-CN" sz="2400" i="1">
                        <a:solidFill>
                          <a:schemeClr val="tx1"/>
                        </a:solidFill>
                        <a:latin typeface="Cambria Math" panose="02040503050406030204"/>
                        <a:ea typeface="MS Mincho" panose="02020609040205080304" charset="-128"/>
                        <a:cs typeface="Cambria Math" panose="02040503050406030204" charset="0"/>
                      </a:rPr>
                      <m:t>0</m:t>
                    </m:r>
                  </m:oMath>
                </a14:m>
                <a:r>
                  <a:rPr lang="zh-CN" altLang="en-US" sz="2400" b="1" dirty="0">
                    <a:latin typeface="宋体" panose="02010600030101010101" pitchFamily="2" charset="-122"/>
                    <a:ea typeface="宋体" panose="02010600030101010101" pitchFamily="2" charset="-122"/>
                    <a:cs typeface="宋体" panose="02010600030101010101" pitchFamily="2" charset="-122"/>
                  </a:rPr>
                  <a:t>的解集</a:t>
                </a:r>
                <a:r>
                  <a:rPr lang="en-US" altLang="zh-CN" sz="2400" b="1" dirty="0">
                    <a:latin typeface="宋体" panose="02010600030101010101" pitchFamily="2" charset="-122"/>
                    <a:ea typeface="宋体" panose="02010600030101010101" pitchFamily="2" charset="-122"/>
                    <a:cs typeface="宋体" panose="02010600030101010101" pitchFamily="2" charset="-122"/>
                  </a:rPr>
                  <a:t>.</a:t>
                </a:r>
              </a:p>
            </p:txBody>
          </p:sp>
        </mc:Choice>
        <mc:Fallback xmlns="">
          <p:sp>
            <p:nvSpPr>
              <p:cNvPr id="5" name="文本框 4">
                <a:extLst>
                  <a:ext uri="{FF2B5EF4-FFF2-40B4-BE49-F238E27FC236}">
                    <a16:creationId xmlns:a16="http://schemas.microsoft.com/office/drawing/2014/main" id="{9BF16BFF-2F57-9EA1-863A-D162BF07AB8A}"/>
                  </a:ext>
                </a:extLst>
              </p:cNvPr>
              <p:cNvSpPr txBox="1">
                <a:spLocks noRot="1" noChangeAspect="1" noMove="1" noResize="1" noEditPoints="1" noAdjustHandles="1" noChangeArrowheads="1" noChangeShapeType="1" noTextEdit="1"/>
              </p:cNvSpPr>
              <p:nvPr/>
            </p:nvSpPr>
            <p:spPr>
              <a:xfrm>
                <a:off x="438150" y="938530"/>
                <a:ext cx="11022330" cy="517899"/>
              </a:xfrm>
              <a:prstGeom prst="rect">
                <a:avLst/>
              </a:prstGeom>
              <a:blipFill>
                <a:blip r:embed="rId3"/>
                <a:stretch>
                  <a:fillRect l="-921" t="-2381" b="-238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71619F3-C2CE-5FDC-E041-8972E5031CF4}"/>
                  </a:ext>
                </a:extLst>
              </p:cNvPr>
              <p:cNvSpPr txBox="1"/>
              <p:nvPr/>
            </p:nvSpPr>
            <p:spPr>
              <a:xfrm>
                <a:off x="438150" y="1500505"/>
                <a:ext cx="10838180" cy="2646680"/>
              </a:xfrm>
              <a:prstGeom prst="rect">
                <a:avLst/>
              </a:prstGeom>
              <a:noFill/>
            </p:spPr>
            <p:txBody>
              <a:bodyPr wrap="square" rtlCol="0">
                <a:spAutoFit/>
              </a:bodyPr>
              <a:lstStyle/>
              <a:p>
                <a:pPr algn="l">
                  <a:lnSpc>
                    <a:spcPct val="140000"/>
                  </a:lnSpc>
                </a:pP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解：对于方程</a:t>
                </a:r>
                <a14:m>
                  <m:oMath xmlns:m="http://schemas.openxmlformats.org/officeDocument/2006/math">
                    <m:sSup>
                      <m:sSupPr>
                        <m:ctrlPr>
                          <a:rPr lang="en-US" altLang="zh-CN" sz="2400" i="1">
                            <a:solidFill>
                              <a:srgbClr val="FF0000"/>
                            </a:solidFill>
                            <a:latin typeface="Cambria Math" panose="02040503050406030204" pitchFamily="18" charset="0"/>
                            <a:ea typeface="宋体" pitchFamily="2" charset="-122"/>
                            <a:cs typeface="Cambria Math" panose="02040503050406030204" charset="0"/>
                          </a:rPr>
                        </m:ctrlPr>
                      </m:sSupPr>
                      <m:e>
                        <m:r>
                          <a:rPr lang="en-US" altLang="zh-CN" sz="2400" i="1">
                            <a:solidFill>
                              <a:srgbClr val="FF0000"/>
                            </a:solidFill>
                            <a:latin typeface="Cambria Math" panose="02040503050406030204"/>
                            <a:ea typeface="宋体" pitchFamily="2" charset="-122"/>
                            <a:cs typeface="Cambria Math" panose="02040503050406030204" charset="0"/>
                          </a:rPr>
                          <m:t>9</m:t>
                        </m:r>
                        <m:r>
                          <a:rPr lang="en-US" altLang="zh-CN" sz="2400" i="1">
                            <a:solidFill>
                              <a:srgbClr val="FF0000"/>
                            </a:solidFill>
                            <a:latin typeface="Cambria Math" panose="02040503050406030204"/>
                            <a:ea typeface="宋体" pitchFamily="2" charset="-122"/>
                            <a:cs typeface="Cambria Math" panose="02040503050406030204" charset="0"/>
                          </a:rPr>
                          <m:t>𝑥</m:t>
                        </m:r>
                      </m:e>
                      <m:sup>
                        <m:r>
                          <a:rPr lang="en-US" altLang="zh-CN" sz="2400" i="1">
                            <a:solidFill>
                              <a:srgbClr val="FF0000"/>
                            </a:solidFill>
                            <a:latin typeface="Cambria Math" panose="02040503050406030204"/>
                            <a:ea typeface="MS Mincho" panose="02020609040205080304" charset="-128"/>
                            <a:cs typeface="Cambria Math" panose="02040503050406030204" charset="0"/>
                          </a:rPr>
                          <m:t>2</m:t>
                        </m:r>
                      </m:sup>
                    </m:sSup>
                    <m:r>
                      <a:rPr lang="en-US" altLang="zh-CN" sz="2400" i="1">
                        <a:solidFill>
                          <a:srgbClr val="FF0000"/>
                        </a:solidFill>
                        <a:latin typeface="Cambria Math" panose="02040503050406030204"/>
                        <a:ea typeface="MS Mincho" panose="02020609040205080304" charset="-128"/>
                        <a:cs typeface="Cambria Math" panose="02040503050406030204" charset="0"/>
                      </a:rPr>
                      <m:t>−</m:t>
                    </m:r>
                    <m:r>
                      <a:rPr lang="en-US" altLang="zh-CN" sz="2400" i="1">
                        <a:solidFill>
                          <a:srgbClr val="FF0000"/>
                        </a:solidFill>
                        <a:latin typeface="Cambria Math" panose="02040503050406030204"/>
                        <a:ea typeface="MS Mincho" panose="02020609040205080304" charset="-128"/>
                        <a:cs typeface="Cambria Math" panose="02040503050406030204" charset="0"/>
                      </a:rPr>
                      <m:t>6</m:t>
                    </m:r>
                    <m:r>
                      <a:rPr lang="en-US" altLang="zh-CN" sz="2400" i="1">
                        <a:solidFill>
                          <a:srgbClr val="FF0000"/>
                        </a:solidFill>
                        <a:latin typeface="Cambria Math" panose="02040503050406030204"/>
                        <a:ea typeface="宋体" pitchFamily="2" charset="-122"/>
                        <a:cs typeface="Cambria Math" panose="02040503050406030204" charset="0"/>
                      </a:rPr>
                      <m:t>𝑥</m:t>
                    </m:r>
                    <m:r>
                      <a:rPr lang="en-US" altLang="zh-CN" sz="2400" i="1">
                        <a:solidFill>
                          <a:srgbClr val="FF0000"/>
                        </a:solidFill>
                        <a:latin typeface="Cambria Math" panose="02040503050406030204"/>
                        <a:ea typeface="MS Mincho" panose="02020609040205080304" charset="-128"/>
                        <a:cs typeface="Cambria Math" panose="02040503050406030204" charset="0"/>
                      </a:rPr>
                      <m:t>+</m:t>
                    </m:r>
                    <m:r>
                      <a:rPr lang="en-US" altLang="zh-CN" sz="2400" i="1">
                        <a:solidFill>
                          <a:srgbClr val="FF0000"/>
                        </a:solidFill>
                        <a:latin typeface="Cambria Math" panose="02040503050406030204"/>
                        <a:ea typeface="宋体" pitchFamily="2" charset="-122"/>
                        <a:cs typeface="Cambria Math" panose="02040503050406030204" charset="0"/>
                      </a:rPr>
                      <m:t>1</m:t>
                    </m:r>
                    <m:r>
                      <a:rPr lang="en-US" altLang="zh-CN" sz="2400" i="1">
                        <a:solidFill>
                          <a:srgbClr val="FF0000"/>
                        </a:solidFill>
                        <a:latin typeface="Cambria Math" panose="02040503050406030204"/>
                        <a:ea typeface="宋体" pitchFamily="2" charset="-122"/>
                        <a:cs typeface="Cambria Math" panose="02040503050406030204" charset="0"/>
                      </a:rPr>
                      <m:t>=</m:t>
                    </m:r>
                    <m:r>
                      <a:rPr lang="en-US" altLang="zh-CN" sz="2400" i="1">
                        <a:solidFill>
                          <a:srgbClr val="FF0000"/>
                        </a:solidFill>
                        <a:latin typeface="Cambria Math" panose="02040503050406030204"/>
                        <a:ea typeface="MS Mincho" panose="02020609040205080304" charset="-128"/>
                        <a:cs typeface="Cambria Math" panose="02040503050406030204" charset="0"/>
                      </a:rPr>
                      <m:t>0</m:t>
                    </m:r>
                  </m:oMath>
                </a14:m>
                <a:r>
                  <a:rPr lang="zh-CN" altLang="en-US" sz="2400" dirty="0">
                    <a:solidFill>
                      <a:srgbClr val="FF0000"/>
                    </a:solidFill>
                    <a:latin typeface="Cambria Math" panose="02040503050406030204" charset="0"/>
                    <a:ea typeface="宋体" panose="02010600030101010101" pitchFamily="2" charset="-122"/>
                    <a:cs typeface="Cambria Math" panose="02040503050406030204" charset="0"/>
                  </a:rPr>
                  <a:t>，</a:t>
                </a:r>
              </a:p>
              <a:p>
                <a:pPr algn="l">
                  <a:lnSpc>
                    <a:spcPct val="140000"/>
                  </a:lnSpc>
                </a:pPr>
                <a:r>
                  <a:rPr lang="en-US" altLang="zh-CN" sz="2400" dirty="0">
                    <a:solidFill>
                      <a:srgbClr val="FF0000"/>
                    </a:solidFill>
                    <a:latin typeface="宋体" panose="02010600030101010101" pitchFamily="2" charset="-122"/>
                    <a:ea typeface="宋体" panose="02010600030101010101" pitchFamily="2" charset="-122"/>
                    <a:cs typeface="Cambria Math" panose="02040503050406030204" charset="0"/>
                  </a:rPr>
                  <a:t>∵</a:t>
                </a:r>
                <a14:m>
                  <m:oMath xmlns:m="http://schemas.openxmlformats.org/officeDocument/2006/math">
                    <m:r>
                      <a:rPr lang="en-US" altLang="zh-CN" sz="2400" i="1">
                        <a:solidFill>
                          <a:srgbClr val="FF0000"/>
                        </a:solidFill>
                        <a:latin typeface="Cambria Math" panose="02040503050406030204"/>
                        <a:ea typeface="MS Mincho" panose="02020609040205080304" charset="-128"/>
                        <a:cs typeface="Cambria Math" panose="02040503050406030204" charset="0"/>
                      </a:rPr>
                      <m:t>∆=</m:t>
                    </m:r>
                    <m:r>
                      <a:rPr lang="en-US" altLang="zh-CN" sz="2400" i="1">
                        <a:solidFill>
                          <a:srgbClr val="FF0000"/>
                        </a:solidFill>
                        <a:latin typeface="Cambria Math" panose="02040503050406030204"/>
                        <a:ea typeface="MS Mincho" panose="02020609040205080304" charset="-128"/>
                        <a:cs typeface="Cambria Math" panose="02040503050406030204" charset="0"/>
                      </a:rPr>
                      <m:t>0</m:t>
                    </m:r>
                  </m:oMath>
                </a14:m>
                <a:r>
                  <a:rPr lang="zh-CN" altLang="en-US" sz="2400" dirty="0">
                    <a:solidFill>
                      <a:srgbClr val="FF0000"/>
                    </a:solidFill>
                    <a:latin typeface="宋体" panose="02010600030101010101" pitchFamily="2" charset="-122"/>
                    <a:ea typeface="宋体" panose="02010600030101010101" pitchFamily="2" charset="-122"/>
                    <a:cs typeface="Cambria Math" panose="02040503050406030204" charset="0"/>
                  </a:rPr>
                  <a:t>，</a:t>
                </a:r>
                <a:r>
                  <a:rPr lang="en-US" altLang="zh-CN" sz="2400" dirty="0">
                    <a:solidFill>
                      <a:srgbClr val="FF0000"/>
                    </a:solidFill>
                    <a:latin typeface="宋体" panose="02010600030101010101" pitchFamily="2" charset="-122"/>
                    <a:ea typeface="宋体" panose="02010600030101010101" pitchFamily="2" charset="-122"/>
                    <a:cs typeface="Cambria Math" panose="02040503050406030204" charset="0"/>
                  </a:rPr>
                  <a:t>∴</a:t>
                </a:r>
                <a:r>
                  <a:rPr lang="zh-CN" altLang="en-US" sz="2400" b="1" dirty="0">
                    <a:solidFill>
                      <a:srgbClr val="FF0000"/>
                    </a:solidFill>
                    <a:latin typeface="宋体" panose="02010600030101010101" pitchFamily="2" charset="-122"/>
                    <a:ea typeface="宋体" panose="02010600030101010101" pitchFamily="2" charset="-122"/>
                    <a:cs typeface="Cambria Math" panose="02040503050406030204" charset="0"/>
                  </a:rPr>
                  <a:t>它有两个实数根</a:t>
                </a:r>
                <a:r>
                  <a:rPr lang="en-US" altLang="zh-CN" sz="2400" b="1" dirty="0">
                    <a:solidFill>
                      <a:srgbClr val="FF0000"/>
                    </a:solidFill>
                    <a:latin typeface="宋体" panose="02010600030101010101" pitchFamily="2" charset="-122"/>
                    <a:ea typeface="宋体" panose="02010600030101010101" pitchFamily="2" charset="-122"/>
                    <a:cs typeface="Cambria Math" panose="02040503050406030204" charset="0"/>
                  </a:rPr>
                  <a:t>.</a:t>
                </a:r>
                <a:r>
                  <a:rPr lang="zh-CN" altLang="en-US" sz="2400" b="1" dirty="0">
                    <a:solidFill>
                      <a:srgbClr val="FF0000"/>
                    </a:solidFill>
                    <a:latin typeface="宋体" panose="02010600030101010101" pitchFamily="2" charset="-122"/>
                    <a:ea typeface="宋体" panose="02010600030101010101" pitchFamily="2" charset="-122"/>
                    <a:cs typeface="Cambria Math" panose="02040503050406030204" charset="0"/>
                  </a:rPr>
                  <a:t>解得</a:t>
                </a:r>
                <a14:m>
                  <m:oMath xmlns:m="http://schemas.openxmlformats.org/officeDocument/2006/math">
                    <m:sSub>
                      <m:sSubPr>
                        <m:ctrlPr>
                          <a:rPr lang="en-US" altLang="zh-CN" sz="2400" i="1">
                            <a:solidFill>
                              <a:srgbClr val="FF0000"/>
                            </a:solidFill>
                            <a:latin typeface="Cambria Math" panose="02040503050406030204" pitchFamily="18" charset="0"/>
                            <a:ea typeface="宋体" pitchFamily="2" charset="-122"/>
                            <a:cs typeface="Cambria Math" panose="02040503050406030204" charset="0"/>
                          </a:rPr>
                        </m:ctrlPr>
                      </m:sSubPr>
                      <m:e>
                        <m:r>
                          <a:rPr lang="en-US" altLang="zh-CN" sz="2400" i="1">
                            <a:solidFill>
                              <a:srgbClr val="FF0000"/>
                            </a:solidFill>
                            <a:latin typeface="Cambria Math" panose="02040503050406030204"/>
                            <a:ea typeface="宋体" pitchFamily="2" charset="-122"/>
                            <a:cs typeface="Cambria Math" panose="02040503050406030204" charset="0"/>
                          </a:rPr>
                          <m:t>𝑥</m:t>
                        </m:r>
                      </m:e>
                      <m:sub>
                        <m:r>
                          <a:rPr lang="en-US" altLang="zh-CN" sz="2400" i="1">
                            <a:solidFill>
                              <a:srgbClr val="FF0000"/>
                            </a:solidFill>
                            <a:latin typeface="Cambria Math" panose="02040503050406030204"/>
                            <a:ea typeface="宋体" pitchFamily="2" charset="-122"/>
                            <a:cs typeface="Cambria Math" panose="02040503050406030204" charset="0"/>
                          </a:rPr>
                          <m:t>1</m:t>
                        </m:r>
                      </m:sub>
                    </m:sSub>
                    <m:r>
                      <a:rPr lang="en-US" altLang="zh-CN" sz="2400" i="1">
                        <a:solidFill>
                          <a:srgbClr val="FF0000"/>
                        </a:solidFill>
                        <a:latin typeface="Cambria Math" panose="02040503050406030204"/>
                        <a:ea typeface="宋体" pitchFamily="2" charset="-122"/>
                        <a:cs typeface="Cambria Math" panose="02040503050406030204" charset="0"/>
                      </a:rPr>
                      <m:t>=</m:t>
                    </m:r>
                    <m:sSub>
                      <m:sSubPr>
                        <m:ctrlPr>
                          <a:rPr lang="en-US" altLang="zh-CN" sz="2400" i="1">
                            <a:solidFill>
                              <a:srgbClr val="FF0000"/>
                            </a:solidFill>
                            <a:latin typeface="Cambria Math" panose="02040503050406030204" pitchFamily="18" charset="0"/>
                            <a:ea typeface="宋体" pitchFamily="2" charset="-122"/>
                            <a:cs typeface="Cambria Math" panose="02040503050406030204" charset="0"/>
                          </a:rPr>
                        </m:ctrlPr>
                      </m:sSubPr>
                      <m:e>
                        <m:r>
                          <a:rPr lang="en-US" altLang="zh-CN" sz="2400" i="1">
                            <a:solidFill>
                              <a:srgbClr val="FF0000"/>
                            </a:solidFill>
                            <a:latin typeface="Cambria Math" panose="02040503050406030204"/>
                            <a:ea typeface="宋体" pitchFamily="2" charset="-122"/>
                            <a:cs typeface="Cambria Math" panose="02040503050406030204" charset="0"/>
                          </a:rPr>
                          <m:t>𝑥</m:t>
                        </m:r>
                      </m:e>
                      <m:sub>
                        <m:r>
                          <a:rPr lang="en-US" altLang="zh-CN" sz="2400" i="1">
                            <a:solidFill>
                              <a:srgbClr val="FF0000"/>
                            </a:solidFill>
                            <a:latin typeface="Cambria Math" panose="02040503050406030204"/>
                            <a:ea typeface="宋体" pitchFamily="2" charset="-122"/>
                            <a:cs typeface="Cambria Math" panose="02040503050406030204" charset="0"/>
                          </a:rPr>
                          <m:t>2</m:t>
                        </m:r>
                      </m:sub>
                    </m:sSub>
                    <m:r>
                      <a:rPr lang="en-US" altLang="zh-CN" sz="2400" i="1">
                        <a:solidFill>
                          <a:srgbClr val="FF0000"/>
                        </a:solidFill>
                        <a:latin typeface="Cambria Math" panose="02040503050406030204"/>
                        <a:ea typeface="宋体" pitchFamily="2" charset="-122"/>
                        <a:cs typeface="Cambria Math" panose="02040503050406030204" charset="0"/>
                      </a:rPr>
                      <m:t>=</m:t>
                    </m:r>
                    <m:f>
                      <m:fPr>
                        <m:ctrlPr>
                          <a:rPr lang="en-US" altLang="zh-CN" sz="2400" i="1">
                            <a:solidFill>
                              <a:srgbClr val="FF0000"/>
                            </a:solidFill>
                            <a:latin typeface="Cambria Math" panose="02040503050406030204" pitchFamily="18" charset="0"/>
                            <a:ea typeface="宋体" pitchFamily="2" charset="-122"/>
                            <a:cs typeface="Cambria Math" panose="02040503050406030204" charset="0"/>
                          </a:rPr>
                        </m:ctrlPr>
                      </m:fPr>
                      <m:num>
                        <m:r>
                          <a:rPr lang="en-US" altLang="zh-CN" sz="2400" i="1">
                            <a:solidFill>
                              <a:srgbClr val="FF0000"/>
                            </a:solidFill>
                            <a:latin typeface="Cambria Math" panose="02040503050406030204"/>
                            <a:ea typeface="宋体" pitchFamily="2" charset="-122"/>
                            <a:cs typeface="Cambria Math" panose="02040503050406030204" charset="0"/>
                          </a:rPr>
                          <m:t>1</m:t>
                        </m:r>
                      </m:num>
                      <m:den>
                        <m:r>
                          <a:rPr lang="en-US" altLang="zh-CN" sz="2400" i="1">
                            <a:solidFill>
                              <a:srgbClr val="FF0000"/>
                            </a:solidFill>
                            <a:latin typeface="Cambria Math" panose="02040503050406030204"/>
                            <a:ea typeface="宋体" pitchFamily="2" charset="-122"/>
                            <a:cs typeface="Cambria Math" panose="02040503050406030204" charset="0"/>
                          </a:rPr>
                          <m:t>3</m:t>
                        </m:r>
                      </m:den>
                    </m:f>
                    <m:r>
                      <a:rPr lang="en-US" altLang="zh-CN" sz="2400" i="1">
                        <a:solidFill>
                          <a:srgbClr val="FF0000"/>
                        </a:solidFill>
                        <a:latin typeface="Cambria Math" panose="02040503050406030204"/>
                        <a:ea typeface="宋体" pitchFamily="2" charset="-122"/>
                        <a:cs typeface="Cambria Math" panose="02040503050406030204" charset="0"/>
                      </a:rPr>
                      <m:t>.</m:t>
                    </m:r>
                  </m:oMath>
                </a14:m>
                <a:endParaRPr lang="en-US" altLang="zh-CN" sz="2400" i="1" dirty="0">
                  <a:solidFill>
                    <a:srgbClr val="FF0000"/>
                  </a:solidFill>
                  <a:latin typeface="Cambria Math" panose="02040503050406030204" charset="0"/>
                  <a:ea typeface="宋体" panose="02010600030101010101" pitchFamily="2" charset="-122"/>
                  <a:cs typeface="Cambria Math" panose="02040503050406030204" charset="0"/>
                </a:endParaRPr>
              </a:p>
              <a:p>
                <a:pPr algn="l">
                  <a:lnSpc>
                    <a:spcPct val="140000"/>
                  </a:lnSpc>
                </a:pPr>
                <a:r>
                  <a:rPr lang="zh-CN" altLang="en-US" sz="2400" b="1" dirty="0">
                    <a:solidFill>
                      <a:srgbClr val="FF0000"/>
                    </a:solidFill>
                    <a:latin typeface="宋体" panose="02010600030101010101" pitchFamily="2" charset="-122"/>
                    <a:ea typeface="宋体" panose="02010600030101010101" pitchFamily="2" charset="-122"/>
                    <a:cs typeface="Cambria Math" panose="02040503050406030204" charset="0"/>
                    <a:sym typeface="+mn-ea"/>
                  </a:rPr>
                  <a:t>画出二次函数</a:t>
                </a:r>
                <a14:m>
                  <m:oMath xmlns:m="http://schemas.openxmlformats.org/officeDocument/2006/math">
                    <m:sSup>
                      <m:sSupPr>
                        <m:ctrlPr>
                          <a:rPr lang="en-US" altLang="zh-CN" sz="2400" i="1">
                            <a:solidFill>
                              <a:srgbClr val="FF0000"/>
                            </a:solidFill>
                            <a:latin typeface="Cambria Math" panose="02040503050406030204" pitchFamily="18" charset="0"/>
                            <a:ea typeface="宋体" pitchFamily="2" charset="-122"/>
                            <a:cs typeface="Cambria Math" panose="02040503050406030204" charset="0"/>
                          </a:rPr>
                        </m:ctrlPr>
                      </m:sSupPr>
                      <m:e>
                        <m:r>
                          <a:rPr lang="en-US" altLang="zh-CN" sz="2400" i="1">
                            <a:solidFill>
                              <a:srgbClr val="FF0000"/>
                            </a:solidFill>
                            <a:latin typeface="Cambria Math" panose="02040503050406030204"/>
                            <a:ea typeface="宋体" pitchFamily="2" charset="-122"/>
                            <a:cs typeface="Cambria Math" panose="02040503050406030204" charset="0"/>
                          </a:rPr>
                          <m:t>𝑦</m:t>
                        </m:r>
                        <m:r>
                          <a:rPr lang="en-US" altLang="zh-CN" sz="2400" i="1">
                            <a:solidFill>
                              <a:srgbClr val="FF0000"/>
                            </a:solidFill>
                            <a:latin typeface="Cambria Math" panose="02040503050406030204"/>
                            <a:ea typeface="宋体" pitchFamily="2" charset="-122"/>
                            <a:cs typeface="Cambria Math" panose="02040503050406030204" charset="0"/>
                          </a:rPr>
                          <m:t>=</m:t>
                        </m:r>
                        <m:r>
                          <a:rPr lang="en-US" altLang="zh-CN" sz="2400" i="1">
                            <a:solidFill>
                              <a:srgbClr val="FF0000"/>
                            </a:solidFill>
                            <a:latin typeface="Cambria Math" panose="02040503050406030204"/>
                            <a:ea typeface="宋体" pitchFamily="2" charset="-122"/>
                            <a:cs typeface="Cambria Math" panose="02040503050406030204" charset="0"/>
                          </a:rPr>
                          <m:t>9</m:t>
                        </m:r>
                        <m:r>
                          <a:rPr lang="en-US" altLang="zh-CN" sz="2400" i="1">
                            <a:solidFill>
                              <a:srgbClr val="FF0000"/>
                            </a:solidFill>
                            <a:latin typeface="Cambria Math" panose="02040503050406030204"/>
                            <a:ea typeface="宋体" pitchFamily="2" charset="-122"/>
                            <a:cs typeface="Cambria Math" panose="02040503050406030204" charset="0"/>
                          </a:rPr>
                          <m:t>𝑥</m:t>
                        </m:r>
                      </m:e>
                      <m:sup>
                        <m:r>
                          <a:rPr lang="en-US" altLang="zh-CN" sz="2400" i="1">
                            <a:solidFill>
                              <a:srgbClr val="FF0000"/>
                            </a:solidFill>
                            <a:latin typeface="Cambria Math" panose="02040503050406030204"/>
                            <a:ea typeface="MS Mincho" panose="02020609040205080304" charset="-128"/>
                            <a:cs typeface="Cambria Math" panose="02040503050406030204" charset="0"/>
                          </a:rPr>
                          <m:t>2</m:t>
                        </m:r>
                      </m:sup>
                    </m:sSup>
                    <m:r>
                      <a:rPr lang="en-US" altLang="zh-CN" sz="2400" i="1">
                        <a:solidFill>
                          <a:srgbClr val="FF0000"/>
                        </a:solidFill>
                        <a:latin typeface="Cambria Math" panose="02040503050406030204"/>
                        <a:ea typeface="MS Mincho" panose="02020609040205080304" charset="-128"/>
                        <a:cs typeface="Cambria Math" panose="02040503050406030204" charset="0"/>
                      </a:rPr>
                      <m:t>−</m:t>
                    </m:r>
                    <m:r>
                      <a:rPr lang="en-US" altLang="zh-CN" sz="2400" i="1">
                        <a:solidFill>
                          <a:srgbClr val="FF0000"/>
                        </a:solidFill>
                        <a:latin typeface="Cambria Math" panose="02040503050406030204"/>
                        <a:ea typeface="MS Mincho" panose="02020609040205080304" charset="-128"/>
                        <a:cs typeface="Cambria Math" panose="02040503050406030204" charset="0"/>
                      </a:rPr>
                      <m:t>6</m:t>
                    </m:r>
                    <m:r>
                      <a:rPr lang="en-US" altLang="zh-CN" sz="2400" i="1">
                        <a:solidFill>
                          <a:srgbClr val="FF0000"/>
                        </a:solidFill>
                        <a:latin typeface="Cambria Math" panose="02040503050406030204"/>
                        <a:ea typeface="宋体" pitchFamily="2" charset="-122"/>
                        <a:cs typeface="Cambria Math" panose="02040503050406030204" charset="0"/>
                      </a:rPr>
                      <m:t>𝑥</m:t>
                    </m:r>
                    <m:r>
                      <a:rPr lang="en-US" altLang="zh-CN" sz="2400" i="1">
                        <a:solidFill>
                          <a:srgbClr val="FF0000"/>
                        </a:solidFill>
                        <a:latin typeface="Cambria Math" panose="02040503050406030204"/>
                        <a:ea typeface="MS Mincho" panose="02020609040205080304" charset="-128"/>
                        <a:cs typeface="Cambria Math" panose="02040503050406030204" charset="0"/>
                      </a:rPr>
                      <m:t>+</m:t>
                    </m:r>
                    <m:r>
                      <a:rPr lang="en-US" altLang="zh-CN" sz="2400" i="1">
                        <a:solidFill>
                          <a:srgbClr val="FF0000"/>
                        </a:solidFill>
                        <a:latin typeface="Cambria Math" panose="02040503050406030204"/>
                        <a:ea typeface="宋体" pitchFamily="2" charset="-122"/>
                        <a:cs typeface="Cambria Math" panose="02040503050406030204" charset="0"/>
                      </a:rPr>
                      <m:t>1</m:t>
                    </m:r>
                  </m:oMath>
                </a14:m>
                <a:r>
                  <a:rPr lang="zh-CN" altLang="en-US" sz="2400" b="1" dirty="0">
                    <a:solidFill>
                      <a:srgbClr val="FF0000"/>
                    </a:solidFill>
                    <a:latin typeface="宋体" panose="02010600030101010101" pitchFamily="2" charset="-122"/>
                    <a:ea typeface="宋体" panose="02010600030101010101" pitchFamily="2" charset="-122"/>
                    <a:cs typeface="Cambria Math" panose="02040503050406030204" charset="0"/>
                    <a:sym typeface="+mn-ea"/>
                  </a:rPr>
                  <a:t>的图象，</a:t>
                </a:r>
              </a:p>
              <a:p>
                <a:pPr algn="l">
                  <a:lnSpc>
                    <a:spcPct val="140000"/>
                  </a:lnSpc>
                </a:pPr>
                <a:r>
                  <a:rPr lang="zh-CN" altLang="en-US" sz="2400" b="1" dirty="0">
                    <a:solidFill>
                      <a:srgbClr val="FF0000"/>
                    </a:solidFill>
                    <a:latin typeface="宋体" panose="02010600030101010101" pitchFamily="2" charset="-122"/>
                    <a:ea typeface="宋体" panose="02010600030101010101" pitchFamily="2" charset="-122"/>
                    <a:cs typeface="Cambria Math" panose="02040503050406030204" charset="0"/>
                    <a:sym typeface="+mn-ea"/>
                  </a:rPr>
                  <a:t>结合图象得不等式</a:t>
                </a:r>
                <a14:m>
                  <m:oMath xmlns:m="http://schemas.openxmlformats.org/officeDocument/2006/math">
                    <m:sSup>
                      <m:sSupPr>
                        <m:ctrlPr>
                          <a:rPr lang="en-US" altLang="zh-CN" sz="2400" i="1">
                            <a:solidFill>
                              <a:srgbClr val="FF0000"/>
                            </a:solidFill>
                            <a:latin typeface="Cambria Math" panose="02040503050406030204" pitchFamily="18" charset="0"/>
                            <a:ea typeface="宋体" pitchFamily="2" charset="-122"/>
                            <a:cs typeface="Cambria Math" panose="02040503050406030204" charset="0"/>
                          </a:rPr>
                        </m:ctrlPr>
                      </m:sSupPr>
                      <m:e>
                        <m:r>
                          <a:rPr lang="en-US" altLang="zh-CN" sz="2400" i="1">
                            <a:solidFill>
                              <a:srgbClr val="FF0000"/>
                            </a:solidFill>
                            <a:latin typeface="Cambria Math" panose="02040503050406030204"/>
                            <a:ea typeface="宋体" pitchFamily="2" charset="-122"/>
                            <a:cs typeface="Cambria Math" panose="02040503050406030204" charset="0"/>
                          </a:rPr>
                          <m:t>9</m:t>
                        </m:r>
                        <m:r>
                          <a:rPr lang="en-US" altLang="zh-CN" sz="2400" i="1">
                            <a:solidFill>
                              <a:srgbClr val="FF0000"/>
                            </a:solidFill>
                            <a:latin typeface="Cambria Math" panose="02040503050406030204"/>
                            <a:ea typeface="宋体" pitchFamily="2" charset="-122"/>
                            <a:cs typeface="Cambria Math" panose="02040503050406030204" charset="0"/>
                          </a:rPr>
                          <m:t>𝑥</m:t>
                        </m:r>
                      </m:e>
                      <m:sup>
                        <m:r>
                          <a:rPr lang="en-US" altLang="zh-CN" sz="2400" i="1">
                            <a:solidFill>
                              <a:srgbClr val="FF0000"/>
                            </a:solidFill>
                            <a:latin typeface="Cambria Math" panose="02040503050406030204"/>
                            <a:ea typeface="MS Mincho" panose="02020609040205080304" charset="-128"/>
                            <a:cs typeface="Cambria Math" panose="02040503050406030204" charset="0"/>
                          </a:rPr>
                          <m:t>2</m:t>
                        </m:r>
                      </m:sup>
                    </m:sSup>
                    <m:r>
                      <a:rPr lang="en-US" altLang="zh-CN" sz="2400" i="1">
                        <a:solidFill>
                          <a:srgbClr val="FF0000"/>
                        </a:solidFill>
                        <a:latin typeface="Cambria Math" panose="02040503050406030204"/>
                        <a:ea typeface="MS Mincho" panose="02020609040205080304" charset="-128"/>
                        <a:cs typeface="Cambria Math" panose="02040503050406030204" charset="0"/>
                      </a:rPr>
                      <m:t>−</m:t>
                    </m:r>
                    <m:r>
                      <a:rPr lang="en-US" altLang="zh-CN" sz="2400" i="1">
                        <a:solidFill>
                          <a:srgbClr val="FF0000"/>
                        </a:solidFill>
                        <a:latin typeface="Cambria Math" panose="02040503050406030204"/>
                        <a:ea typeface="MS Mincho" panose="02020609040205080304" charset="-128"/>
                        <a:cs typeface="Cambria Math" panose="02040503050406030204" charset="0"/>
                      </a:rPr>
                      <m:t>6</m:t>
                    </m:r>
                    <m:r>
                      <a:rPr lang="en-US" altLang="zh-CN" sz="2400" i="1">
                        <a:solidFill>
                          <a:srgbClr val="FF0000"/>
                        </a:solidFill>
                        <a:latin typeface="Cambria Math" panose="02040503050406030204"/>
                        <a:ea typeface="宋体" pitchFamily="2" charset="-122"/>
                        <a:cs typeface="Cambria Math" panose="02040503050406030204" charset="0"/>
                      </a:rPr>
                      <m:t>𝑥</m:t>
                    </m:r>
                    <m:r>
                      <a:rPr lang="en-US" altLang="zh-CN" sz="2400" i="1">
                        <a:solidFill>
                          <a:srgbClr val="FF0000"/>
                        </a:solidFill>
                        <a:latin typeface="Cambria Math" panose="02040503050406030204"/>
                        <a:ea typeface="MS Mincho" panose="02020609040205080304" charset="-128"/>
                        <a:cs typeface="Cambria Math" panose="02040503050406030204" charset="0"/>
                      </a:rPr>
                      <m:t>+</m:t>
                    </m:r>
                    <m:r>
                      <a:rPr lang="en-US" altLang="zh-CN" sz="2400" i="1">
                        <a:solidFill>
                          <a:srgbClr val="FF0000"/>
                        </a:solidFill>
                        <a:latin typeface="Cambria Math" panose="02040503050406030204"/>
                        <a:ea typeface="宋体" pitchFamily="2" charset="-122"/>
                        <a:cs typeface="Cambria Math" panose="02040503050406030204" charset="0"/>
                      </a:rPr>
                      <m:t>1</m:t>
                    </m:r>
                    <m:r>
                      <a:rPr lang="en-US" altLang="zh-CN" sz="2400" i="1">
                        <a:solidFill>
                          <a:srgbClr val="FF0000"/>
                        </a:solidFill>
                        <a:latin typeface="Cambria Math" panose="02040503050406030204"/>
                        <a:ea typeface="宋体" pitchFamily="2" charset="-122"/>
                        <a:cs typeface="Cambria Math" panose="02040503050406030204" charset="0"/>
                      </a:rPr>
                      <m:t>&gt;</m:t>
                    </m:r>
                    <m:r>
                      <a:rPr lang="en-US" altLang="zh-CN" sz="2400" i="1">
                        <a:solidFill>
                          <a:srgbClr val="FF0000"/>
                        </a:solidFill>
                        <a:latin typeface="Cambria Math" panose="02040503050406030204"/>
                        <a:ea typeface="MS Mincho" panose="02020609040205080304" charset="-128"/>
                        <a:cs typeface="Cambria Math" panose="02040503050406030204" charset="0"/>
                      </a:rPr>
                      <m:t>0</m:t>
                    </m:r>
                  </m:oMath>
                </a14:m>
                <a:r>
                  <a:rPr lang="zh-CN" altLang="en-US" sz="2400" b="1" dirty="0">
                    <a:solidFill>
                      <a:srgbClr val="FF0000"/>
                    </a:solidFill>
                    <a:latin typeface="宋体" panose="02010600030101010101" pitchFamily="2" charset="-122"/>
                    <a:ea typeface="宋体" panose="02010600030101010101" pitchFamily="2" charset="-122"/>
                    <a:cs typeface="Cambria Math" panose="02040503050406030204" charset="0"/>
                    <a:sym typeface="+mn-ea"/>
                  </a:rPr>
                  <a:t>的解集为</a:t>
                </a:r>
                <a14:m>
                  <m:oMath xmlns:m="http://schemas.openxmlformats.org/officeDocument/2006/math">
                    <m:r>
                      <a:rPr lang="en-US" altLang="zh-CN" sz="2400" b="1" i="1">
                        <a:solidFill>
                          <a:srgbClr val="FF0000"/>
                        </a:solidFill>
                        <a:latin typeface="Cambria Math" panose="02040503050406030204"/>
                        <a:ea typeface="宋体" pitchFamily="2" charset="-122"/>
                        <a:cs typeface="Cambria Math" panose="02040503050406030204" charset="0"/>
                        <a:sym typeface="+mn-ea"/>
                      </a:rPr>
                      <m:t>{</m:t>
                    </m:r>
                    <m:r>
                      <a:rPr lang="en-US" altLang="zh-CN" sz="2400" i="1">
                        <a:solidFill>
                          <a:srgbClr val="FF0000"/>
                        </a:solidFill>
                        <a:latin typeface="Cambria Math" panose="02040503050406030204"/>
                        <a:ea typeface="宋体" pitchFamily="2" charset="-122"/>
                        <a:cs typeface="Cambria Math" panose="02040503050406030204" charset="0"/>
                        <a:sym typeface="+mn-ea"/>
                      </a:rPr>
                      <m:t>𝑥</m:t>
                    </m:r>
                    <m:r>
                      <a:rPr lang="en-US" altLang="zh-CN" sz="2400" i="1">
                        <a:solidFill>
                          <a:srgbClr val="FF0000"/>
                        </a:solidFill>
                        <a:latin typeface="Cambria Math" panose="02040503050406030204"/>
                        <a:ea typeface="宋体" pitchFamily="2" charset="-122"/>
                        <a:cs typeface="Cambria Math" panose="02040503050406030204" charset="0"/>
                        <a:sym typeface="+mn-ea"/>
                      </a:rPr>
                      <m:t>|</m:t>
                    </m:r>
                    <m:r>
                      <a:rPr lang="en-US" altLang="zh-CN" sz="2400" i="1">
                        <a:solidFill>
                          <a:srgbClr val="FF0000"/>
                        </a:solidFill>
                        <a:latin typeface="Cambria Math" panose="02040503050406030204"/>
                        <a:ea typeface="宋体" pitchFamily="2" charset="-122"/>
                        <a:cs typeface="Cambria Math" panose="02040503050406030204" charset="0"/>
                        <a:sym typeface="+mn-ea"/>
                      </a:rPr>
                      <m:t>𝑥</m:t>
                    </m:r>
                    <m:r>
                      <a:rPr lang="en-US" altLang="zh-CN" sz="2400">
                        <a:solidFill>
                          <a:srgbClr val="FF0000"/>
                        </a:solidFill>
                        <a:latin typeface="Cambria Math" panose="02040503050406030204"/>
                        <a:ea typeface="宋体" pitchFamily="2" charset="-122"/>
                        <a:cs typeface="Cambria Math" panose="02040503050406030204" charset="0"/>
                        <a:sym typeface="+mn-ea"/>
                      </a:rPr>
                      <m:t>≠</m:t>
                    </m:r>
                    <m:f>
                      <m:fPr>
                        <m:ctrlPr>
                          <a:rPr lang="en-US" altLang="zh-CN" sz="2400" i="1">
                            <a:solidFill>
                              <a:srgbClr val="FF0000"/>
                            </a:solidFill>
                            <a:latin typeface="Cambria Math" panose="02040503050406030204" pitchFamily="18" charset="0"/>
                            <a:ea typeface="宋体" pitchFamily="2" charset="-122"/>
                            <a:cs typeface="Cambria Math" panose="02040503050406030204" charset="0"/>
                          </a:rPr>
                        </m:ctrlPr>
                      </m:fPr>
                      <m:num>
                        <m:r>
                          <a:rPr lang="en-US" altLang="zh-CN" sz="2400" i="1">
                            <a:solidFill>
                              <a:srgbClr val="FF0000"/>
                            </a:solidFill>
                            <a:latin typeface="Cambria Math" panose="02040503050406030204"/>
                            <a:ea typeface="宋体" pitchFamily="2" charset="-122"/>
                            <a:cs typeface="Cambria Math" panose="02040503050406030204" charset="0"/>
                          </a:rPr>
                          <m:t>1</m:t>
                        </m:r>
                      </m:num>
                      <m:den>
                        <m:r>
                          <a:rPr lang="en-US" altLang="zh-CN" sz="2400" i="1">
                            <a:solidFill>
                              <a:srgbClr val="FF0000"/>
                            </a:solidFill>
                            <a:latin typeface="Cambria Math" panose="02040503050406030204"/>
                            <a:ea typeface="宋体" pitchFamily="2" charset="-122"/>
                            <a:cs typeface="Cambria Math" panose="02040503050406030204" charset="0"/>
                          </a:rPr>
                          <m:t>3</m:t>
                        </m:r>
                      </m:den>
                    </m:f>
                    <m:r>
                      <a:rPr lang="en-US" altLang="zh-CN" sz="2400" i="1">
                        <a:solidFill>
                          <a:srgbClr val="FF0000"/>
                        </a:solidFill>
                        <a:latin typeface="Cambria Math" panose="02040503050406030204"/>
                        <a:ea typeface="宋体" pitchFamily="2" charset="-122"/>
                        <a:cs typeface="Cambria Math" panose="02040503050406030204" charset="0"/>
                        <a:sym typeface="+mn-ea"/>
                      </a:rPr>
                      <m:t>}</m:t>
                    </m:r>
                  </m:oMath>
                </a14:m>
                <a:r>
                  <a:rPr lang="en-US" altLang="zh-CN" sz="2400" b="1" dirty="0">
                    <a:solidFill>
                      <a:srgbClr val="FF0000"/>
                    </a:solidFill>
                    <a:latin typeface="宋体" panose="02010600030101010101" pitchFamily="2" charset="-122"/>
                    <a:ea typeface="宋体" panose="02010600030101010101" pitchFamily="2" charset="-122"/>
                    <a:cs typeface="Cambria Math" panose="02040503050406030204" charset="0"/>
                    <a:sym typeface="+mn-ea"/>
                  </a:rPr>
                  <a:t>.</a:t>
                </a:r>
              </a:p>
            </p:txBody>
          </p:sp>
        </mc:Choice>
        <mc:Fallback xmlns="">
          <p:sp>
            <p:nvSpPr>
              <p:cNvPr id="6" name="文本框 5">
                <a:extLst>
                  <a:ext uri="{FF2B5EF4-FFF2-40B4-BE49-F238E27FC236}">
                    <a16:creationId xmlns:a16="http://schemas.microsoft.com/office/drawing/2014/main" id="{B71619F3-C2CE-5FDC-E041-8972E5031CF4}"/>
                  </a:ext>
                </a:extLst>
              </p:cNvPr>
              <p:cNvSpPr txBox="1">
                <a:spLocks noRot="1" noChangeAspect="1" noMove="1" noResize="1" noEditPoints="1" noAdjustHandles="1" noChangeArrowheads="1" noChangeShapeType="1" noTextEdit="1"/>
              </p:cNvSpPr>
              <p:nvPr/>
            </p:nvSpPr>
            <p:spPr>
              <a:xfrm>
                <a:off x="438150" y="1500505"/>
                <a:ext cx="10838180" cy="2646680"/>
              </a:xfrm>
              <a:prstGeom prst="rect">
                <a:avLst/>
              </a:prstGeom>
              <a:blipFill>
                <a:blip r:embed="rId4"/>
                <a:stretch>
                  <a:fillRect l="-936"/>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11670030" cy="655320"/>
          </a:xfrm>
          <a:prstGeom prst="rect">
            <a:avLst/>
          </a:prstGeom>
          <a:noFill/>
        </p:spPr>
        <p:txBody>
          <a:bodyPr wrap="square" rtlCol="0">
            <a:noAutofit/>
          </a:bodyPr>
          <a:lstStyle/>
          <a:p>
            <a:r>
              <a:rPr lang="zh-CN" altLang="en-US" sz="4000" b="1"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例题巩固</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32CC3AD4-4FA4-EC52-51A5-9D60B33F785D}"/>
                  </a:ext>
                </a:extLst>
              </p:cNvPr>
              <p:cNvSpPr txBox="1"/>
              <p:nvPr/>
            </p:nvSpPr>
            <p:spPr>
              <a:xfrm>
                <a:off x="438150" y="938530"/>
                <a:ext cx="11022330" cy="517899"/>
              </a:xfrm>
              <a:prstGeom prst="rect">
                <a:avLst/>
              </a:prstGeom>
              <a:noFill/>
            </p:spPr>
            <p:txBody>
              <a:bodyPr wrap="square" rtlCol="0">
                <a:spAutoFit/>
              </a:bodyPr>
              <a:lstStyle/>
              <a:p>
                <a:pPr>
                  <a:lnSpc>
                    <a:spcPct val="130000"/>
                  </a:lnSpc>
                </a:pPr>
                <a:r>
                  <a:rPr lang="zh-CN" altLang="en-US" sz="2400" b="1" dirty="0">
                    <a:latin typeface="宋体" panose="02010600030101010101" pitchFamily="2" charset="-122"/>
                    <a:ea typeface="宋体" panose="02010600030101010101" pitchFamily="2" charset="-122"/>
                    <a:cs typeface="宋体" panose="02010600030101010101" pitchFamily="2" charset="-122"/>
                  </a:rPr>
                  <a:t>变</a:t>
                </a:r>
                <a:r>
                  <a:rPr lang="en-US" altLang="zh-CN" sz="2400" b="1" dirty="0">
                    <a:latin typeface="宋体" panose="02010600030101010101" pitchFamily="2" charset="-122"/>
                    <a:ea typeface="宋体" panose="02010600030101010101" pitchFamily="2" charset="-122"/>
                    <a:cs typeface="宋体" panose="02010600030101010101" pitchFamily="2" charset="-122"/>
                  </a:rPr>
                  <a:t>1-2</a:t>
                </a:r>
                <a:r>
                  <a:rPr lang="zh-CN" altLang="en-US" sz="2400" b="1" dirty="0">
                    <a:latin typeface="宋体" panose="02010600030101010101" pitchFamily="2" charset="-122"/>
                    <a:ea typeface="宋体" panose="02010600030101010101" pitchFamily="2" charset="-122"/>
                    <a:cs typeface="宋体" panose="02010600030101010101" pitchFamily="2" charset="-122"/>
                  </a:rPr>
                  <a:t> 求不等式</a:t>
                </a:r>
                <a14:m>
                  <m:oMath xmlns:m="http://schemas.openxmlformats.org/officeDocument/2006/math">
                    <m:sSup>
                      <m:sSupPr>
                        <m:ctrlPr>
                          <a:rPr lang="en-US" altLang="zh-CN" sz="2400" i="1">
                            <a:solidFill>
                              <a:schemeClr val="tx1"/>
                            </a:solidFill>
                            <a:latin typeface="Cambria Math" panose="02040503050406030204" pitchFamily="18" charset="0"/>
                            <a:ea typeface="宋体" pitchFamily="2" charset="-122"/>
                            <a:cs typeface="Cambria Math" panose="02040503050406030204" charset="0"/>
                          </a:rPr>
                        </m:ctrlPr>
                      </m:sSupPr>
                      <m:e>
                        <m:r>
                          <a:rPr lang="en-US" altLang="zh-CN" sz="2400" i="1">
                            <a:solidFill>
                              <a:schemeClr val="tx1"/>
                            </a:solidFill>
                            <a:latin typeface="Cambria Math" panose="02040503050406030204"/>
                            <a:ea typeface="宋体" pitchFamily="2" charset="-122"/>
                            <a:cs typeface="Cambria Math" panose="02040503050406030204" charset="0"/>
                          </a:rPr>
                          <m:t>−</m:t>
                        </m:r>
                        <m:r>
                          <a:rPr lang="en-US" altLang="zh-CN" sz="2400" i="1">
                            <a:solidFill>
                              <a:schemeClr val="tx1"/>
                            </a:solidFill>
                            <a:latin typeface="Cambria Math" panose="02040503050406030204"/>
                            <a:ea typeface="宋体" pitchFamily="2" charset="-122"/>
                            <a:cs typeface="Cambria Math" panose="02040503050406030204" charset="0"/>
                          </a:rPr>
                          <m:t>𝑥</m:t>
                        </m:r>
                      </m:e>
                      <m:sup>
                        <m:r>
                          <a:rPr lang="en-US" altLang="zh-CN" sz="2400" i="1">
                            <a:solidFill>
                              <a:schemeClr val="tx1"/>
                            </a:solidFill>
                            <a:latin typeface="Cambria Math" panose="02040503050406030204"/>
                            <a:ea typeface="MS Mincho" panose="02020609040205080304" charset="-128"/>
                            <a:cs typeface="Cambria Math" panose="02040503050406030204" charset="0"/>
                          </a:rPr>
                          <m:t>2</m:t>
                        </m:r>
                      </m:sup>
                    </m:sSup>
                    <m:r>
                      <a:rPr lang="en-US" altLang="zh-CN" sz="2400" i="1">
                        <a:solidFill>
                          <a:schemeClr val="tx1"/>
                        </a:solidFill>
                        <a:latin typeface="Cambria Math" panose="02040503050406030204"/>
                        <a:ea typeface="MS Mincho" panose="02020609040205080304" charset="-128"/>
                        <a:cs typeface="Cambria Math" panose="02040503050406030204" charset="0"/>
                      </a:rPr>
                      <m:t>+2</m:t>
                    </m:r>
                    <m:r>
                      <a:rPr lang="en-US" altLang="zh-CN" sz="2400" i="1">
                        <a:solidFill>
                          <a:schemeClr val="tx1"/>
                        </a:solidFill>
                        <a:latin typeface="Cambria Math" panose="02040503050406030204"/>
                        <a:ea typeface="宋体" pitchFamily="2" charset="-122"/>
                        <a:cs typeface="Cambria Math" panose="02040503050406030204" charset="0"/>
                      </a:rPr>
                      <m:t>𝑥</m:t>
                    </m:r>
                    <m:r>
                      <a:rPr lang="en-US" altLang="zh-CN" sz="2400" i="1">
                        <a:solidFill>
                          <a:schemeClr val="tx1"/>
                        </a:solidFill>
                        <a:latin typeface="Cambria Math" panose="02040503050406030204"/>
                        <a:cs typeface="Cambria Math" panose="02040503050406030204" charset="0"/>
                      </a:rPr>
                      <m:t>−3</m:t>
                    </m:r>
                    <m:r>
                      <a:rPr lang="en-US" altLang="zh-CN" sz="2400" i="1">
                        <a:solidFill>
                          <a:schemeClr val="tx1"/>
                        </a:solidFill>
                        <a:latin typeface="Cambria Math" panose="02040503050406030204"/>
                        <a:ea typeface="MS Mincho" panose="02020609040205080304" charset="-128"/>
                        <a:cs typeface="Cambria Math" panose="02040503050406030204" charset="0"/>
                      </a:rPr>
                      <m:t>&gt;0</m:t>
                    </m:r>
                  </m:oMath>
                </a14:m>
                <a:r>
                  <a:rPr lang="zh-CN" altLang="en-US" sz="2400" b="1" dirty="0">
                    <a:latin typeface="宋体" panose="02010600030101010101" pitchFamily="2" charset="-122"/>
                    <a:ea typeface="宋体" panose="02010600030101010101" pitchFamily="2" charset="-122"/>
                    <a:cs typeface="宋体" panose="02010600030101010101" pitchFamily="2" charset="-122"/>
                  </a:rPr>
                  <a:t>的解集</a:t>
                </a:r>
                <a:r>
                  <a:rPr lang="en-US" altLang="zh-CN" sz="2400" b="1" dirty="0">
                    <a:latin typeface="宋体" panose="02010600030101010101" pitchFamily="2" charset="-122"/>
                    <a:ea typeface="宋体" panose="02010600030101010101" pitchFamily="2" charset="-122"/>
                    <a:cs typeface="宋体" panose="02010600030101010101" pitchFamily="2" charset="-122"/>
                  </a:rPr>
                  <a:t>.</a:t>
                </a:r>
              </a:p>
            </p:txBody>
          </p:sp>
        </mc:Choice>
        <mc:Fallback xmlns="">
          <p:sp>
            <p:nvSpPr>
              <p:cNvPr id="4" name="文本框 3">
                <a:extLst>
                  <a:ext uri="{FF2B5EF4-FFF2-40B4-BE49-F238E27FC236}">
                    <a16:creationId xmlns:a16="http://schemas.microsoft.com/office/drawing/2014/main" id="{32CC3AD4-4FA4-EC52-51A5-9D60B33F785D}"/>
                  </a:ext>
                </a:extLst>
              </p:cNvPr>
              <p:cNvSpPr txBox="1">
                <a:spLocks noRot="1" noChangeAspect="1" noMove="1" noResize="1" noEditPoints="1" noAdjustHandles="1" noChangeArrowheads="1" noChangeShapeType="1" noTextEdit="1"/>
              </p:cNvSpPr>
              <p:nvPr/>
            </p:nvSpPr>
            <p:spPr>
              <a:xfrm>
                <a:off x="438150" y="938530"/>
                <a:ext cx="11022330" cy="517899"/>
              </a:xfrm>
              <a:prstGeom prst="rect">
                <a:avLst/>
              </a:prstGeom>
              <a:blipFill>
                <a:blip r:embed="rId2"/>
                <a:stretch>
                  <a:fillRect l="-921" t="-2381" b="-238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D937F168-4915-CB76-1F2D-5DA4B72A327B}"/>
                  </a:ext>
                </a:extLst>
              </p:cNvPr>
              <p:cNvSpPr txBox="1"/>
              <p:nvPr/>
            </p:nvSpPr>
            <p:spPr>
              <a:xfrm>
                <a:off x="438150" y="1500505"/>
                <a:ext cx="10838180" cy="2769235"/>
              </a:xfrm>
              <a:prstGeom prst="rect">
                <a:avLst/>
              </a:prstGeom>
              <a:noFill/>
            </p:spPr>
            <p:txBody>
              <a:bodyPr wrap="square" rtlCol="0">
                <a:spAutoFit/>
              </a:bodyPr>
              <a:lstStyle/>
              <a:p>
                <a:pPr algn="l">
                  <a:lnSpc>
                    <a:spcPct val="140000"/>
                  </a:lnSpc>
                </a:pPr>
                <a:r>
                  <a:rPr lang="zh-CN" altLang="en-US" sz="2400" b="1">
                    <a:solidFill>
                      <a:srgbClr val="FF0000"/>
                    </a:solidFill>
                    <a:latin typeface="宋体" panose="02010600030101010101" pitchFamily="2" charset="-122"/>
                    <a:ea typeface="宋体" panose="02010600030101010101" pitchFamily="2" charset="-122"/>
                    <a:cs typeface="宋体" panose="02010600030101010101" pitchFamily="2" charset="-122"/>
                  </a:rPr>
                  <a:t>解：不等式可化为</a:t>
                </a:r>
                <a14:m>
                  <m:oMath xmlns:m="http://schemas.openxmlformats.org/officeDocument/2006/math">
                    <m:sSup>
                      <m:sSupPr>
                        <m:ctrlPr>
                          <a:rPr lang="en-US" altLang="zh-CN" sz="2400" i="1">
                            <a:solidFill>
                              <a:srgbClr val="FF0000"/>
                            </a:solidFill>
                            <a:latin typeface="Cambria Math" panose="02040503050406030204" pitchFamily="18" charset="0"/>
                            <a:ea typeface="宋体" pitchFamily="2" charset="-122"/>
                            <a:cs typeface="Cambria Math" panose="02040503050406030204" charset="0"/>
                          </a:rPr>
                        </m:ctrlPr>
                      </m:sSupPr>
                      <m:e>
                        <m:r>
                          <a:rPr lang="en-US" altLang="zh-CN" sz="2400" i="1">
                            <a:solidFill>
                              <a:srgbClr val="FF0000"/>
                            </a:solidFill>
                            <a:latin typeface="Cambria Math" panose="02040503050406030204"/>
                            <a:ea typeface="宋体" pitchFamily="2" charset="-122"/>
                            <a:cs typeface="Cambria Math" panose="02040503050406030204" charset="0"/>
                          </a:rPr>
                          <m:t>𝑥</m:t>
                        </m:r>
                      </m:e>
                      <m:sup>
                        <m:r>
                          <a:rPr lang="en-US" altLang="zh-CN" sz="2400" i="1">
                            <a:solidFill>
                              <a:srgbClr val="FF0000"/>
                            </a:solidFill>
                            <a:latin typeface="Cambria Math" panose="02040503050406030204"/>
                            <a:ea typeface="MS Mincho" panose="02020609040205080304" charset="-128"/>
                            <a:cs typeface="Cambria Math" panose="02040503050406030204" charset="0"/>
                          </a:rPr>
                          <m:t>2</m:t>
                        </m:r>
                      </m:sup>
                    </m:sSup>
                    <m:r>
                      <a:rPr lang="en-US" altLang="zh-CN" sz="2400" i="1">
                        <a:solidFill>
                          <a:srgbClr val="FF0000"/>
                        </a:solidFill>
                        <a:latin typeface="Cambria Math" panose="02040503050406030204"/>
                        <a:ea typeface="MS Mincho" panose="02020609040205080304" charset="-128"/>
                        <a:cs typeface="Cambria Math" panose="02040503050406030204" charset="0"/>
                      </a:rPr>
                      <m:t>−2</m:t>
                    </m:r>
                    <m:r>
                      <a:rPr lang="en-US" altLang="zh-CN" sz="2400" i="1">
                        <a:solidFill>
                          <a:srgbClr val="FF0000"/>
                        </a:solidFill>
                        <a:latin typeface="Cambria Math" panose="02040503050406030204"/>
                        <a:ea typeface="宋体" pitchFamily="2" charset="-122"/>
                        <a:cs typeface="Cambria Math" panose="02040503050406030204" charset="0"/>
                      </a:rPr>
                      <m:t>𝑥</m:t>
                    </m:r>
                    <m:r>
                      <a:rPr lang="en-US" altLang="zh-CN" sz="2400" i="1">
                        <a:solidFill>
                          <a:srgbClr val="FF0000"/>
                        </a:solidFill>
                        <a:latin typeface="Cambria Math" panose="02040503050406030204"/>
                        <a:ea typeface="宋体" pitchFamily="2" charset="-122"/>
                        <a:cs typeface="Cambria Math" panose="02040503050406030204" charset="0"/>
                      </a:rPr>
                      <m:t>+3&lt;0.</m:t>
                    </m:r>
                  </m:oMath>
                </a14:m>
                <a:endParaRPr lang="zh-CN" altLang="en-US" sz="2400">
                  <a:solidFill>
                    <a:srgbClr val="FF0000"/>
                  </a:solidFill>
                  <a:latin typeface="Cambria Math" panose="02040503050406030204" charset="0"/>
                  <a:ea typeface="宋体" panose="02010600030101010101" pitchFamily="2" charset="-122"/>
                  <a:cs typeface="Cambria Math" panose="02040503050406030204" charset="0"/>
                </a:endParaRPr>
              </a:p>
              <a:p>
                <a:pPr algn="l">
                  <a:lnSpc>
                    <a:spcPct val="140000"/>
                  </a:lnSpc>
                </a:pPr>
                <a:r>
                  <a:rPr lang="en-US" altLang="zh-CN" sz="2400">
                    <a:solidFill>
                      <a:srgbClr val="FF0000"/>
                    </a:solidFill>
                    <a:latin typeface="宋体" panose="02010600030101010101" pitchFamily="2" charset="-122"/>
                    <a:ea typeface="宋体" panose="02010600030101010101" pitchFamily="2" charset="-122"/>
                    <a:cs typeface="Cambria Math" panose="02040503050406030204" charset="0"/>
                  </a:rPr>
                  <a:t>∵</a:t>
                </a:r>
                <a14:m>
                  <m:oMath xmlns:m="http://schemas.openxmlformats.org/officeDocument/2006/math">
                    <m:r>
                      <a:rPr lang="en-US" altLang="zh-CN" sz="2400" i="1">
                        <a:solidFill>
                          <a:srgbClr val="FF0000"/>
                        </a:solidFill>
                        <a:latin typeface="Cambria Math" panose="02040503050406030204"/>
                        <a:ea typeface="MS Mincho" panose="02020609040205080304" charset="-128"/>
                        <a:cs typeface="Cambria Math" panose="02040503050406030204" charset="0"/>
                      </a:rPr>
                      <m:t>∆=−8&lt;0</m:t>
                    </m:r>
                  </m:oMath>
                </a14:m>
                <a:r>
                  <a:rPr lang="zh-CN" altLang="en-US" sz="2400">
                    <a:solidFill>
                      <a:srgbClr val="FF0000"/>
                    </a:solidFill>
                    <a:latin typeface="宋体" panose="02010600030101010101" pitchFamily="2" charset="-122"/>
                    <a:ea typeface="宋体" panose="02010600030101010101" pitchFamily="2" charset="-122"/>
                    <a:cs typeface="Cambria Math" panose="02040503050406030204" charset="0"/>
                  </a:rPr>
                  <a:t>，</a:t>
                </a:r>
                <a:r>
                  <a:rPr lang="en-US" altLang="zh-CN" sz="2400">
                    <a:solidFill>
                      <a:srgbClr val="FF0000"/>
                    </a:solidFill>
                    <a:latin typeface="宋体" panose="02010600030101010101" pitchFamily="2" charset="-122"/>
                    <a:ea typeface="宋体" panose="02010600030101010101" pitchFamily="2" charset="-122"/>
                    <a:cs typeface="Cambria Math" panose="02040503050406030204" charset="0"/>
                  </a:rPr>
                  <a:t>∴</a:t>
                </a:r>
                <a:r>
                  <a:rPr lang="zh-CN" altLang="en-US" sz="2400" b="1">
                    <a:solidFill>
                      <a:srgbClr val="FF0000"/>
                    </a:solidFill>
                    <a:latin typeface="宋体" panose="02010600030101010101" pitchFamily="2" charset="-122"/>
                    <a:ea typeface="宋体" panose="02010600030101010101" pitchFamily="2" charset="-122"/>
                    <a:cs typeface="Cambria Math" panose="02040503050406030204" charset="0"/>
                  </a:rPr>
                  <a:t>方程</a:t>
                </a:r>
                <a14:m>
                  <m:oMath xmlns:m="http://schemas.openxmlformats.org/officeDocument/2006/math">
                    <m:sSup>
                      <m:sSupPr>
                        <m:ctrlPr>
                          <a:rPr lang="en-US" altLang="zh-CN" sz="2400" i="1">
                            <a:solidFill>
                              <a:srgbClr val="FF0000"/>
                            </a:solidFill>
                            <a:latin typeface="Cambria Math" panose="02040503050406030204" pitchFamily="18" charset="0"/>
                            <a:ea typeface="宋体" pitchFamily="2" charset="-122"/>
                            <a:cs typeface="Cambria Math" panose="02040503050406030204" charset="0"/>
                          </a:rPr>
                        </m:ctrlPr>
                      </m:sSupPr>
                      <m:e>
                        <m:r>
                          <a:rPr lang="en-US" altLang="zh-CN" sz="2400" i="1">
                            <a:solidFill>
                              <a:srgbClr val="FF0000"/>
                            </a:solidFill>
                            <a:latin typeface="Cambria Math" panose="02040503050406030204"/>
                            <a:ea typeface="宋体" pitchFamily="2" charset="-122"/>
                            <a:cs typeface="Cambria Math" panose="02040503050406030204" charset="0"/>
                          </a:rPr>
                          <m:t>𝑥</m:t>
                        </m:r>
                      </m:e>
                      <m:sup>
                        <m:r>
                          <a:rPr lang="en-US" altLang="zh-CN" sz="2400" i="1">
                            <a:solidFill>
                              <a:srgbClr val="FF0000"/>
                            </a:solidFill>
                            <a:latin typeface="Cambria Math" panose="02040503050406030204"/>
                            <a:ea typeface="MS Mincho" panose="02020609040205080304" charset="-128"/>
                            <a:cs typeface="Cambria Math" panose="02040503050406030204" charset="0"/>
                          </a:rPr>
                          <m:t>2</m:t>
                        </m:r>
                      </m:sup>
                    </m:sSup>
                    <m:r>
                      <a:rPr lang="en-US" altLang="zh-CN" sz="2400" i="1">
                        <a:solidFill>
                          <a:srgbClr val="FF0000"/>
                        </a:solidFill>
                        <a:latin typeface="Cambria Math" panose="02040503050406030204"/>
                        <a:ea typeface="MS Mincho" panose="02020609040205080304" charset="-128"/>
                        <a:cs typeface="Cambria Math" panose="02040503050406030204" charset="0"/>
                      </a:rPr>
                      <m:t>−2</m:t>
                    </m:r>
                    <m:r>
                      <a:rPr lang="en-US" altLang="zh-CN" sz="2400" i="1">
                        <a:solidFill>
                          <a:srgbClr val="FF0000"/>
                        </a:solidFill>
                        <a:latin typeface="Cambria Math" panose="02040503050406030204"/>
                        <a:ea typeface="宋体" pitchFamily="2" charset="-122"/>
                        <a:cs typeface="Cambria Math" panose="02040503050406030204" charset="0"/>
                      </a:rPr>
                      <m:t>𝑥</m:t>
                    </m:r>
                    <m:r>
                      <a:rPr lang="en-US" altLang="zh-CN" sz="2400" i="1">
                        <a:solidFill>
                          <a:srgbClr val="FF0000"/>
                        </a:solidFill>
                        <a:latin typeface="Cambria Math" panose="02040503050406030204"/>
                        <a:ea typeface="宋体" pitchFamily="2" charset="-122"/>
                        <a:cs typeface="Cambria Math" panose="02040503050406030204" charset="0"/>
                      </a:rPr>
                      <m:t>+3=0</m:t>
                    </m:r>
                  </m:oMath>
                </a14:m>
                <a:r>
                  <a:rPr lang="zh-CN" altLang="en-US" sz="2400" b="1">
                    <a:solidFill>
                      <a:srgbClr val="FF0000"/>
                    </a:solidFill>
                    <a:latin typeface="宋体" panose="02010600030101010101" pitchFamily="2" charset="-122"/>
                    <a:ea typeface="宋体" panose="02010600030101010101" pitchFamily="2" charset="-122"/>
                    <a:cs typeface="Cambria Math" panose="02040503050406030204" charset="0"/>
                  </a:rPr>
                  <a:t>无实数根</a:t>
                </a:r>
                <a:r>
                  <a:rPr lang="en-US" altLang="zh-CN" sz="2400" b="1">
                    <a:solidFill>
                      <a:srgbClr val="FF0000"/>
                    </a:solidFill>
                    <a:latin typeface="宋体" panose="02010600030101010101" pitchFamily="2" charset="-122"/>
                    <a:ea typeface="宋体" panose="02010600030101010101" pitchFamily="2" charset="-122"/>
                    <a:cs typeface="Cambria Math" panose="02040503050406030204" charset="0"/>
                  </a:rPr>
                  <a:t>.</a:t>
                </a:r>
              </a:p>
              <a:p>
                <a:pPr algn="l">
                  <a:lnSpc>
                    <a:spcPct val="140000"/>
                  </a:lnSpc>
                </a:pPr>
                <a:r>
                  <a:rPr lang="zh-CN" altLang="en-US" sz="2400" b="1">
                    <a:solidFill>
                      <a:srgbClr val="FF0000"/>
                    </a:solidFill>
                    <a:latin typeface="宋体" panose="02010600030101010101" pitchFamily="2" charset="-122"/>
                    <a:ea typeface="宋体" panose="02010600030101010101" pitchFamily="2" charset="-122"/>
                    <a:cs typeface="Cambria Math" panose="02040503050406030204" charset="0"/>
                    <a:sym typeface="+mn-ea"/>
                  </a:rPr>
                  <a:t>画出二次函数</a:t>
                </a:r>
                <a14:m>
                  <m:oMath xmlns:m="http://schemas.openxmlformats.org/officeDocument/2006/math">
                    <m:sSup>
                      <m:sSupPr>
                        <m:ctrlPr>
                          <a:rPr lang="en-US" altLang="zh-CN" sz="2400" i="1">
                            <a:solidFill>
                              <a:srgbClr val="FF0000"/>
                            </a:solidFill>
                            <a:latin typeface="Cambria Math" panose="02040503050406030204" pitchFamily="18" charset="0"/>
                            <a:ea typeface="宋体" pitchFamily="2" charset="-122"/>
                            <a:cs typeface="Cambria Math" panose="02040503050406030204" charset="0"/>
                          </a:rPr>
                        </m:ctrlPr>
                      </m:sSupPr>
                      <m:e>
                        <m:r>
                          <a:rPr lang="en-US" altLang="zh-CN" sz="2400" i="1">
                            <a:solidFill>
                              <a:srgbClr val="FF0000"/>
                            </a:solidFill>
                            <a:latin typeface="Cambria Math" panose="02040503050406030204"/>
                            <a:ea typeface="宋体" pitchFamily="2" charset="-122"/>
                            <a:cs typeface="Cambria Math" panose="02040503050406030204" charset="0"/>
                          </a:rPr>
                          <m:t>𝑦</m:t>
                        </m:r>
                        <m:r>
                          <a:rPr lang="en-US" altLang="zh-CN" sz="2400" i="1">
                            <a:solidFill>
                              <a:srgbClr val="FF0000"/>
                            </a:solidFill>
                            <a:latin typeface="Cambria Math" panose="02040503050406030204"/>
                            <a:ea typeface="宋体" pitchFamily="2" charset="-122"/>
                            <a:cs typeface="Cambria Math" panose="02040503050406030204" charset="0"/>
                          </a:rPr>
                          <m:t>=</m:t>
                        </m:r>
                        <m:r>
                          <a:rPr lang="en-US" altLang="zh-CN" sz="2400" i="1">
                            <a:solidFill>
                              <a:srgbClr val="FF0000"/>
                            </a:solidFill>
                            <a:latin typeface="Cambria Math" panose="02040503050406030204"/>
                            <a:ea typeface="宋体" pitchFamily="2" charset="-122"/>
                            <a:cs typeface="Cambria Math" panose="02040503050406030204" charset="0"/>
                          </a:rPr>
                          <m:t>𝑥</m:t>
                        </m:r>
                      </m:e>
                      <m:sup>
                        <m:r>
                          <a:rPr lang="en-US" altLang="zh-CN" sz="2400" i="1">
                            <a:solidFill>
                              <a:srgbClr val="FF0000"/>
                            </a:solidFill>
                            <a:latin typeface="Cambria Math" panose="02040503050406030204"/>
                            <a:ea typeface="MS Mincho" panose="02020609040205080304" charset="-128"/>
                            <a:cs typeface="Cambria Math" panose="02040503050406030204" charset="0"/>
                          </a:rPr>
                          <m:t>2</m:t>
                        </m:r>
                      </m:sup>
                    </m:sSup>
                    <m:r>
                      <a:rPr lang="en-US" altLang="zh-CN" sz="2400" i="1">
                        <a:solidFill>
                          <a:srgbClr val="FF0000"/>
                        </a:solidFill>
                        <a:latin typeface="Cambria Math" panose="02040503050406030204"/>
                        <a:ea typeface="MS Mincho" panose="02020609040205080304" charset="-128"/>
                        <a:cs typeface="Cambria Math" panose="02040503050406030204" charset="0"/>
                      </a:rPr>
                      <m:t>−2</m:t>
                    </m:r>
                    <m:r>
                      <a:rPr lang="en-US" altLang="zh-CN" sz="2400" i="1">
                        <a:solidFill>
                          <a:srgbClr val="FF0000"/>
                        </a:solidFill>
                        <a:latin typeface="Cambria Math" panose="02040503050406030204"/>
                        <a:ea typeface="宋体" pitchFamily="2" charset="-122"/>
                        <a:cs typeface="Cambria Math" panose="02040503050406030204" charset="0"/>
                      </a:rPr>
                      <m:t>𝑥</m:t>
                    </m:r>
                    <m:r>
                      <a:rPr lang="en-US" altLang="zh-CN" sz="2400" i="1">
                        <a:solidFill>
                          <a:srgbClr val="FF0000"/>
                        </a:solidFill>
                        <a:latin typeface="Cambria Math" panose="02040503050406030204"/>
                        <a:ea typeface="宋体" pitchFamily="2" charset="-122"/>
                        <a:cs typeface="Cambria Math" panose="02040503050406030204" charset="0"/>
                      </a:rPr>
                      <m:t>+3</m:t>
                    </m:r>
                  </m:oMath>
                </a14:m>
                <a:r>
                  <a:rPr lang="zh-CN" altLang="en-US" sz="2400" b="1">
                    <a:solidFill>
                      <a:srgbClr val="FF0000"/>
                    </a:solidFill>
                    <a:latin typeface="宋体" panose="02010600030101010101" pitchFamily="2" charset="-122"/>
                    <a:ea typeface="宋体" panose="02010600030101010101" pitchFamily="2" charset="-122"/>
                    <a:cs typeface="Cambria Math" panose="02040503050406030204" charset="0"/>
                    <a:sym typeface="+mn-ea"/>
                  </a:rPr>
                  <a:t>的图象，</a:t>
                </a:r>
              </a:p>
              <a:p>
                <a:pPr algn="l">
                  <a:lnSpc>
                    <a:spcPct val="140000"/>
                  </a:lnSpc>
                </a:pPr>
                <a:r>
                  <a:rPr lang="zh-CN" altLang="en-US" sz="2400" b="1">
                    <a:solidFill>
                      <a:srgbClr val="FF0000"/>
                    </a:solidFill>
                    <a:latin typeface="宋体" panose="02010600030101010101" pitchFamily="2" charset="-122"/>
                    <a:ea typeface="宋体" panose="02010600030101010101" pitchFamily="2" charset="-122"/>
                    <a:cs typeface="Cambria Math" panose="02040503050406030204" charset="0"/>
                    <a:sym typeface="+mn-ea"/>
                  </a:rPr>
                  <a:t>结合图象得不等式</a:t>
                </a:r>
                <a14:m>
                  <m:oMath xmlns:m="http://schemas.openxmlformats.org/officeDocument/2006/math">
                    <m:sSup>
                      <m:sSupPr>
                        <m:ctrlPr>
                          <a:rPr lang="en-US" altLang="zh-CN" sz="2400" i="1">
                            <a:solidFill>
                              <a:srgbClr val="FF0000"/>
                            </a:solidFill>
                            <a:latin typeface="Cambria Math" panose="02040503050406030204" pitchFamily="18" charset="0"/>
                            <a:ea typeface="宋体" pitchFamily="2" charset="-122"/>
                            <a:cs typeface="Cambria Math" panose="02040503050406030204" charset="0"/>
                          </a:rPr>
                        </m:ctrlPr>
                      </m:sSupPr>
                      <m:e>
                        <m:r>
                          <a:rPr lang="en-US" altLang="zh-CN" sz="2400" i="1">
                            <a:solidFill>
                              <a:srgbClr val="FF0000"/>
                            </a:solidFill>
                            <a:latin typeface="Cambria Math" panose="02040503050406030204"/>
                            <a:ea typeface="宋体" pitchFamily="2" charset="-122"/>
                            <a:cs typeface="Cambria Math" panose="02040503050406030204" charset="0"/>
                          </a:rPr>
                          <m:t>−</m:t>
                        </m:r>
                        <m:r>
                          <a:rPr lang="en-US" altLang="zh-CN" sz="2400" i="1">
                            <a:solidFill>
                              <a:srgbClr val="FF0000"/>
                            </a:solidFill>
                            <a:latin typeface="Cambria Math" panose="02040503050406030204"/>
                            <a:ea typeface="宋体" pitchFamily="2" charset="-122"/>
                            <a:cs typeface="Cambria Math" panose="02040503050406030204" charset="0"/>
                          </a:rPr>
                          <m:t>𝑥</m:t>
                        </m:r>
                      </m:e>
                      <m:sup>
                        <m:r>
                          <a:rPr lang="en-US" altLang="zh-CN" sz="2400" i="1">
                            <a:solidFill>
                              <a:srgbClr val="FF0000"/>
                            </a:solidFill>
                            <a:latin typeface="Cambria Math" panose="02040503050406030204"/>
                            <a:ea typeface="MS Mincho" panose="02020609040205080304" charset="-128"/>
                            <a:cs typeface="Cambria Math" panose="02040503050406030204" charset="0"/>
                          </a:rPr>
                          <m:t>2</m:t>
                        </m:r>
                      </m:sup>
                    </m:sSup>
                    <m:r>
                      <a:rPr lang="en-US" altLang="zh-CN" sz="2400" i="1">
                        <a:solidFill>
                          <a:srgbClr val="FF0000"/>
                        </a:solidFill>
                        <a:latin typeface="Cambria Math" panose="02040503050406030204"/>
                        <a:ea typeface="MS Mincho" panose="02020609040205080304" charset="-128"/>
                        <a:cs typeface="Cambria Math" panose="02040503050406030204" charset="0"/>
                      </a:rPr>
                      <m:t>+2</m:t>
                    </m:r>
                    <m:r>
                      <a:rPr lang="en-US" altLang="zh-CN" sz="2400" i="1">
                        <a:solidFill>
                          <a:srgbClr val="FF0000"/>
                        </a:solidFill>
                        <a:latin typeface="Cambria Math" panose="02040503050406030204"/>
                        <a:ea typeface="宋体" pitchFamily="2" charset="-122"/>
                        <a:cs typeface="Cambria Math" panose="02040503050406030204" charset="0"/>
                      </a:rPr>
                      <m:t>𝑥</m:t>
                    </m:r>
                    <m:r>
                      <a:rPr lang="en-US" altLang="zh-CN" sz="2400" i="1">
                        <a:solidFill>
                          <a:srgbClr val="FF0000"/>
                        </a:solidFill>
                        <a:latin typeface="Cambria Math" panose="02040503050406030204"/>
                        <a:cs typeface="Cambria Math" panose="02040503050406030204" charset="0"/>
                      </a:rPr>
                      <m:t>−3</m:t>
                    </m:r>
                    <m:r>
                      <a:rPr lang="en-US" altLang="zh-CN" sz="2400" i="1">
                        <a:solidFill>
                          <a:srgbClr val="FF0000"/>
                        </a:solidFill>
                        <a:latin typeface="Cambria Math" panose="02040503050406030204"/>
                        <a:ea typeface="MS Mincho" panose="02020609040205080304" charset="-128"/>
                        <a:cs typeface="Cambria Math" panose="02040503050406030204" charset="0"/>
                      </a:rPr>
                      <m:t>&gt;0</m:t>
                    </m:r>
                  </m:oMath>
                </a14:m>
                <a:r>
                  <a:rPr lang="zh-CN" altLang="en-US" sz="2400" b="1">
                    <a:solidFill>
                      <a:srgbClr val="FF0000"/>
                    </a:solidFill>
                    <a:latin typeface="宋体" panose="02010600030101010101" pitchFamily="2" charset="-122"/>
                    <a:ea typeface="宋体" panose="02010600030101010101" pitchFamily="2" charset="-122"/>
                    <a:cs typeface="Cambria Math" panose="02040503050406030204" charset="0"/>
                    <a:sym typeface="+mn-ea"/>
                  </a:rPr>
                  <a:t>的解集为</a:t>
                </a:r>
                <a14:m>
                  <m:oMath xmlns:m="http://schemas.openxmlformats.org/officeDocument/2006/math">
                    <m:r>
                      <a:rPr lang="en-US" altLang="zh-CN" sz="2400">
                        <a:solidFill>
                          <a:srgbClr val="FF0000"/>
                        </a:solidFill>
                        <a:latin typeface="Cambria Math" panose="02040503050406030204"/>
                        <a:ea typeface="宋体" pitchFamily="2" charset="-122"/>
                        <a:cs typeface="Cambria Math" panose="02040503050406030204" charset="0"/>
                        <a:sym typeface="+mn-ea"/>
                      </a:rPr>
                      <m:t>∅</m:t>
                    </m:r>
                  </m:oMath>
                </a14:m>
                <a:r>
                  <a:rPr lang="en-US" altLang="zh-CN" sz="2400" b="1">
                    <a:solidFill>
                      <a:srgbClr val="FF0000"/>
                    </a:solidFill>
                    <a:latin typeface="宋体" panose="02010600030101010101" pitchFamily="2" charset="-122"/>
                    <a:ea typeface="宋体" panose="02010600030101010101" pitchFamily="2" charset="-122"/>
                    <a:cs typeface="Cambria Math" panose="02040503050406030204" charset="0"/>
                    <a:sym typeface="+mn-ea"/>
                  </a:rPr>
                  <a:t>.</a:t>
                </a:r>
              </a:p>
              <a:p>
                <a:pPr algn="l">
                  <a:lnSpc>
                    <a:spcPct val="140000"/>
                  </a:lnSpc>
                </a:pPr>
                <a:r>
                  <a:rPr lang="zh-CN" altLang="en-US" sz="2400" b="1">
                    <a:solidFill>
                      <a:srgbClr val="FF0000"/>
                    </a:solidFill>
                    <a:latin typeface="宋体" panose="02010600030101010101" pitchFamily="2" charset="-122"/>
                    <a:ea typeface="宋体" panose="02010600030101010101" pitchFamily="2" charset="-122"/>
                    <a:cs typeface="Cambria Math" panose="02040503050406030204" charset="0"/>
                    <a:sym typeface="+mn-ea"/>
                  </a:rPr>
                  <a:t>因此，原不等式的解集为</a:t>
                </a:r>
                <a14:m>
                  <m:oMath xmlns:m="http://schemas.openxmlformats.org/officeDocument/2006/math">
                    <m:r>
                      <a:rPr lang="en-US" altLang="zh-CN" sz="2400">
                        <a:solidFill>
                          <a:srgbClr val="FF0000"/>
                        </a:solidFill>
                        <a:latin typeface="Cambria Math" panose="02040503050406030204"/>
                        <a:ea typeface="宋体" pitchFamily="2" charset="-122"/>
                        <a:cs typeface="Cambria Math" panose="02040503050406030204" charset="0"/>
                        <a:sym typeface="+mn-ea"/>
                      </a:rPr>
                      <m:t>∅</m:t>
                    </m:r>
                  </m:oMath>
                </a14:m>
                <a:r>
                  <a:rPr lang="en-US" altLang="zh-CN" sz="2400" b="1">
                    <a:solidFill>
                      <a:srgbClr val="FF0000"/>
                    </a:solidFill>
                    <a:latin typeface="宋体" panose="02010600030101010101" pitchFamily="2" charset="-122"/>
                    <a:ea typeface="宋体" panose="02010600030101010101" pitchFamily="2" charset="-122"/>
                    <a:cs typeface="Cambria Math" panose="02040503050406030204" charset="0"/>
                    <a:sym typeface="+mn-ea"/>
                  </a:rPr>
                  <a:t>.</a:t>
                </a:r>
              </a:p>
            </p:txBody>
          </p:sp>
        </mc:Choice>
        <mc:Fallback xmlns="">
          <p:sp>
            <p:nvSpPr>
              <p:cNvPr id="5" name="文本框 4">
                <a:extLst>
                  <a:ext uri="{FF2B5EF4-FFF2-40B4-BE49-F238E27FC236}">
                    <a16:creationId xmlns:a16="http://schemas.microsoft.com/office/drawing/2014/main" id="{D937F168-4915-CB76-1F2D-5DA4B72A327B}"/>
                  </a:ext>
                </a:extLst>
              </p:cNvPr>
              <p:cNvSpPr txBox="1">
                <a:spLocks noRot="1" noChangeAspect="1" noMove="1" noResize="1" noEditPoints="1" noAdjustHandles="1" noChangeArrowheads="1" noChangeShapeType="1" noTextEdit="1"/>
              </p:cNvSpPr>
              <p:nvPr/>
            </p:nvSpPr>
            <p:spPr>
              <a:xfrm>
                <a:off x="438150" y="1500505"/>
                <a:ext cx="10838180" cy="2769235"/>
              </a:xfrm>
              <a:prstGeom prst="rect">
                <a:avLst/>
              </a:prstGeom>
              <a:blipFill>
                <a:blip r:embed="rId3"/>
                <a:stretch>
                  <a:fillRect l="-936"/>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5AE38BE2-EC9D-A143-47A6-56EDB9707DF0}"/>
              </a:ext>
            </a:extLst>
          </p:cNvPr>
          <p:cNvPicPr>
            <a:picLocks noChangeAspect="1"/>
          </p:cNvPicPr>
          <p:nvPr/>
        </p:nvPicPr>
        <p:blipFill>
          <a:blip r:embed="rId4"/>
          <a:stretch>
            <a:fillRect/>
          </a:stretch>
        </p:blipFill>
        <p:spPr>
          <a:xfrm>
            <a:off x="5154930" y="3952875"/>
            <a:ext cx="1882140" cy="2255520"/>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C7D473F2-E4CA-87A9-A6AD-B4541C5D56C6}"/>
                  </a:ext>
                </a:extLst>
              </p:cNvPr>
              <p:cNvSpPr txBox="1"/>
              <p:nvPr/>
            </p:nvSpPr>
            <p:spPr>
              <a:xfrm>
                <a:off x="8147685" y="1666240"/>
                <a:ext cx="3312795" cy="1568450"/>
              </a:xfrm>
              <a:prstGeom prst="rect">
                <a:avLst/>
              </a:prstGeom>
              <a:noFill/>
              <a:ln w="28575">
                <a:solidFill>
                  <a:schemeClr val="accent1">
                    <a:lumMod val="75000"/>
                  </a:schemeClr>
                </a:solidFill>
              </a:ln>
            </p:spPr>
            <p:txBody>
              <a:bodyPr wrap="square" rtlCol="0">
                <a:spAutoFit/>
              </a:bodyPr>
              <a:lstStyle/>
              <a:p>
                <a:r>
                  <a:rPr lang="zh-CN" altLang="en-US" sz="2400" b="1">
                    <a:solidFill>
                      <a:srgbClr val="FF0000"/>
                    </a:solidFill>
                    <a:latin typeface="宋体" panose="02010600030101010101" pitchFamily="2" charset="-122"/>
                    <a:ea typeface="宋体" panose="02010600030101010101" pitchFamily="2" charset="-122"/>
                    <a:cs typeface="宋体" panose="02010600030101010101" pitchFamily="2" charset="-122"/>
                  </a:rPr>
                  <a:t>对于二次项系数是负数</a:t>
                </a:r>
                <a:r>
                  <a:rPr lang="en-US" altLang="zh-CN" sz="2400" b="1">
                    <a:solidFill>
                      <a:srgbClr val="FF0000"/>
                    </a:solidFill>
                    <a:latin typeface="宋体" panose="02010600030101010101" pitchFamily="2" charset="-122"/>
                    <a:ea typeface="宋体" panose="02010600030101010101" pitchFamily="2" charset="-122"/>
                    <a:cs typeface="宋体" panose="02010600030101010101" pitchFamily="2" charset="-122"/>
                  </a:rPr>
                  <a:t>(</a:t>
                </a:r>
                <a:r>
                  <a:rPr lang="zh-CN" altLang="en-US" sz="2400" b="1">
                    <a:solidFill>
                      <a:srgbClr val="FF0000"/>
                    </a:solidFill>
                    <a:latin typeface="宋体" panose="02010600030101010101" pitchFamily="2" charset="-122"/>
                    <a:ea typeface="宋体" panose="02010600030101010101" pitchFamily="2" charset="-122"/>
                    <a:cs typeface="宋体" panose="02010600030101010101" pitchFamily="2" charset="-122"/>
                  </a:rPr>
                  <a:t>即</a:t>
                </a:r>
                <a14:m>
                  <m:oMath xmlns:m="http://schemas.openxmlformats.org/officeDocument/2006/math">
                    <m:r>
                      <a:rPr lang="en-US" altLang="zh-CN" sz="2400" i="1">
                        <a:solidFill>
                          <a:srgbClr val="FF0000"/>
                        </a:solidFill>
                        <a:latin typeface="Cambria Math" panose="02040503050406030204"/>
                        <a:ea typeface="宋体" pitchFamily="2" charset="-122"/>
                        <a:cs typeface="Cambria Math" panose="02040503050406030204" charset="0"/>
                      </a:rPr>
                      <m:t>𝑎</m:t>
                    </m:r>
                    <m:r>
                      <a:rPr lang="en-US" altLang="zh-CN" sz="2400" i="1">
                        <a:solidFill>
                          <a:srgbClr val="FF0000"/>
                        </a:solidFill>
                        <a:latin typeface="Cambria Math" panose="02040503050406030204"/>
                        <a:ea typeface="MS Mincho" panose="02020609040205080304" charset="-128"/>
                        <a:cs typeface="Cambria Math" panose="02040503050406030204" charset="0"/>
                      </a:rPr>
                      <m:t>&lt;0</m:t>
                    </m:r>
                  </m:oMath>
                </a14:m>
                <a:r>
                  <a:rPr lang="en-US" altLang="zh-CN" sz="2400" b="1">
                    <a:solidFill>
                      <a:srgbClr val="FF0000"/>
                    </a:solidFill>
                    <a:latin typeface="宋体" panose="02010600030101010101" pitchFamily="2" charset="-122"/>
                    <a:ea typeface="宋体" panose="02010600030101010101" pitchFamily="2" charset="-122"/>
                    <a:cs typeface="宋体" panose="02010600030101010101" pitchFamily="2" charset="-122"/>
                  </a:rPr>
                  <a:t>)</a:t>
                </a:r>
                <a:r>
                  <a:rPr lang="zh-CN" altLang="en-US" sz="2400" b="1">
                    <a:solidFill>
                      <a:srgbClr val="FF0000"/>
                    </a:solidFill>
                    <a:latin typeface="宋体" panose="02010600030101010101" pitchFamily="2" charset="-122"/>
                    <a:ea typeface="宋体" panose="02010600030101010101" pitchFamily="2" charset="-122"/>
                    <a:cs typeface="宋体" panose="02010600030101010101" pitchFamily="2" charset="-122"/>
                  </a:rPr>
                  <a:t>的不等式，可以先把二次项系数化成正数，再求解</a:t>
                </a:r>
                <a:r>
                  <a:rPr lang="en-US" altLang="zh-CN" sz="2400" b="1">
                    <a:solidFill>
                      <a:srgbClr val="FF0000"/>
                    </a:solidFill>
                    <a:latin typeface="宋体" panose="02010600030101010101" pitchFamily="2" charset="-122"/>
                    <a:ea typeface="宋体" panose="02010600030101010101" pitchFamily="2" charset="-122"/>
                    <a:cs typeface="宋体" panose="02010600030101010101" pitchFamily="2" charset="-122"/>
                  </a:rPr>
                  <a:t>.</a:t>
                </a:r>
              </a:p>
            </p:txBody>
          </p:sp>
        </mc:Choice>
        <mc:Fallback xmlns="">
          <p:sp>
            <p:nvSpPr>
              <p:cNvPr id="7" name="文本框 6">
                <a:extLst>
                  <a:ext uri="{FF2B5EF4-FFF2-40B4-BE49-F238E27FC236}">
                    <a16:creationId xmlns:a16="http://schemas.microsoft.com/office/drawing/2014/main" id="{C7D473F2-E4CA-87A9-A6AD-B4541C5D56C6}"/>
                  </a:ext>
                </a:extLst>
              </p:cNvPr>
              <p:cNvSpPr txBox="1">
                <a:spLocks noRot="1" noChangeAspect="1" noMove="1" noResize="1" noEditPoints="1" noAdjustHandles="1" noChangeArrowheads="1" noChangeShapeType="1" noTextEdit="1"/>
              </p:cNvSpPr>
              <p:nvPr/>
            </p:nvSpPr>
            <p:spPr>
              <a:xfrm>
                <a:off x="8147685" y="1666240"/>
                <a:ext cx="3312795" cy="1568450"/>
              </a:xfrm>
              <a:prstGeom prst="rect">
                <a:avLst/>
              </a:prstGeom>
              <a:blipFill>
                <a:blip r:embed="rId5"/>
                <a:stretch>
                  <a:fillRect l="-2273" t="-2362" r="-379" b="-6299"/>
                </a:stretch>
              </a:blipFill>
              <a:ln w="28575">
                <a:solidFill>
                  <a:schemeClr val="accent1">
                    <a:lumMod val="75000"/>
                  </a:schemeClr>
                </a:solidFill>
              </a:ln>
            </p:spPr>
            <p:txBody>
              <a:bodyPr/>
              <a:lstStyle/>
              <a:p>
                <a:r>
                  <a:rPr lang="zh-CN" altLang="en-US">
                    <a:noFill/>
                  </a:rPr>
                  <a:t> </a:t>
                </a:r>
              </a:p>
            </p:txBody>
          </p:sp>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11670030" cy="655320"/>
          </a:xfrm>
          <a:prstGeom prst="rect">
            <a:avLst/>
          </a:prstGeom>
          <a:noFill/>
        </p:spPr>
        <p:txBody>
          <a:bodyPr wrap="square" rtlCol="0">
            <a:noAutofit/>
          </a:bodyPr>
          <a:lstStyle/>
          <a:p>
            <a:r>
              <a:rPr lang="zh-CN" altLang="en-US" sz="4000" b="1"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练习</a:t>
            </a:r>
          </a:p>
        </p:txBody>
      </p:sp>
      <p:sp>
        <p:nvSpPr>
          <p:cNvPr id="8" name="文本框 7">
            <a:extLst>
              <a:ext uri="{FF2B5EF4-FFF2-40B4-BE49-F238E27FC236}">
                <a16:creationId xmlns:a16="http://schemas.microsoft.com/office/drawing/2014/main" id="{29055DC5-882D-C35C-AF3B-86B4FE63D515}"/>
              </a:ext>
            </a:extLst>
          </p:cNvPr>
          <p:cNvSpPr txBox="1"/>
          <p:nvPr>
            <p:custDataLst>
              <p:tags r:id="rId1"/>
            </p:custDataLst>
          </p:nvPr>
        </p:nvSpPr>
        <p:spPr>
          <a:xfrm>
            <a:off x="251460" y="728345"/>
            <a:ext cx="10499090" cy="1395510"/>
          </a:xfrm>
          <a:prstGeom prst="rect">
            <a:avLst/>
          </a:prstGeom>
          <a:noFill/>
        </p:spPr>
        <p:txBody>
          <a:bodyPr wrap="square" rtlCol="0">
            <a:spAutoFit/>
          </a:bodyPr>
          <a:lstStyle/>
          <a:p>
            <a:pPr indent="0" algn="l" fontAlgn="auto">
              <a:lnSpc>
                <a:spcPct val="150000"/>
              </a:lnSpc>
            </a:pPr>
            <a:r>
              <a:rPr lang="zh-CN" altLang="zh-CN" sz="3200" dirty="0">
                <a:latin typeface="黑体" panose="02010609060101010101" charset="-122"/>
                <a:ea typeface="黑体" panose="02010609060101010101" charset="-122"/>
                <a:sym typeface="+mn-ea"/>
              </a:rPr>
              <a:t>练习</a:t>
            </a:r>
            <a:r>
              <a:rPr lang="zh-CN" altLang="en-US" sz="3200" dirty="0">
                <a:latin typeface="黑体" panose="02010609060101010101" charset="-122"/>
                <a:ea typeface="黑体" panose="02010609060101010101" charset="-122"/>
                <a:sym typeface="+mn-ea"/>
              </a:rPr>
              <a:t> </a:t>
            </a:r>
            <a:r>
              <a:rPr lang="zh-CN" altLang="zh-CN" sz="3200" dirty="0">
                <a:latin typeface="黑体" panose="02010609060101010101" charset="-122"/>
                <a:ea typeface="黑体" panose="02010609060101010101" charset="-122"/>
                <a:sym typeface="+mn-ea"/>
              </a:rPr>
              <a:t>解下列不等式：</a:t>
            </a:r>
            <a:endParaRPr lang="en-US" altLang="zh-CN" sz="3200" dirty="0">
              <a:latin typeface="黑体" panose="02010609060101010101" charset="-122"/>
              <a:ea typeface="黑体" panose="02010609060101010101" charset="-122"/>
            </a:endParaRPr>
          </a:p>
          <a:p>
            <a:pPr indent="0" algn="l" fontAlgn="auto">
              <a:lnSpc>
                <a:spcPct val="150000"/>
              </a:lnSpc>
            </a:pPr>
            <a:r>
              <a:rPr lang="en-US" altLang="zh-CN" sz="2800" dirty="0">
                <a:latin typeface="Times New Roman" panose="02020603050405020304" pitchFamily="18" charset="0"/>
                <a:ea typeface="宋体" panose="02010600030101010101" pitchFamily="2" charset="-122"/>
                <a:sym typeface="+mn-ea"/>
              </a:rPr>
              <a:t>(1)</a:t>
            </a:r>
            <a:r>
              <a:rPr lang="zh-CN" altLang="zh-CN" sz="2800" dirty="0">
                <a:latin typeface="Arial" panose="020B0604020202020204" pitchFamily="34" charset="0"/>
                <a:ea typeface="宋体" panose="02010600030101010101" pitchFamily="2" charset="-122"/>
                <a:sym typeface="+mn-ea"/>
              </a:rPr>
              <a:t>－</a:t>
            </a:r>
            <a:r>
              <a:rPr lang="en-US" altLang="zh-CN" sz="2800" i="1" dirty="0">
                <a:latin typeface="Times New Roman" panose="02020603050405020304" pitchFamily="18" charset="0"/>
                <a:ea typeface="宋体" panose="02010600030101010101" pitchFamily="2" charset="-122"/>
                <a:sym typeface="+mn-ea"/>
              </a:rPr>
              <a:t>x</a:t>
            </a:r>
            <a:r>
              <a:rPr lang="en-US" altLang="zh-CN" sz="2800" baseline="30000" dirty="0">
                <a:latin typeface="Times New Roman" panose="02020603050405020304" pitchFamily="18" charset="0"/>
                <a:ea typeface="宋体" panose="02010600030101010101" pitchFamily="2" charset="-122"/>
                <a:sym typeface="+mn-ea"/>
              </a:rPr>
              <a:t>2</a:t>
            </a:r>
            <a:r>
              <a:rPr lang="zh-CN" altLang="zh-CN" sz="2800" dirty="0">
                <a:latin typeface="Arial" panose="020B0604020202020204" pitchFamily="34" charset="0"/>
                <a:ea typeface="宋体" panose="02010600030101010101" pitchFamily="2" charset="-122"/>
                <a:sym typeface="+mn-ea"/>
              </a:rPr>
              <a:t>＋</a:t>
            </a:r>
            <a:r>
              <a:rPr lang="en-US" altLang="zh-CN" sz="2800" dirty="0">
                <a:latin typeface="Times New Roman" panose="02020603050405020304" pitchFamily="18" charset="0"/>
                <a:ea typeface="宋体" panose="02010600030101010101" pitchFamily="2" charset="-122"/>
                <a:sym typeface="+mn-ea"/>
              </a:rPr>
              <a:t>7</a:t>
            </a:r>
            <a:r>
              <a:rPr lang="en-US" altLang="zh-CN" sz="2800" i="1" dirty="0">
                <a:latin typeface="Times New Roman" panose="02020603050405020304" pitchFamily="18" charset="0"/>
                <a:ea typeface="宋体" panose="02010600030101010101" pitchFamily="2" charset="-122"/>
                <a:sym typeface="+mn-ea"/>
              </a:rPr>
              <a:t>x</a:t>
            </a:r>
            <a:r>
              <a:rPr lang="en-US" altLang="zh-CN" sz="2800" dirty="0">
                <a:latin typeface="Times New Roman" panose="02020603050405020304" pitchFamily="18" charset="0"/>
                <a:ea typeface="宋体" panose="02010600030101010101" pitchFamily="2" charset="-122"/>
                <a:sym typeface="+mn-ea"/>
              </a:rPr>
              <a:t>&gt;6</a:t>
            </a:r>
            <a:r>
              <a:rPr lang="zh-CN" altLang="zh-CN" sz="2800" dirty="0">
                <a:latin typeface="Arial" panose="020B0604020202020204" pitchFamily="34" charset="0"/>
                <a:ea typeface="宋体" panose="02010600030101010101" pitchFamily="2" charset="-122"/>
                <a:sym typeface="+mn-ea"/>
              </a:rPr>
              <a:t>；   </a:t>
            </a:r>
            <a:r>
              <a:rPr lang="en-US" altLang="zh-CN" sz="2800" dirty="0">
                <a:latin typeface="Times New Roman" panose="02020603050405020304" pitchFamily="18" charset="0"/>
                <a:ea typeface="宋体" panose="02010600030101010101" pitchFamily="2" charset="-122"/>
                <a:sym typeface="+mn-ea"/>
              </a:rPr>
              <a:t> (2)(2</a:t>
            </a:r>
            <a:r>
              <a:rPr lang="zh-CN" altLang="zh-CN" sz="2800" dirty="0">
                <a:latin typeface="Arial" panose="020B0604020202020204" pitchFamily="34" charset="0"/>
                <a:ea typeface="宋体" panose="02010600030101010101" pitchFamily="2" charset="-122"/>
                <a:sym typeface="+mn-ea"/>
              </a:rPr>
              <a:t>－</a:t>
            </a:r>
            <a:r>
              <a:rPr lang="en-US" altLang="zh-CN" sz="2800" i="1" dirty="0">
                <a:latin typeface="Times New Roman" panose="02020603050405020304" pitchFamily="18" charset="0"/>
                <a:ea typeface="宋体" panose="02010600030101010101" pitchFamily="2" charset="-122"/>
                <a:sym typeface="+mn-ea"/>
              </a:rPr>
              <a:t>x</a:t>
            </a:r>
            <a:r>
              <a:rPr lang="en-US" altLang="zh-CN" sz="2800" dirty="0">
                <a:latin typeface="Times New Roman" panose="02020603050405020304" pitchFamily="18" charset="0"/>
                <a:ea typeface="宋体" panose="02010600030101010101" pitchFamily="2" charset="-122"/>
                <a:sym typeface="+mn-ea"/>
              </a:rPr>
              <a:t>)(</a:t>
            </a:r>
            <a:r>
              <a:rPr lang="en-US" altLang="zh-CN" sz="2800" i="1" dirty="0">
                <a:latin typeface="Times New Roman" panose="02020603050405020304" pitchFamily="18" charset="0"/>
                <a:ea typeface="宋体" panose="02010600030101010101" pitchFamily="2" charset="-122"/>
                <a:sym typeface="+mn-ea"/>
              </a:rPr>
              <a:t>x</a:t>
            </a:r>
            <a:r>
              <a:rPr lang="zh-CN" altLang="zh-CN" sz="2800" dirty="0">
                <a:latin typeface="Arial" panose="020B0604020202020204" pitchFamily="34" charset="0"/>
                <a:ea typeface="宋体" panose="02010600030101010101" pitchFamily="2" charset="-122"/>
                <a:sym typeface="+mn-ea"/>
              </a:rPr>
              <a:t>＋</a:t>
            </a:r>
            <a:r>
              <a:rPr lang="en-US" altLang="zh-CN" sz="2800" dirty="0">
                <a:latin typeface="Times New Roman" panose="02020603050405020304" pitchFamily="18" charset="0"/>
                <a:ea typeface="宋体" panose="02010600030101010101" pitchFamily="2" charset="-122"/>
                <a:sym typeface="+mn-ea"/>
              </a:rPr>
              <a:t>3)&lt;0</a:t>
            </a:r>
            <a:r>
              <a:rPr lang="zh-CN" altLang="zh-CN" sz="2800" dirty="0">
                <a:latin typeface="Arial" panose="020B0604020202020204" pitchFamily="34" charset="0"/>
                <a:ea typeface="宋体" panose="02010600030101010101" pitchFamily="2" charset="-122"/>
                <a:sym typeface="+mn-ea"/>
              </a:rPr>
              <a:t>；  </a:t>
            </a:r>
            <a:r>
              <a:rPr lang="en-US" altLang="zh-CN" sz="2800" dirty="0">
                <a:latin typeface="Times New Roman" panose="02020603050405020304" pitchFamily="18" charset="0"/>
                <a:ea typeface="宋体" panose="02010600030101010101" pitchFamily="2" charset="-122"/>
                <a:sym typeface="+mn-ea"/>
              </a:rPr>
              <a:t> (3)4(2</a:t>
            </a:r>
            <a:r>
              <a:rPr lang="en-US" altLang="zh-CN" sz="2800" i="1" dirty="0">
                <a:latin typeface="Times New Roman" panose="02020603050405020304" pitchFamily="18" charset="0"/>
                <a:ea typeface="宋体" panose="02010600030101010101" pitchFamily="2" charset="-122"/>
                <a:sym typeface="+mn-ea"/>
              </a:rPr>
              <a:t>x</a:t>
            </a:r>
            <a:r>
              <a:rPr lang="en-US" altLang="zh-CN" sz="2800" baseline="30000" dirty="0">
                <a:latin typeface="Times New Roman" panose="02020603050405020304" pitchFamily="18" charset="0"/>
                <a:ea typeface="宋体" panose="02010600030101010101" pitchFamily="2" charset="-122"/>
                <a:sym typeface="+mn-ea"/>
              </a:rPr>
              <a:t>2</a:t>
            </a:r>
            <a:r>
              <a:rPr lang="zh-CN" altLang="zh-CN" sz="2800" dirty="0">
                <a:latin typeface="Arial" panose="020B0604020202020204" pitchFamily="34" charset="0"/>
                <a:ea typeface="宋体" panose="02010600030101010101" pitchFamily="2" charset="-122"/>
                <a:sym typeface="+mn-ea"/>
              </a:rPr>
              <a:t>－</a:t>
            </a:r>
            <a:r>
              <a:rPr lang="en-US" altLang="zh-CN" sz="2800" dirty="0">
                <a:latin typeface="Times New Roman" panose="02020603050405020304" pitchFamily="18" charset="0"/>
                <a:ea typeface="宋体" panose="02010600030101010101" pitchFamily="2" charset="-122"/>
                <a:sym typeface="+mn-ea"/>
              </a:rPr>
              <a:t>2</a:t>
            </a:r>
            <a:r>
              <a:rPr lang="en-US" altLang="zh-CN" sz="2800" i="1" dirty="0">
                <a:latin typeface="Times New Roman" panose="02020603050405020304" pitchFamily="18" charset="0"/>
                <a:ea typeface="宋体" panose="02010600030101010101" pitchFamily="2" charset="-122"/>
                <a:sym typeface="+mn-ea"/>
              </a:rPr>
              <a:t>x</a:t>
            </a:r>
            <a:r>
              <a:rPr lang="zh-CN" altLang="zh-CN" sz="2800" dirty="0">
                <a:latin typeface="Arial" panose="020B0604020202020204" pitchFamily="34" charset="0"/>
                <a:ea typeface="宋体" panose="02010600030101010101" pitchFamily="2" charset="-122"/>
                <a:sym typeface="+mn-ea"/>
              </a:rPr>
              <a:t>＋</a:t>
            </a:r>
            <a:r>
              <a:rPr lang="en-US" altLang="zh-CN" sz="2800" dirty="0">
                <a:latin typeface="Times New Roman" panose="02020603050405020304" pitchFamily="18" charset="0"/>
                <a:ea typeface="宋体" panose="02010600030101010101" pitchFamily="2" charset="-122"/>
                <a:sym typeface="+mn-ea"/>
              </a:rPr>
              <a:t>1)&gt;</a:t>
            </a:r>
            <a:r>
              <a:rPr lang="en-US" altLang="zh-CN" sz="2800" i="1" dirty="0">
                <a:latin typeface="Times New Roman" panose="02020603050405020304" pitchFamily="18" charset="0"/>
                <a:ea typeface="宋体" panose="02010600030101010101" pitchFamily="2" charset="-122"/>
                <a:sym typeface="+mn-ea"/>
              </a:rPr>
              <a:t>x</a:t>
            </a:r>
            <a:r>
              <a:rPr lang="en-US" altLang="zh-CN" sz="2800" dirty="0">
                <a:latin typeface="Times New Roman" panose="02020603050405020304" pitchFamily="18" charset="0"/>
                <a:ea typeface="宋体" panose="02010600030101010101" pitchFamily="2" charset="-122"/>
                <a:sym typeface="+mn-ea"/>
              </a:rPr>
              <a:t>(4</a:t>
            </a:r>
            <a:r>
              <a:rPr lang="zh-CN" altLang="zh-CN" sz="2800" dirty="0">
                <a:latin typeface="Arial" panose="020B0604020202020204" pitchFamily="34" charset="0"/>
                <a:ea typeface="宋体" panose="02010600030101010101" pitchFamily="2" charset="-122"/>
                <a:sym typeface="+mn-ea"/>
              </a:rPr>
              <a:t>－</a:t>
            </a:r>
            <a:r>
              <a:rPr lang="en-US" altLang="zh-CN" sz="2800" i="1" dirty="0">
                <a:latin typeface="Times New Roman" panose="02020603050405020304" pitchFamily="18" charset="0"/>
                <a:ea typeface="宋体" panose="02010600030101010101" pitchFamily="2" charset="-122"/>
                <a:sym typeface="+mn-ea"/>
              </a:rPr>
              <a:t>x</a:t>
            </a:r>
            <a:r>
              <a:rPr lang="en-US" altLang="zh-CN" sz="2800" dirty="0">
                <a:latin typeface="Times New Roman" panose="02020603050405020304" pitchFamily="18" charset="0"/>
                <a:ea typeface="宋体" panose="02010600030101010101" pitchFamily="2" charset="-122"/>
                <a:sym typeface="+mn-ea"/>
              </a:rPr>
              <a:t>)</a:t>
            </a:r>
            <a:r>
              <a:rPr lang="zh-CN" altLang="zh-CN" sz="2800" dirty="0">
                <a:latin typeface="Arial" panose="020B0604020202020204" pitchFamily="34" charset="0"/>
                <a:ea typeface="宋体" panose="02010600030101010101" pitchFamily="2" charset="-122"/>
                <a:sym typeface="+mn-ea"/>
              </a:rPr>
              <a:t>．</a:t>
            </a:r>
            <a:endParaRPr lang="zh-CN" altLang="en-US" sz="2800" dirty="0"/>
          </a:p>
        </p:txBody>
      </p:sp>
    </p:spTree>
    <p:extLst>
      <p:ext uri="{BB962C8B-B14F-4D97-AF65-F5344CB8AC3E}">
        <p14:creationId xmlns:p14="http://schemas.microsoft.com/office/powerpoint/2010/main" val="4241143507"/>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675686" y="636577"/>
            <a:ext cx="6751993" cy="466090"/>
            <a:chOff x="3559" y="2307"/>
            <a:chExt cx="20583" cy="734"/>
          </a:xfrm>
        </p:grpSpPr>
        <p:sp>
          <p:nvSpPr>
            <p:cNvPr id="34" name="文本框 33"/>
            <p:cNvSpPr txBox="1"/>
            <p:nvPr/>
          </p:nvSpPr>
          <p:spPr>
            <a:xfrm>
              <a:off x="3559" y="2316"/>
              <a:ext cx="20583" cy="725"/>
            </a:xfrm>
            <a:prstGeom prst="rect">
              <a:avLst/>
            </a:prstGeom>
            <a:noFill/>
          </p:spPr>
          <p:txBody>
            <a:bodyPr wrap="square" rtlCol="0">
              <a:spAutoFit/>
            </a:bodyPr>
            <a:lstStyle/>
            <a:p>
              <a:r>
                <a:rPr lang="zh-CN" altLang="en-US" sz="2400" b="1" dirty="0">
                  <a:latin typeface="宋体" panose="02010600030101010101" pitchFamily="2" charset="-122"/>
                  <a:ea typeface="宋体" panose="02010600030101010101" pitchFamily="2" charset="-122"/>
                </a:rPr>
                <a:t>题型二：含参一元二次不等式的解法</a:t>
              </a:r>
              <a:endParaRPr lang="en-US" altLang="zh-CN" sz="2400" b="1" dirty="0">
                <a:latin typeface="宋体" panose="02010600030101010101" pitchFamily="2" charset="-122"/>
                <a:ea typeface="宋体" panose="02010600030101010101" pitchFamily="2" charset="-122"/>
              </a:endParaRPr>
            </a:p>
          </p:txBody>
        </p:sp>
        <p:sp>
          <p:nvSpPr>
            <p:cNvPr id="35" name="圆角矩形 34"/>
            <p:cNvSpPr/>
            <p:nvPr/>
          </p:nvSpPr>
          <p:spPr>
            <a:xfrm>
              <a:off x="3559" y="2307"/>
              <a:ext cx="16737" cy="684"/>
            </a:xfrm>
            <a:prstGeom prst="roundRect">
              <a:avLst/>
            </a:prstGeom>
            <a:noFill/>
            <a:ln w="28575">
              <a:solidFill>
                <a:schemeClr val="accent1">
                  <a:lumMod val="75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2" name="文本框 1"/>
              <p:cNvSpPr txBox="1"/>
              <p:nvPr/>
            </p:nvSpPr>
            <p:spPr>
              <a:xfrm>
                <a:off x="582295" y="1092200"/>
                <a:ext cx="10768965" cy="462499"/>
              </a:xfrm>
              <a:prstGeom prst="rect">
                <a:avLst/>
              </a:prstGeom>
              <a:noFill/>
            </p:spPr>
            <p:txBody>
              <a:bodyPr wrap="square" rtlCol="0">
                <a:spAutoFit/>
              </a:bodyPr>
              <a:lstStyle/>
              <a:p>
                <a:pPr>
                  <a:lnSpc>
                    <a:spcPct val="110000"/>
                  </a:lnSpc>
                </a:pPr>
                <a:r>
                  <a:rPr lang="zh-CN" altLang="en-US" sz="2400" b="1" dirty="0">
                    <a:latin typeface="宋体" panose="02010600030101010101" pitchFamily="2" charset="-122"/>
                    <a:ea typeface="宋体" panose="02010600030101010101" pitchFamily="2" charset="-122"/>
                    <a:cs typeface="宋体" panose="02010600030101010101" pitchFamily="2" charset="-122"/>
                  </a:rPr>
                  <a:t>例</a:t>
                </a:r>
                <a:r>
                  <a:rPr lang="en-US" altLang="zh-CN" sz="2400" b="1" dirty="0">
                    <a:latin typeface="宋体" panose="02010600030101010101" pitchFamily="2" charset="-122"/>
                    <a:ea typeface="宋体" panose="02010600030101010101" pitchFamily="2" charset="-122"/>
                    <a:cs typeface="宋体" panose="02010600030101010101" pitchFamily="2" charset="-122"/>
                  </a:rPr>
                  <a:t>2</a:t>
                </a:r>
                <a:r>
                  <a:rPr lang="zh-CN" altLang="en-US" sz="2400" b="1" dirty="0">
                    <a:latin typeface="宋体" panose="02010600030101010101" pitchFamily="2" charset="-122"/>
                    <a:ea typeface="宋体" panose="02010600030101010101" pitchFamily="2" charset="-122"/>
                    <a:cs typeface="宋体" panose="02010600030101010101" pitchFamily="2" charset="-122"/>
                  </a:rPr>
                  <a:t> 解关于</a:t>
                </a:r>
                <a14:m>
                  <m:oMath xmlns:m="http://schemas.openxmlformats.org/officeDocument/2006/math">
                    <m:r>
                      <a:rPr lang="en-US" altLang="zh-CN" sz="2400" i="1">
                        <a:latin typeface="Cambria Math" panose="02040503050406030204"/>
                        <a:ea typeface="宋体" pitchFamily="2" charset="-122"/>
                        <a:cs typeface="Cambria Math" panose="02040503050406030204" charset="0"/>
                      </a:rPr>
                      <m:t>𝑥</m:t>
                    </m:r>
                  </m:oMath>
                </a14:m>
                <a:r>
                  <a:rPr lang="zh-CN" altLang="en-US" sz="2400" b="1" dirty="0">
                    <a:latin typeface="宋体" panose="02010600030101010101" pitchFamily="2" charset="-122"/>
                    <a:ea typeface="宋体" panose="02010600030101010101" pitchFamily="2" charset="-122"/>
                    <a:cs typeface="宋体" panose="02010600030101010101" pitchFamily="2" charset="-122"/>
                  </a:rPr>
                  <a:t>的不等式</a:t>
                </a:r>
                <a14:m>
                  <m:oMath xmlns:m="http://schemas.openxmlformats.org/officeDocument/2006/math">
                    <m:r>
                      <a:rPr lang="en-US" altLang="zh-CN" sz="2400" i="1">
                        <a:latin typeface="Cambria Math" panose="02040503050406030204"/>
                        <a:ea typeface="宋体" pitchFamily="2" charset="-122"/>
                        <a:cs typeface="Cambria Math" panose="02040503050406030204" charset="0"/>
                      </a:rPr>
                      <m:t>𝑎</m:t>
                    </m:r>
                    <m:sSup>
                      <m:sSupPr>
                        <m:ctrlPr>
                          <a:rPr lang="en-US" altLang="zh-CN" sz="2400" i="1">
                            <a:latin typeface="Cambria Math" panose="02040503050406030204" pitchFamily="18" charset="0"/>
                            <a:ea typeface="宋体" pitchFamily="2" charset="-122"/>
                            <a:cs typeface="Cambria Math" panose="02040503050406030204" charset="0"/>
                          </a:rPr>
                        </m:ctrlPr>
                      </m:sSupPr>
                      <m:e>
                        <m:r>
                          <a:rPr lang="en-US" altLang="zh-CN" sz="2400" i="1">
                            <a:latin typeface="Cambria Math" panose="02040503050406030204"/>
                            <a:ea typeface="宋体" pitchFamily="2" charset="-122"/>
                            <a:cs typeface="Cambria Math" panose="02040503050406030204" charset="0"/>
                          </a:rPr>
                          <m:t>𝑥</m:t>
                        </m:r>
                      </m:e>
                      <m:sup>
                        <m:r>
                          <a:rPr lang="en-US" altLang="zh-CN" sz="2400" i="1">
                            <a:latin typeface="Cambria Math" panose="02040503050406030204"/>
                            <a:ea typeface="宋体" pitchFamily="2" charset="-122"/>
                            <a:cs typeface="Cambria Math" panose="02040503050406030204" charset="0"/>
                          </a:rPr>
                          <m:t>2</m:t>
                        </m:r>
                      </m:sup>
                    </m:sSup>
                    <m:r>
                      <a:rPr lang="en-US" altLang="zh-CN" sz="2400" i="1">
                        <a:latin typeface="Cambria Math" panose="02040503050406030204"/>
                        <a:ea typeface="宋体" pitchFamily="2" charset="-122"/>
                        <a:cs typeface="Cambria Math" panose="02040503050406030204" charset="0"/>
                      </a:rPr>
                      <m:t>−(</m:t>
                    </m:r>
                    <m:r>
                      <a:rPr lang="en-US" altLang="zh-CN" sz="2400" i="1">
                        <a:latin typeface="Cambria Math" panose="02040503050406030204"/>
                        <a:ea typeface="宋体" pitchFamily="2" charset="-122"/>
                        <a:cs typeface="Cambria Math" panose="02040503050406030204" charset="0"/>
                      </a:rPr>
                      <m:t>𝑎</m:t>
                    </m:r>
                    <m:r>
                      <a:rPr lang="en-US" altLang="zh-CN" sz="2400" i="1">
                        <a:latin typeface="Cambria Math" panose="02040503050406030204"/>
                        <a:ea typeface="宋体" pitchFamily="2" charset="-122"/>
                        <a:cs typeface="Cambria Math" panose="02040503050406030204" charset="0"/>
                      </a:rPr>
                      <m:t>+</m:t>
                    </m:r>
                    <m:r>
                      <a:rPr lang="en-US" altLang="zh-CN" sz="2400" i="1">
                        <a:latin typeface="Cambria Math" panose="02040503050406030204"/>
                        <a:ea typeface="宋体" pitchFamily="2" charset="-122"/>
                        <a:cs typeface="Cambria Math" panose="02040503050406030204" charset="0"/>
                      </a:rPr>
                      <m:t>1</m:t>
                    </m:r>
                    <m:r>
                      <a:rPr lang="en-US" altLang="zh-CN" sz="2400" i="1">
                        <a:latin typeface="Cambria Math" panose="02040503050406030204"/>
                        <a:ea typeface="宋体" pitchFamily="2" charset="-122"/>
                        <a:cs typeface="Cambria Math" panose="02040503050406030204" charset="0"/>
                      </a:rPr>
                      <m:t>)</m:t>
                    </m:r>
                    <m:r>
                      <a:rPr lang="en-US" altLang="zh-CN" sz="2400" i="1">
                        <a:latin typeface="Cambria Math" panose="02040503050406030204"/>
                        <a:ea typeface="宋体" pitchFamily="2" charset="-122"/>
                        <a:cs typeface="Cambria Math" panose="02040503050406030204" charset="0"/>
                      </a:rPr>
                      <m:t>𝑥</m:t>
                    </m:r>
                    <m:r>
                      <a:rPr lang="en-US" altLang="zh-CN" sz="2400" i="1">
                        <a:latin typeface="Cambria Math" panose="02040503050406030204"/>
                        <a:ea typeface="宋体" pitchFamily="2" charset="-122"/>
                        <a:cs typeface="Cambria Math" panose="02040503050406030204" charset="0"/>
                      </a:rPr>
                      <m:t>+</m:t>
                    </m:r>
                    <m:r>
                      <a:rPr lang="en-US" altLang="zh-CN" sz="2400" i="1">
                        <a:latin typeface="Cambria Math" panose="02040503050406030204"/>
                        <a:ea typeface="宋体" pitchFamily="2" charset="-122"/>
                        <a:cs typeface="Cambria Math" panose="02040503050406030204" charset="0"/>
                      </a:rPr>
                      <m:t>1</m:t>
                    </m:r>
                    <m:r>
                      <a:rPr lang="en-US" altLang="zh-CN" sz="2400" i="1">
                        <a:latin typeface="Cambria Math" panose="02040503050406030204"/>
                        <a:ea typeface="宋体" pitchFamily="2" charset="-122"/>
                        <a:cs typeface="Cambria Math" panose="02040503050406030204" charset="0"/>
                      </a:rPr>
                      <m:t>&lt;</m:t>
                    </m:r>
                    <m:r>
                      <a:rPr lang="en-US" altLang="zh-CN" sz="2400" i="1">
                        <a:latin typeface="Cambria Math" panose="02040503050406030204"/>
                        <a:ea typeface="宋体" pitchFamily="2" charset="-122"/>
                        <a:cs typeface="Cambria Math" panose="02040503050406030204" charset="0"/>
                      </a:rPr>
                      <m:t>0</m:t>
                    </m:r>
                    <m:r>
                      <a:rPr lang="en-US" altLang="zh-CN" sz="2400" i="1">
                        <a:latin typeface="Cambria Math" panose="02040503050406030204"/>
                        <a:ea typeface="宋体" pitchFamily="2" charset="-122"/>
                        <a:cs typeface="Cambria Math" panose="02040503050406030204" charset="0"/>
                      </a:rPr>
                      <m:t>.</m:t>
                    </m:r>
                  </m:oMath>
                </a14:m>
                <a:endParaRPr lang="zh-CN" altLang="en-US" sz="2400" b="1" dirty="0">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582295" y="1092200"/>
                <a:ext cx="10768965" cy="462499"/>
              </a:xfrm>
              <a:prstGeom prst="rect">
                <a:avLst/>
              </a:prstGeom>
              <a:blipFill>
                <a:blip r:embed="rId3"/>
                <a:stretch>
                  <a:fillRect l="-943" t="-10526" b="-26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598805" y="1562735"/>
                <a:ext cx="10838180" cy="4778375"/>
              </a:xfrm>
              <a:prstGeom prst="rect">
                <a:avLst/>
              </a:prstGeom>
              <a:noFill/>
            </p:spPr>
            <p:txBody>
              <a:bodyPr wrap="square" rtlCol="0">
                <a:spAutoFit/>
              </a:bodyPr>
              <a:lstStyle/>
              <a:p>
                <a:pPr>
                  <a:lnSpc>
                    <a:spcPct val="120000"/>
                  </a:lnSpc>
                </a:pP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解：当</a:t>
                </a:r>
                <a14:m>
                  <m:oMath xmlns:m="http://schemas.openxmlformats.org/officeDocument/2006/math">
                    <m:r>
                      <a:rPr lang="en-US" altLang="zh-CN" sz="2400" i="1">
                        <a:solidFill>
                          <a:srgbClr val="FF0000"/>
                        </a:solidFill>
                        <a:latin typeface="Cambria Math" panose="02040503050406030204"/>
                        <a:ea typeface="宋体" pitchFamily="2" charset="-122"/>
                        <a:cs typeface="Cambria Math" panose="02040503050406030204" charset="0"/>
                      </a:rPr>
                      <m:t>𝑎</m:t>
                    </m:r>
                    <m:r>
                      <a:rPr lang="en-US" altLang="zh-CN" sz="2400" i="1">
                        <a:solidFill>
                          <a:srgbClr val="FF0000"/>
                        </a:solidFill>
                        <a:latin typeface="Cambria Math" panose="02040503050406030204"/>
                        <a:ea typeface="宋体" pitchFamily="2" charset="-122"/>
                        <a:cs typeface="Cambria Math" panose="02040503050406030204" charset="0"/>
                      </a:rPr>
                      <m:t>=</m:t>
                    </m:r>
                    <m:r>
                      <a:rPr lang="en-US" altLang="zh-CN" sz="2400" i="1">
                        <a:solidFill>
                          <a:srgbClr val="FF0000"/>
                        </a:solidFill>
                        <a:latin typeface="Cambria Math" panose="02040503050406030204"/>
                        <a:ea typeface="宋体" pitchFamily="2" charset="-122"/>
                        <a:cs typeface="Cambria Math" panose="02040503050406030204" charset="0"/>
                      </a:rPr>
                      <m:t>0</m:t>
                    </m:r>
                  </m:oMath>
                </a14:m>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时，原不等式可化为</a:t>
                </a:r>
                <a14:m>
                  <m:oMath xmlns:m="http://schemas.openxmlformats.org/officeDocument/2006/math">
                    <m:r>
                      <a:rPr lang="en-US" altLang="zh-CN" sz="2400" i="1">
                        <a:solidFill>
                          <a:srgbClr val="FF0000"/>
                        </a:solidFill>
                        <a:latin typeface="Cambria Math" panose="02040503050406030204"/>
                        <a:ea typeface="宋体" pitchFamily="2" charset="-122"/>
                        <a:cs typeface="Cambria Math" panose="02040503050406030204" charset="0"/>
                      </a:rPr>
                      <m:t>𝑥</m:t>
                    </m:r>
                    <m:r>
                      <a:rPr lang="en-US" altLang="zh-CN" sz="2400" i="1">
                        <a:solidFill>
                          <a:srgbClr val="FF0000"/>
                        </a:solidFill>
                        <a:latin typeface="Cambria Math" panose="02040503050406030204"/>
                        <a:ea typeface="宋体" pitchFamily="2" charset="-122"/>
                        <a:cs typeface="Cambria Math" panose="02040503050406030204" charset="0"/>
                      </a:rPr>
                      <m:t>&gt;</m:t>
                    </m:r>
                    <m:r>
                      <a:rPr lang="en-US" altLang="zh-CN" sz="2400" i="1">
                        <a:solidFill>
                          <a:srgbClr val="FF0000"/>
                        </a:solidFill>
                        <a:latin typeface="Cambria Math" panose="02040503050406030204"/>
                        <a:ea typeface="宋体" pitchFamily="2" charset="-122"/>
                        <a:cs typeface="Cambria Math" panose="02040503050406030204" charset="0"/>
                      </a:rPr>
                      <m:t>1</m:t>
                    </m:r>
                  </m:oMath>
                </a14:m>
                <a:r>
                  <a:rPr lang="en-US" altLang="zh-CN" sz="2400" b="1" dirty="0">
                    <a:solidFill>
                      <a:srgbClr val="FF0000"/>
                    </a:solidFill>
                    <a:latin typeface="宋体" panose="02010600030101010101" pitchFamily="2" charset="-122"/>
                    <a:ea typeface="宋体" panose="02010600030101010101" pitchFamily="2" charset="-122"/>
                    <a:cs typeface="宋体" panose="02010600030101010101" pitchFamily="2" charset="-122"/>
                  </a:rPr>
                  <a:t>.</a:t>
                </a:r>
              </a:p>
              <a:p>
                <a:pPr>
                  <a:lnSpc>
                    <a:spcPct val="120000"/>
                  </a:lnSpc>
                </a:pP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当</a:t>
                </a:r>
                <a14:m>
                  <m:oMath xmlns:m="http://schemas.openxmlformats.org/officeDocument/2006/math">
                    <m:r>
                      <a:rPr lang="en-US" altLang="zh-CN" sz="2400" i="1">
                        <a:solidFill>
                          <a:srgbClr val="FF0000"/>
                        </a:solidFill>
                        <a:latin typeface="Cambria Math" panose="02040503050406030204"/>
                        <a:ea typeface="宋体" pitchFamily="2" charset="-122"/>
                        <a:cs typeface="Cambria Math" panose="02040503050406030204" charset="0"/>
                      </a:rPr>
                      <m:t>𝑎</m:t>
                    </m:r>
                    <m:r>
                      <a:rPr lang="en-US" altLang="zh-CN" sz="2400" i="1">
                        <a:solidFill>
                          <a:srgbClr val="FF0000"/>
                        </a:solidFill>
                        <a:latin typeface="Cambria Math" panose="02040503050406030204"/>
                        <a:ea typeface="宋体" pitchFamily="2" charset="-122"/>
                        <a:cs typeface="Cambria Math" panose="02040503050406030204" charset="0"/>
                      </a:rPr>
                      <m:t>≠</m:t>
                    </m:r>
                    <m:r>
                      <a:rPr lang="en-US" altLang="zh-CN" sz="2400" i="1">
                        <a:solidFill>
                          <a:srgbClr val="FF0000"/>
                        </a:solidFill>
                        <a:latin typeface="Cambria Math" panose="02040503050406030204"/>
                        <a:ea typeface="宋体" pitchFamily="2" charset="-122"/>
                        <a:cs typeface="Cambria Math" panose="02040503050406030204" charset="0"/>
                      </a:rPr>
                      <m:t>0</m:t>
                    </m:r>
                  </m:oMath>
                </a14:m>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时，原不等式可化为</a:t>
                </a:r>
                <a14:m>
                  <m:oMath xmlns:m="http://schemas.openxmlformats.org/officeDocument/2006/math">
                    <m:r>
                      <a:rPr lang="en-US" altLang="zh-CN" sz="2400" i="1">
                        <a:solidFill>
                          <a:srgbClr val="FF0000"/>
                        </a:solidFill>
                        <a:latin typeface="Cambria Math" panose="02040503050406030204"/>
                        <a:ea typeface="宋体" pitchFamily="2" charset="-122"/>
                        <a:cs typeface="Cambria Math" panose="02040503050406030204" charset="0"/>
                      </a:rPr>
                      <m:t>(</m:t>
                    </m:r>
                    <m:r>
                      <a:rPr lang="en-US" altLang="zh-CN" sz="2400" i="1">
                        <a:solidFill>
                          <a:srgbClr val="FF0000"/>
                        </a:solidFill>
                        <a:latin typeface="Cambria Math" panose="02040503050406030204"/>
                        <a:ea typeface="宋体" pitchFamily="2" charset="-122"/>
                        <a:cs typeface="Cambria Math" panose="02040503050406030204" charset="0"/>
                      </a:rPr>
                      <m:t>𝑎𝑥</m:t>
                    </m:r>
                    <m:r>
                      <a:rPr lang="en-US" altLang="zh-CN" sz="2400" i="1">
                        <a:solidFill>
                          <a:srgbClr val="FF0000"/>
                        </a:solidFill>
                        <a:latin typeface="Cambria Math" panose="02040503050406030204"/>
                        <a:ea typeface="宋体" pitchFamily="2" charset="-122"/>
                        <a:cs typeface="Cambria Math" panose="02040503050406030204" charset="0"/>
                      </a:rPr>
                      <m:t>−</m:t>
                    </m:r>
                    <m:r>
                      <a:rPr lang="en-US" altLang="zh-CN" sz="2400" i="1">
                        <a:solidFill>
                          <a:srgbClr val="FF0000"/>
                        </a:solidFill>
                        <a:latin typeface="Cambria Math" panose="02040503050406030204"/>
                        <a:ea typeface="宋体" pitchFamily="2" charset="-122"/>
                        <a:cs typeface="Cambria Math" panose="02040503050406030204" charset="0"/>
                      </a:rPr>
                      <m:t>1</m:t>
                    </m:r>
                    <m:r>
                      <a:rPr lang="en-US" altLang="zh-CN" sz="2400" i="1">
                        <a:solidFill>
                          <a:srgbClr val="FF0000"/>
                        </a:solidFill>
                        <a:latin typeface="Cambria Math" panose="02040503050406030204"/>
                        <a:ea typeface="宋体" pitchFamily="2" charset="-122"/>
                        <a:cs typeface="Cambria Math" panose="02040503050406030204" charset="0"/>
                      </a:rPr>
                      <m:t>)(</m:t>
                    </m:r>
                    <m:r>
                      <a:rPr lang="en-US" altLang="zh-CN" sz="2400" i="1">
                        <a:solidFill>
                          <a:srgbClr val="FF0000"/>
                        </a:solidFill>
                        <a:latin typeface="Cambria Math" panose="02040503050406030204"/>
                        <a:ea typeface="宋体" pitchFamily="2" charset="-122"/>
                        <a:cs typeface="Cambria Math" panose="02040503050406030204" charset="0"/>
                      </a:rPr>
                      <m:t>𝑥</m:t>
                    </m:r>
                    <m:r>
                      <a:rPr lang="en-US" altLang="zh-CN" sz="2400" i="1">
                        <a:solidFill>
                          <a:srgbClr val="FF0000"/>
                        </a:solidFill>
                        <a:latin typeface="Cambria Math" panose="02040503050406030204"/>
                        <a:ea typeface="宋体" pitchFamily="2" charset="-122"/>
                        <a:cs typeface="Cambria Math" panose="02040503050406030204" charset="0"/>
                      </a:rPr>
                      <m:t>−</m:t>
                    </m:r>
                    <m:r>
                      <a:rPr lang="en-US" altLang="zh-CN" sz="2400" i="1">
                        <a:solidFill>
                          <a:srgbClr val="FF0000"/>
                        </a:solidFill>
                        <a:latin typeface="Cambria Math" panose="02040503050406030204"/>
                        <a:ea typeface="宋体" pitchFamily="2" charset="-122"/>
                        <a:cs typeface="Cambria Math" panose="02040503050406030204" charset="0"/>
                      </a:rPr>
                      <m:t>1</m:t>
                    </m:r>
                    <m:r>
                      <a:rPr lang="en-US" altLang="zh-CN" sz="2400" i="1">
                        <a:solidFill>
                          <a:srgbClr val="FF0000"/>
                        </a:solidFill>
                        <a:latin typeface="Cambria Math" panose="02040503050406030204"/>
                        <a:ea typeface="宋体" pitchFamily="2" charset="-122"/>
                        <a:cs typeface="Cambria Math" panose="02040503050406030204" charset="0"/>
                      </a:rPr>
                      <m:t>)&lt;</m:t>
                    </m:r>
                    <m:r>
                      <a:rPr lang="en-US" altLang="zh-CN" sz="2400" i="1">
                        <a:solidFill>
                          <a:srgbClr val="FF0000"/>
                        </a:solidFill>
                        <a:latin typeface="Cambria Math" panose="02040503050406030204"/>
                        <a:ea typeface="宋体" pitchFamily="2" charset="-122"/>
                        <a:cs typeface="Cambria Math" panose="02040503050406030204" charset="0"/>
                      </a:rPr>
                      <m:t>0</m:t>
                    </m:r>
                  </m:oMath>
                </a14:m>
                <a:r>
                  <a:rPr lang="en-US" altLang="zh-CN"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endParaRPr lang="en-US" altLang="zh-CN" sz="2400" b="1" dirty="0">
                  <a:solidFill>
                    <a:srgbClr val="FF0000"/>
                  </a:solidFill>
                  <a:latin typeface="宋体" panose="02010600030101010101" pitchFamily="2" charset="-122"/>
                  <a:ea typeface="宋体" panose="02010600030101010101" pitchFamily="2" charset="-122"/>
                  <a:cs typeface="宋体" panose="02010600030101010101" pitchFamily="2" charset="-122"/>
                </a:endParaRPr>
              </a:p>
              <a:p>
                <a:pPr>
                  <a:lnSpc>
                    <a:spcPct val="120000"/>
                  </a:lnSpc>
                </a:pP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当</a:t>
                </a:r>
                <a14:m>
                  <m:oMath xmlns:m="http://schemas.openxmlformats.org/officeDocument/2006/math">
                    <m:r>
                      <a:rPr lang="en-US" altLang="zh-CN" sz="2400" i="1">
                        <a:solidFill>
                          <a:srgbClr val="FF0000"/>
                        </a:solidFill>
                        <a:latin typeface="Cambria Math" panose="02040503050406030204"/>
                        <a:ea typeface="宋体" pitchFamily="2" charset="-122"/>
                        <a:cs typeface="Cambria Math" panose="02040503050406030204" charset="0"/>
                      </a:rPr>
                      <m:t>𝑎</m:t>
                    </m:r>
                    <m:r>
                      <a:rPr lang="en-US" altLang="zh-CN" sz="2400" i="1">
                        <a:solidFill>
                          <a:srgbClr val="FF0000"/>
                        </a:solidFill>
                        <a:latin typeface="Cambria Math" panose="02040503050406030204"/>
                        <a:ea typeface="宋体" pitchFamily="2" charset="-122"/>
                        <a:cs typeface="Cambria Math" panose="02040503050406030204" charset="0"/>
                      </a:rPr>
                      <m:t>&lt;</m:t>
                    </m:r>
                    <m:r>
                      <a:rPr lang="en-US" altLang="zh-CN" sz="2400" i="1">
                        <a:solidFill>
                          <a:srgbClr val="FF0000"/>
                        </a:solidFill>
                        <a:latin typeface="Cambria Math" panose="02040503050406030204"/>
                        <a:ea typeface="宋体" pitchFamily="2" charset="-122"/>
                        <a:cs typeface="Cambria Math" panose="02040503050406030204" charset="0"/>
                      </a:rPr>
                      <m:t>0</m:t>
                    </m:r>
                  </m:oMath>
                </a14:m>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时，原不等式可化为</a:t>
                </a:r>
                <a14:m>
                  <m:oMath xmlns:m="http://schemas.openxmlformats.org/officeDocument/2006/math">
                    <m:r>
                      <a:rPr lang="en-US" altLang="zh-CN" sz="2400" i="1">
                        <a:solidFill>
                          <a:srgbClr val="FF0000"/>
                        </a:solidFill>
                        <a:latin typeface="Cambria Math" panose="02040503050406030204"/>
                        <a:ea typeface="宋体" pitchFamily="2" charset="-122"/>
                        <a:cs typeface="Cambria Math" panose="02040503050406030204" charset="0"/>
                      </a:rPr>
                      <m:t>(</m:t>
                    </m:r>
                    <m:r>
                      <a:rPr lang="en-US" altLang="zh-CN" sz="2400" i="1">
                        <a:solidFill>
                          <a:srgbClr val="FF0000"/>
                        </a:solidFill>
                        <a:latin typeface="Cambria Math" panose="02040503050406030204"/>
                        <a:ea typeface="宋体" pitchFamily="2" charset="-122"/>
                        <a:cs typeface="Cambria Math" panose="02040503050406030204" charset="0"/>
                      </a:rPr>
                      <m:t>𝑥</m:t>
                    </m:r>
                    <m:r>
                      <a:rPr lang="en-US" altLang="zh-CN" sz="2400" i="1">
                        <a:solidFill>
                          <a:srgbClr val="FF0000"/>
                        </a:solidFill>
                        <a:latin typeface="Cambria Math" panose="02040503050406030204"/>
                        <a:ea typeface="宋体" pitchFamily="2" charset="-122"/>
                        <a:cs typeface="Cambria Math" panose="02040503050406030204" charset="0"/>
                      </a:rPr>
                      <m:t>−</m:t>
                    </m:r>
                    <m:f>
                      <m:fPr>
                        <m:ctrlPr>
                          <a:rPr lang="en-US" altLang="zh-CN" sz="2400" i="1">
                            <a:solidFill>
                              <a:srgbClr val="FF0000"/>
                            </a:solidFill>
                            <a:latin typeface="Cambria Math" panose="02040503050406030204" pitchFamily="18" charset="0"/>
                            <a:ea typeface="宋体" pitchFamily="2" charset="-122"/>
                            <a:cs typeface="Cambria Math" panose="02040503050406030204" charset="0"/>
                          </a:rPr>
                        </m:ctrlPr>
                      </m:fPr>
                      <m:num>
                        <m:r>
                          <a:rPr lang="en-US" altLang="zh-CN" sz="2400" i="1">
                            <a:solidFill>
                              <a:srgbClr val="FF0000"/>
                            </a:solidFill>
                            <a:latin typeface="Cambria Math" panose="02040503050406030204"/>
                            <a:ea typeface="宋体" pitchFamily="2" charset="-122"/>
                            <a:cs typeface="Cambria Math" panose="02040503050406030204" charset="0"/>
                          </a:rPr>
                          <m:t>1</m:t>
                        </m:r>
                      </m:num>
                      <m:den>
                        <m:r>
                          <a:rPr lang="en-US" altLang="zh-CN" sz="2400" i="1">
                            <a:solidFill>
                              <a:srgbClr val="FF0000"/>
                            </a:solidFill>
                            <a:latin typeface="Cambria Math" panose="02040503050406030204"/>
                            <a:ea typeface="宋体" pitchFamily="2" charset="-122"/>
                            <a:cs typeface="Cambria Math" panose="02040503050406030204" charset="0"/>
                          </a:rPr>
                          <m:t>𝑎</m:t>
                        </m:r>
                      </m:den>
                    </m:f>
                    <m:r>
                      <a:rPr lang="en-US" altLang="zh-CN" sz="2400" i="1">
                        <a:solidFill>
                          <a:srgbClr val="FF0000"/>
                        </a:solidFill>
                        <a:latin typeface="Cambria Math" panose="02040503050406030204"/>
                        <a:ea typeface="宋体" pitchFamily="2" charset="-122"/>
                        <a:cs typeface="Cambria Math" panose="02040503050406030204" charset="0"/>
                      </a:rPr>
                      <m:t>)(</m:t>
                    </m:r>
                    <m:r>
                      <a:rPr lang="en-US" altLang="zh-CN" sz="2400" i="1">
                        <a:solidFill>
                          <a:srgbClr val="FF0000"/>
                        </a:solidFill>
                        <a:latin typeface="Cambria Math" panose="02040503050406030204"/>
                        <a:ea typeface="宋体" pitchFamily="2" charset="-122"/>
                        <a:cs typeface="Cambria Math" panose="02040503050406030204" charset="0"/>
                      </a:rPr>
                      <m:t>𝑥</m:t>
                    </m:r>
                    <m:r>
                      <a:rPr lang="en-US" altLang="zh-CN" sz="2400" i="1">
                        <a:solidFill>
                          <a:srgbClr val="FF0000"/>
                        </a:solidFill>
                        <a:latin typeface="Cambria Math" panose="02040503050406030204"/>
                        <a:ea typeface="宋体" pitchFamily="2" charset="-122"/>
                        <a:cs typeface="Cambria Math" panose="02040503050406030204" charset="0"/>
                      </a:rPr>
                      <m:t>−</m:t>
                    </m:r>
                    <m:r>
                      <a:rPr lang="en-US" altLang="zh-CN" sz="2400" i="1">
                        <a:solidFill>
                          <a:srgbClr val="FF0000"/>
                        </a:solidFill>
                        <a:latin typeface="Cambria Math" panose="02040503050406030204"/>
                        <a:ea typeface="宋体" pitchFamily="2" charset="-122"/>
                        <a:cs typeface="Cambria Math" panose="02040503050406030204" charset="0"/>
                      </a:rPr>
                      <m:t>1</m:t>
                    </m:r>
                    <m:r>
                      <a:rPr lang="en-US" altLang="zh-CN" sz="2400" i="1">
                        <a:solidFill>
                          <a:srgbClr val="FF0000"/>
                        </a:solidFill>
                        <a:latin typeface="Cambria Math" panose="02040503050406030204"/>
                        <a:ea typeface="宋体" pitchFamily="2" charset="-122"/>
                        <a:cs typeface="Cambria Math" panose="02040503050406030204" charset="0"/>
                      </a:rPr>
                      <m:t>)&gt;</m:t>
                    </m:r>
                    <m:r>
                      <a:rPr lang="en-US" altLang="zh-CN" sz="2400" i="1">
                        <a:solidFill>
                          <a:srgbClr val="FF0000"/>
                        </a:solidFill>
                        <a:latin typeface="Cambria Math" panose="02040503050406030204"/>
                        <a:ea typeface="宋体" pitchFamily="2" charset="-122"/>
                        <a:cs typeface="Cambria Math" panose="02040503050406030204" charset="0"/>
                      </a:rPr>
                      <m:t>0</m:t>
                    </m:r>
                    <m:r>
                      <a:rPr lang="en-US" altLang="zh-CN" sz="2400" i="1">
                        <a:solidFill>
                          <a:srgbClr val="FF0000"/>
                        </a:solidFill>
                        <a:latin typeface="Cambria Math" panose="02040503050406030204"/>
                        <a:ea typeface="宋体" pitchFamily="2" charset="-122"/>
                        <a:cs typeface="Cambria Math" panose="02040503050406030204" charset="0"/>
                      </a:rPr>
                      <m:t>，</m:t>
                    </m:r>
                  </m:oMath>
                </a14:m>
                <a:endParaRPr lang="en-US" altLang="zh-CN" sz="2400" i="1" dirty="0">
                  <a:solidFill>
                    <a:srgbClr val="FF0000"/>
                  </a:solidFill>
                  <a:latin typeface="Cambria Math" panose="02040503050406030204" charset="0"/>
                  <a:ea typeface="宋体" panose="02010600030101010101" pitchFamily="2" charset="-122"/>
                  <a:cs typeface="Cambria Math" panose="02040503050406030204" charset="0"/>
                </a:endParaRPr>
              </a:p>
              <a:p>
                <a:pPr>
                  <a:lnSpc>
                    <a:spcPct val="120000"/>
                  </a:lnSpc>
                </a:pPr>
                <a:r>
                  <a:rPr lang="en-US" altLang="zh-CN" sz="2400" b="1" dirty="0">
                    <a:solidFill>
                      <a:srgbClr val="FF0000"/>
                    </a:solidFill>
                    <a:latin typeface="宋体" panose="02010600030101010101" pitchFamily="2" charset="-122"/>
                    <a:ea typeface="宋体" panose="02010600030101010101" pitchFamily="2" charset="-122"/>
                    <a:cs typeface="Cambria Math" panose="02040503050406030204" charset="0"/>
                  </a:rPr>
                  <a:t>∵</a:t>
                </a:r>
                <a14:m>
                  <m:oMath xmlns:m="http://schemas.openxmlformats.org/officeDocument/2006/math">
                    <m:f>
                      <m:fPr>
                        <m:ctrlPr>
                          <a:rPr lang="en-US" altLang="zh-CN" sz="2400" i="1">
                            <a:solidFill>
                              <a:srgbClr val="FF0000"/>
                            </a:solidFill>
                            <a:latin typeface="Cambria Math" panose="02040503050406030204" pitchFamily="18" charset="0"/>
                            <a:ea typeface="宋体" pitchFamily="2" charset="-122"/>
                            <a:cs typeface="Cambria Math" panose="02040503050406030204" charset="0"/>
                          </a:rPr>
                        </m:ctrlPr>
                      </m:fPr>
                      <m:num>
                        <m:r>
                          <a:rPr lang="en-US" altLang="zh-CN" sz="2400" i="1">
                            <a:solidFill>
                              <a:srgbClr val="FF0000"/>
                            </a:solidFill>
                            <a:latin typeface="Cambria Math" panose="02040503050406030204"/>
                            <a:ea typeface="宋体" pitchFamily="2" charset="-122"/>
                            <a:cs typeface="Cambria Math" panose="02040503050406030204" charset="0"/>
                          </a:rPr>
                          <m:t>1</m:t>
                        </m:r>
                      </m:num>
                      <m:den>
                        <m:r>
                          <a:rPr lang="en-US" altLang="zh-CN" sz="2400" i="1">
                            <a:solidFill>
                              <a:srgbClr val="FF0000"/>
                            </a:solidFill>
                            <a:latin typeface="Cambria Math" panose="02040503050406030204"/>
                            <a:ea typeface="宋体" pitchFamily="2" charset="-122"/>
                            <a:cs typeface="Cambria Math" panose="02040503050406030204" charset="0"/>
                          </a:rPr>
                          <m:t>𝑎</m:t>
                        </m:r>
                      </m:den>
                    </m:f>
                    <m:r>
                      <a:rPr lang="en-US" altLang="zh-CN" sz="2400" i="1">
                        <a:solidFill>
                          <a:srgbClr val="FF0000"/>
                        </a:solidFill>
                        <a:latin typeface="Cambria Math" panose="02040503050406030204"/>
                        <a:ea typeface="宋体" pitchFamily="2" charset="-122"/>
                        <a:cs typeface="Cambria Math" panose="02040503050406030204" charset="0"/>
                      </a:rPr>
                      <m:t>&lt;</m:t>
                    </m:r>
                    <m:r>
                      <a:rPr lang="en-US" altLang="zh-CN" sz="2400" i="1">
                        <a:solidFill>
                          <a:srgbClr val="FF0000"/>
                        </a:solidFill>
                        <a:latin typeface="Cambria Math" panose="02040503050406030204"/>
                        <a:ea typeface="宋体" pitchFamily="2" charset="-122"/>
                        <a:cs typeface="Cambria Math" panose="02040503050406030204" charset="0"/>
                      </a:rPr>
                      <m:t>1</m:t>
                    </m:r>
                  </m:oMath>
                </a14:m>
                <a:r>
                  <a:rPr lang="zh-CN" altLang="en-US" sz="2400" dirty="0">
                    <a:solidFill>
                      <a:srgbClr val="FF0000"/>
                    </a:solidFill>
                    <a:latin typeface="Cambria Math" panose="02040503050406030204" charset="0"/>
                    <a:ea typeface="宋体" panose="02010600030101010101" pitchFamily="2" charset="-122"/>
                    <a:cs typeface="Cambria Math" panose="02040503050406030204" charset="0"/>
                  </a:rPr>
                  <a:t>，</a:t>
                </a:r>
                <a:r>
                  <a:rPr lang="en-US" altLang="zh-CN" sz="2400" dirty="0">
                    <a:solidFill>
                      <a:srgbClr val="FF0000"/>
                    </a:solidFill>
                    <a:latin typeface="宋体" panose="02010600030101010101" pitchFamily="2" charset="-122"/>
                    <a:ea typeface="宋体" panose="02010600030101010101" pitchFamily="2" charset="-122"/>
                    <a:cs typeface="Cambria Math" panose="02040503050406030204" charset="0"/>
                  </a:rPr>
                  <a:t>∴</a:t>
                </a:r>
                <a14:m>
                  <m:oMath xmlns:m="http://schemas.openxmlformats.org/officeDocument/2006/math">
                    <m:r>
                      <a:rPr lang="en-US" altLang="zh-CN" sz="2400" i="1">
                        <a:solidFill>
                          <a:srgbClr val="FF0000"/>
                        </a:solidFill>
                        <a:latin typeface="Cambria Math" panose="02040503050406030204"/>
                        <a:ea typeface="宋体" pitchFamily="2" charset="-122"/>
                        <a:cs typeface="Cambria Math" panose="02040503050406030204" charset="0"/>
                      </a:rPr>
                      <m:t>𝑥</m:t>
                    </m:r>
                    <m:r>
                      <a:rPr lang="en-US" altLang="zh-CN" sz="2400" i="1">
                        <a:solidFill>
                          <a:srgbClr val="FF0000"/>
                        </a:solidFill>
                        <a:latin typeface="Cambria Math" panose="02040503050406030204"/>
                        <a:ea typeface="宋体" pitchFamily="2" charset="-122"/>
                        <a:cs typeface="Cambria Math" panose="02040503050406030204" charset="0"/>
                      </a:rPr>
                      <m:t>&lt;</m:t>
                    </m:r>
                    <m:f>
                      <m:fPr>
                        <m:ctrlPr>
                          <a:rPr lang="en-US" altLang="zh-CN" sz="2400" i="1">
                            <a:solidFill>
                              <a:srgbClr val="FF0000"/>
                            </a:solidFill>
                            <a:latin typeface="Cambria Math" panose="02040503050406030204" pitchFamily="18" charset="0"/>
                            <a:ea typeface="宋体" pitchFamily="2" charset="-122"/>
                            <a:cs typeface="Cambria Math" panose="02040503050406030204" charset="0"/>
                          </a:rPr>
                        </m:ctrlPr>
                      </m:fPr>
                      <m:num>
                        <m:r>
                          <a:rPr lang="en-US" altLang="zh-CN" sz="2400" i="1">
                            <a:solidFill>
                              <a:srgbClr val="FF0000"/>
                            </a:solidFill>
                            <a:latin typeface="Cambria Math" panose="02040503050406030204"/>
                            <a:ea typeface="宋体" pitchFamily="2" charset="-122"/>
                            <a:cs typeface="Cambria Math" panose="02040503050406030204" charset="0"/>
                          </a:rPr>
                          <m:t>1</m:t>
                        </m:r>
                      </m:num>
                      <m:den>
                        <m:r>
                          <a:rPr lang="en-US" altLang="zh-CN" sz="2400" i="1">
                            <a:solidFill>
                              <a:srgbClr val="FF0000"/>
                            </a:solidFill>
                            <a:latin typeface="Cambria Math" panose="02040503050406030204"/>
                            <a:ea typeface="宋体" pitchFamily="2" charset="-122"/>
                            <a:cs typeface="Cambria Math" panose="02040503050406030204" charset="0"/>
                          </a:rPr>
                          <m:t>𝑎</m:t>
                        </m:r>
                      </m:den>
                    </m:f>
                  </m:oMath>
                </a14:m>
                <a:r>
                  <a:rPr lang="zh-CN" altLang="en-US" sz="2400" b="1" dirty="0">
                    <a:solidFill>
                      <a:srgbClr val="FF0000"/>
                    </a:solidFill>
                    <a:latin typeface="Cambria Math" panose="02040503050406030204" charset="0"/>
                    <a:ea typeface="宋体" panose="02010600030101010101" pitchFamily="2" charset="-122"/>
                    <a:cs typeface="Cambria Math" panose="02040503050406030204" charset="0"/>
                  </a:rPr>
                  <a:t>或</a:t>
                </a:r>
                <a14:m>
                  <m:oMath xmlns:m="http://schemas.openxmlformats.org/officeDocument/2006/math">
                    <m:r>
                      <a:rPr lang="en-US" altLang="zh-CN" sz="2400" i="1">
                        <a:solidFill>
                          <a:srgbClr val="FF0000"/>
                        </a:solidFill>
                        <a:latin typeface="Cambria Math" panose="02040503050406030204"/>
                        <a:ea typeface="宋体" pitchFamily="2" charset="-122"/>
                        <a:cs typeface="Cambria Math" panose="02040503050406030204" charset="0"/>
                      </a:rPr>
                      <m:t>𝑥</m:t>
                    </m:r>
                    <m:r>
                      <a:rPr lang="en-US" altLang="zh-CN" sz="2400" i="1">
                        <a:solidFill>
                          <a:srgbClr val="FF0000"/>
                        </a:solidFill>
                        <a:latin typeface="Cambria Math" panose="02040503050406030204"/>
                        <a:ea typeface="宋体" pitchFamily="2" charset="-122"/>
                        <a:cs typeface="Cambria Math" panose="02040503050406030204" charset="0"/>
                      </a:rPr>
                      <m:t>&gt;</m:t>
                    </m:r>
                    <m:r>
                      <a:rPr lang="en-US" altLang="zh-CN" sz="2400" i="1">
                        <a:solidFill>
                          <a:srgbClr val="FF0000"/>
                        </a:solidFill>
                        <a:latin typeface="Cambria Math" panose="02040503050406030204"/>
                        <a:ea typeface="宋体" pitchFamily="2" charset="-122"/>
                        <a:cs typeface="Cambria Math" panose="02040503050406030204" charset="0"/>
                      </a:rPr>
                      <m:t>1</m:t>
                    </m:r>
                    <m:r>
                      <a:rPr lang="en-US" altLang="zh-CN" sz="2400" i="1">
                        <a:solidFill>
                          <a:srgbClr val="FF0000"/>
                        </a:solidFill>
                        <a:latin typeface="Cambria Math" panose="02040503050406030204"/>
                        <a:ea typeface="宋体" pitchFamily="2" charset="-122"/>
                        <a:cs typeface="Cambria Math" panose="02040503050406030204" charset="0"/>
                      </a:rPr>
                      <m:t>.</m:t>
                    </m:r>
                  </m:oMath>
                </a14:m>
                <a:endParaRPr lang="en-US" altLang="zh-CN" sz="2400" i="1" dirty="0">
                  <a:solidFill>
                    <a:srgbClr val="FF0000"/>
                  </a:solidFill>
                  <a:latin typeface="Cambria Math" panose="02040503050406030204" charset="0"/>
                  <a:ea typeface="宋体" panose="02010600030101010101" pitchFamily="2" charset="-122"/>
                  <a:cs typeface="Cambria Math" panose="02040503050406030204" charset="0"/>
                </a:endParaRPr>
              </a:p>
              <a:p>
                <a:pPr>
                  <a:lnSpc>
                    <a:spcPct val="120000"/>
                  </a:lnSpc>
                </a:pP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当</a:t>
                </a:r>
                <a14:m>
                  <m:oMath xmlns:m="http://schemas.openxmlformats.org/officeDocument/2006/math">
                    <m:r>
                      <a:rPr lang="en-US" altLang="zh-CN" sz="2400" i="1">
                        <a:solidFill>
                          <a:srgbClr val="FF0000"/>
                        </a:solidFill>
                        <a:latin typeface="Cambria Math" panose="02040503050406030204"/>
                        <a:ea typeface="宋体" pitchFamily="2" charset="-122"/>
                        <a:cs typeface="Cambria Math" panose="02040503050406030204" charset="0"/>
                      </a:rPr>
                      <m:t>𝑎</m:t>
                    </m:r>
                    <m:r>
                      <a:rPr lang="en-US" altLang="zh-CN" sz="2400" i="1">
                        <a:solidFill>
                          <a:srgbClr val="FF0000"/>
                        </a:solidFill>
                        <a:latin typeface="Cambria Math" panose="02040503050406030204"/>
                        <a:ea typeface="宋体" pitchFamily="2" charset="-122"/>
                        <a:cs typeface="Cambria Math" panose="02040503050406030204" charset="0"/>
                      </a:rPr>
                      <m:t>&gt;</m:t>
                    </m:r>
                    <m:r>
                      <a:rPr lang="en-US" altLang="zh-CN" sz="2400" i="1">
                        <a:solidFill>
                          <a:srgbClr val="FF0000"/>
                        </a:solidFill>
                        <a:latin typeface="Cambria Math" panose="02040503050406030204"/>
                        <a:ea typeface="宋体" pitchFamily="2" charset="-122"/>
                        <a:cs typeface="Cambria Math" panose="02040503050406030204" charset="0"/>
                      </a:rPr>
                      <m:t>0</m:t>
                    </m:r>
                  </m:oMath>
                </a14:m>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时，原不等式可化为</a:t>
                </a:r>
                <a14:m>
                  <m:oMath xmlns:m="http://schemas.openxmlformats.org/officeDocument/2006/math">
                    <m:r>
                      <a:rPr lang="en-US" altLang="zh-CN" sz="2400" i="1">
                        <a:solidFill>
                          <a:srgbClr val="FF0000"/>
                        </a:solidFill>
                        <a:latin typeface="Cambria Math" panose="02040503050406030204"/>
                        <a:ea typeface="宋体" pitchFamily="2" charset="-122"/>
                        <a:cs typeface="Cambria Math" panose="02040503050406030204" charset="0"/>
                      </a:rPr>
                      <m:t>(</m:t>
                    </m:r>
                    <m:r>
                      <a:rPr lang="en-US" altLang="zh-CN" sz="2400" i="1">
                        <a:solidFill>
                          <a:srgbClr val="FF0000"/>
                        </a:solidFill>
                        <a:latin typeface="Cambria Math" panose="02040503050406030204"/>
                        <a:ea typeface="宋体" pitchFamily="2" charset="-122"/>
                        <a:cs typeface="Cambria Math" panose="02040503050406030204" charset="0"/>
                      </a:rPr>
                      <m:t>𝑥</m:t>
                    </m:r>
                    <m:r>
                      <a:rPr lang="en-US" altLang="zh-CN" sz="2400" i="1">
                        <a:solidFill>
                          <a:srgbClr val="FF0000"/>
                        </a:solidFill>
                        <a:latin typeface="Cambria Math" panose="02040503050406030204"/>
                        <a:ea typeface="宋体" pitchFamily="2" charset="-122"/>
                        <a:cs typeface="Cambria Math" panose="02040503050406030204" charset="0"/>
                      </a:rPr>
                      <m:t>−</m:t>
                    </m:r>
                    <m:f>
                      <m:fPr>
                        <m:ctrlPr>
                          <a:rPr lang="en-US" altLang="zh-CN" sz="2400" i="1">
                            <a:solidFill>
                              <a:srgbClr val="FF0000"/>
                            </a:solidFill>
                            <a:latin typeface="Cambria Math" panose="02040503050406030204" pitchFamily="18" charset="0"/>
                            <a:ea typeface="宋体" pitchFamily="2" charset="-122"/>
                            <a:cs typeface="Cambria Math" panose="02040503050406030204" charset="0"/>
                          </a:rPr>
                        </m:ctrlPr>
                      </m:fPr>
                      <m:num>
                        <m:r>
                          <a:rPr lang="en-US" altLang="zh-CN" sz="2400" i="1">
                            <a:solidFill>
                              <a:srgbClr val="FF0000"/>
                            </a:solidFill>
                            <a:latin typeface="Cambria Math" panose="02040503050406030204"/>
                            <a:ea typeface="宋体" pitchFamily="2" charset="-122"/>
                            <a:cs typeface="Cambria Math" panose="02040503050406030204" charset="0"/>
                          </a:rPr>
                          <m:t>1</m:t>
                        </m:r>
                      </m:num>
                      <m:den>
                        <m:r>
                          <a:rPr lang="en-US" altLang="zh-CN" sz="2400" i="1">
                            <a:solidFill>
                              <a:srgbClr val="FF0000"/>
                            </a:solidFill>
                            <a:latin typeface="Cambria Math" panose="02040503050406030204"/>
                            <a:ea typeface="宋体" pitchFamily="2" charset="-122"/>
                            <a:cs typeface="Cambria Math" panose="02040503050406030204" charset="0"/>
                          </a:rPr>
                          <m:t>𝑎</m:t>
                        </m:r>
                      </m:den>
                    </m:f>
                    <m:r>
                      <a:rPr lang="en-US" altLang="zh-CN" sz="2400" i="1">
                        <a:solidFill>
                          <a:srgbClr val="FF0000"/>
                        </a:solidFill>
                        <a:latin typeface="Cambria Math" panose="02040503050406030204"/>
                        <a:ea typeface="宋体" pitchFamily="2" charset="-122"/>
                        <a:cs typeface="Cambria Math" panose="02040503050406030204" charset="0"/>
                      </a:rPr>
                      <m:t>)(</m:t>
                    </m:r>
                    <m:r>
                      <a:rPr lang="en-US" altLang="zh-CN" sz="2400" i="1">
                        <a:solidFill>
                          <a:srgbClr val="FF0000"/>
                        </a:solidFill>
                        <a:latin typeface="Cambria Math" panose="02040503050406030204"/>
                        <a:ea typeface="宋体" pitchFamily="2" charset="-122"/>
                        <a:cs typeface="Cambria Math" panose="02040503050406030204" charset="0"/>
                      </a:rPr>
                      <m:t>𝑥</m:t>
                    </m:r>
                    <m:r>
                      <a:rPr lang="en-US" altLang="zh-CN" sz="2400" i="1">
                        <a:solidFill>
                          <a:srgbClr val="FF0000"/>
                        </a:solidFill>
                        <a:latin typeface="Cambria Math" panose="02040503050406030204"/>
                        <a:ea typeface="宋体" pitchFamily="2" charset="-122"/>
                        <a:cs typeface="Cambria Math" panose="02040503050406030204" charset="0"/>
                      </a:rPr>
                      <m:t>−</m:t>
                    </m:r>
                    <m:r>
                      <a:rPr lang="en-US" altLang="zh-CN" sz="2400" i="1">
                        <a:solidFill>
                          <a:srgbClr val="FF0000"/>
                        </a:solidFill>
                        <a:latin typeface="Cambria Math" panose="02040503050406030204"/>
                        <a:ea typeface="宋体" pitchFamily="2" charset="-122"/>
                        <a:cs typeface="Cambria Math" panose="02040503050406030204" charset="0"/>
                      </a:rPr>
                      <m:t>1</m:t>
                    </m:r>
                    <m:r>
                      <a:rPr lang="en-US" altLang="zh-CN" sz="2400" i="1">
                        <a:solidFill>
                          <a:srgbClr val="FF0000"/>
                        </a:solidFill>
                        <a:latin typeface="Cambria Math" panose="02040503050406030204"/>
                        <a:ea typeface="宋体" pitchFamily="2" charset="-122"/>
                        <a:cs typeface="Cambria Math" panose="02040503050406030204" charset="0"/>
                      </a:rPr>
                      <m:t>)&lt;</m:t>
                    </m:r>
                    <m:r>
                      <a:rPr lang="en-US" altLang="zh-CN" sz="2400" i="1">
                        <a:solidFill>
                          <a:srgbClr val="FF0000"/>
                        </a:solidFill>
                        <a:latin typeface="Cambria Math" panose="02040503050406030204"/>
                        <a:ea typeface="宋体" pitchFamily="2" charset="-122"/>
                        <a:cs typeface="Cambria Math" panose="02040503050406030204" charset="0"/>
                      </a:rPr>
                      <m:t>0</m:t>
                    </m:r>
                    <m:r>
                      <a:rPr lang="en-US" altLang="zh-CN" sz="2400" i="1">
                        <a:solidFill>
                          <a:srgbClr val="FF0000"/>
                        </a:solidFill>
                        <a:latin typeface="Cambria Math" panose="02040503050406030204"/>
                        <a:ea typeface="宋体" pitchFamily="2" charset="-122"/>
                        <a:cs typeface="Cambria Math" panose="02040503050406030204" charset="0"/>
                      </a:rPr>
                      <m:t>，</m:t>
                    </m:r>
                  </m:oMath>
                </a14:m>
                <a:endParaRPr lang="en-US" altLang="zh-CN" sz="2400" i="1" dirty="0">
                  <a:solidFill>
                    <a:srgbClr val="FF0000"/>
                  </a:solidFill>
                  <a:latin typeface="Cambria Math" panose="02040503050406030204" charset="0"/>
                  <a:ea typeface="宋体" panose="02010600030101010101" pitchFamily="2" charset="-122"/>
                  <a:cs typeface="Cambria Math" panose="02040503050406030204" charset="0"/>
                </a:endParaRPr>
              </a:p>
              <a:p>
                <a:pPr>
                  <a:lnSpc>
                    <a:spcPct val="120000"/>
                  </a:lnSpc>
                </a:pP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若</a:t>
                </a:r>
                <a14:m>
                  <m:oMath xmlns:m="http://schemas.openxmlformats.org/officeDocument/2006/math">
                    <m:f>
                      <m:fPr>
                        <m:ctrlPr>
                          <a:rPr lang="en-US" altLang="zh-CN" sz="2400" i="1">
                            <a:solidFill>
                              <a:srgbClr val="FF0000"/>
                            </a:solidFill>
                            <a:latin typeface="Cambria Math" panose="02040503050406030204" pitchFamily="18" charset="0"/>
                            <a:ea typeface="宋体" pitchFamily="2" charset="-122"/>
                            <a:cs typeface="Cambria Math" panose="02040503050406030204" charset="0"/>
                          </a:rPr>
                        </m:ctrlPr>
                      </m:fPr>
                      <m:num>
                        <m:r>
                          <a:rPr lang="en-US" altLang="zh-CN" sz="2400" i="1">
                            <a:solidFill>
                              <a:srgbClr val="FF0000"/>
                            </a:solidFill>
                            <a:latin typeface="Cambria Math" panose="02040503050406030204"/>
                            <a:ea typeface="宋体" pitchFamily="2" charset="-122"/>
                            <a:cs typeface="Cambria Math" panose="02040503050406030204" charset="0"/>
                          </a:rPr>
                          <m:t>1</m:t>
                        </m:r>
                      </m:num>
                      <m:den>
                        <m:r>
                          <a:rPr lang="en-US" altLang="zh-CN" sz="2400" i="1">
                            <a:solidFill>
                              <a:srgbClr val="FF0000"/>
                            </a:solidFill>
                            <a:latin typeface="Cambria Math" panose="02040503050406030204"/>
                            <a:ea typeface="宋体" pitchFamily="2" charset="-122"/>
                            <a:cs typeface="Cambria Math" panose="02040503050406030204" charset="0"/>
                          </a:rPr>
                          <m:t>𝑎</m:t>
                        </m:r>
                      </m:den>
                    </m:f>
                    <m:r>
                      <a:rPr lang="en-US" altLang="zh-CN" sz="2400" i="1">
                        <a:solidFill>
                          <a:srgbClr val="FF0000"/>
                        </a:solidFill>
                        <a:latin typeface="Cambria Math" panose="02040503050406030204"/>
                        <a:ea typeface="宋体" pitchFamily="2" charset="-122"/>
                        <a:cs typeface="Cambria Math" panose="02040503050406030204" charset="0"/>
                      </a:rPr>
                      <m:t>&lt;</m:t>
                    </m:r>
                    <m:r>
                      <a:rPr lang="en-US" altLang="zh-CN" sz="2400" i="1">
                        <a:solidFill>
                          <a:srgbClr val="FF0000"/>
                        </a:solidFill>
                        <a:latin typeface="Cambria Math" panose="02040503050406030204"/>
                        <a:ea typeface="宋体" pitchFamily="2" charset="-122"/>
                        <a:cs typeface="Cambria Math" panose="02040503050406030204" charset="0"/>
                      </a:rPr>
                      <m:t>1</m:t>
                    </m:r>
                  </m:oMath>
                </a14:m>
                <a:r>
                  <a:rPr lang="zh-CN" altLang="en-US" sz="2400" dirty="0">
                    <a:solidFill>
                      <a:srgbClr val="FF0000"/>
                    </a:solidFill>
                    <a:latin typeface="Cambria Math" panose="02040503050406030204" charset="0"/>
                    <a:ea typeface="宋体" panose="02010600030101010101" pitchFamily="2" charset="-122"/>
                    <a:cs typeface="Cambria Math" panose="02040503050406030204" charset="0"/>
                    <a:sym typeface="+mn-ea"/>
                  </a:rPr>
                  <a:t>，</a:t>
                </a:r>
                <a:r>
                  <a:rPr lang="zh-CN" altLang="en-US" sz="2400" b="1" dirty="0">
                    <a:solidFill>
                      <a:srgbClr val="FF0000"/>
                    </a:solidFill>
                    <a:latin typeface="Cambria Math" panose="02040503050406030204" charset="0"/>
                    <a:ea typeface="宋体" panose="02010600030101010101" pitchFamily="2" charset="-122"/>
                    <a:cs typeface="Cambria Math" panose="02040503050406030204" charset="0"/>
                    <a:sym typeface="+mn-ea"/>
                  </a:rPr>
                  <a:t>即</a:t>
                </a:r>
                <a14:m>
                  <m:oMath xmlns:m="http://schemas.openxmlformats.org/officeDocument/2006/math">
                    <m:r>
                      <a:rPr lang="en-US" altLang="zh-CN" sz="2400" i="1">
                        <a:solidFill>
                          <a:srgbClr val="FF0000"/>
                        </a:solidFill>
                        <a:latin typeface="Cambria Math" panose="02040503050406030204"/>
                        <a:ea typeface="宋体" pitchFamily="2" charset="-122"/>
                        <a:cs typeface="Cambria Math" panose="02040503050406030204" charset="0"/>
                      </a:rPr>
                      <m:t>𝑎</m:t>
                    </m:r>
                    <m:r>
                      <a:rPr lang="en-US" altLang="zh-CN" sz="2400" i="1">
                        <a:solidFill>
                          <a:srgbClr val="FF0000"/>
                        </a:solidFill>
                        <a:latin typeface="Cambria Math" panose="02040503050406030204"/>
                        <a:ea typeface="宋体" pitchFamily="2" charset="-122"/>
                        <a:cs typeface="Cambria Math" panose="02040503050406030204" charset="0"/>
                      </a:rPr>
                      <m:t>&gt;</m:t>
                    </m:r>
                    <m:r>
                      <a:rPr lang="en-US" altLang="zh-CN" sz="2400" i="1">
                        <a:solidFill>
                          <a:srgbClr val="FF0000"/>
                        </a:solidFill>
                        <a:latin typeface="Cambria Math" panose="02040503050406030204"/>
                        <a:ea typeface="宋体" pitchFamily="2" charset="-122"/>
                        <a:cs typeface="Cambria Math" panose="02040503050406030204" charset="0"/>
                      </a:rPr>
                      <m:t>1</m:t>
                    </m:r>
                    <m:r>
                      <a:rPr lang="en-US" altLang="zh-CN" sz="2400" i="1">
                        <a:solidFill>
                          <a:srgbClr val="FF0000"/>
                        </a:solidFill>
                        <a:latin typeface="Cambria Math" panose="02040503050406030204"/>
                        <a:ea typeface="宋体" pitchFamily="2" charset="-122"/>
                        <a:cs typeface="Cambria Math" panose="02040503050406030204" charset="0"/>
                      </a:rPr>
                      <m:t>，</m:t>
                    </m:r>
                  </m:oMath>
                </a14:m>
                <a:r>
                  <a:rPr lang="zh-CN" altLang="en-US" sz="2400" b="1" dirty="0">
                    <a:solidFill>
                      <a:srgbClr val="FF0000"/>
                    </a:solidFill>
                    <a:latin typeface="Cambria Math" panose="02040503050406030204" charset="0"/>
                    <a:ea typeface="宋体" panose="02010600030101010101" pitchFamily="2" charset="-122"/>
                    <a:cs typeface="Cambria Math" panose="02040503050406030204" charset="0"/>
                  </a:rPr>
                  <a:t>则</a:t>
                </a:r>
                <a14:m>
                  <m:oMath xmlns:m="http://schemas.openxmlformats.org/officeDocument/2006/math">
                    <m:f>
                      <m:fPr>
                        <m:ctrlPr>
                          <a:rPr lang="en-US" altLang="zh-CN" sz="2400" i="1">
                            <a:solidFill>
                              <a:srgbClr val="FF0000"/>
                            </a:solidFill>
                            <a:latin typeface="Cambria Math" panose="02040503050406030204" pitchFamily="18" charset="0"/>
                            <a:ea typeface="宋体" pitchFamily="2" charset="-122"/>
                            <a:cs typeface="Cambria Math" panose="02040503050406030204" charset="0"/>
                          </a:rPr>
                        </m:ctrlPr>
                      </m:fPr>
                      <m:num>
                        <m:r>
                          <a:rPr lang="en-US" altLang="zh-CN" sz="2400" i="1">
                            <a:solidFill>
                              <a:srgbClr val="FF0000"/>
                            </a:solidFill>
                            <a:latin typeface="Cambria Math" panose="02040503050406030204"/>
                            <a:ea typeface="宋体" pitchFamily="2" charset="-122"/>
                            <a:cs typeface="Cambria Math" panose="02040503050406030204" charset="0"/>
                          </a:rPr>
                          <m:t>1</m:t>
                        </m:r>
                      </m:num>
                      <m:den>
                        <m:r>
                          <a:rPr lang="en-US" altLang="zh-CN" sz="2400" i="1">
                            <a:solidFill>
                              <a:srgbClr val="FF0000"/>
                            </a:solidFill>
                            <a:latin typeface="Cambria Math" panose="02040503050406030204"/>
                            <a:ea typeface="宋体" pitchFamily="2" charset="-122"/>
                            <a:cs typeface="Cambria Math" panose="02040503050406030204" charset="0"/>
                          </a:rPr>
                          <m:t>𝑎</m:t>
                        </m:r>
                      </m:den>
                    </m:f>
                    <m:r>
                      <a:rPr lang="en-US" altLang="zh-CN" sz="2400" i="1">
                        <a:solidFill>
                          <a:srgbClr val="FF0000"/>
                        </a:solidFill>
                        <a:latin typeface="Cambria Math" panose="02040503050406030204"/>
                        <a:ea typeface="宋体" pitchFamily="2" charset="-122"/>
                        <a:cs typeface="Cambria Math" panose="02040503050406030204" charset="0"/>
                      </a:rPr>
                      <m:t>&lt;</m:t>
                    </m:r>
                    <m:r>
                      <a:rPr lang="en-US" altLang="zh-CN" sz="2400" i="1">
                        <a:solidFill>
                          <a:srgbClr val="FF0000"/>
                        </a:solidFill>
                        <a:latin typeface="Cambria Math" panose="02040503050406030204"/>
                        <a:ea typeface="宋体" pitchFamily="2" charset="-122"/>
                        <a:cs typeface="Cambria Math" panose="02040503050406030204" charset="0"/>
                      </a:rPr>
                      <m:t>𝑥</m:t>
                    </m:r>
                    <m:r>
                      <a:rPr lang="en-US" altLang="zh-CN" sz="2400" i="1">
                        <a:solidFill>
                          <a:srgbClr val="FF0000"/>
                        </a:solidFill>
                        <a:latin typeface="Cambria Math" panose="02040503050406030204"/>
                        <a:ea typeface="宋体" pitchFamily="2" charset="-122"/>
                        <a:cs typeface="Cambria Math" panose="02040503050406030204" charset="0"/>
                      </a:rPr>
                      <m:t>&lt;</m:t>
                    </m:r>
                    <m:r>
                      <a:rPr lang="en-US" altLang="zh-CN" sz="2400" i="1">
                        <a:solidFill>
                          <a:srgbClr val="FF0000"/>
                        </a:solidFill>
                        <a:latin typeface="Cambria Math" panose="02040503050406030204"/>
                        <a:ea typeface="宋体" pitchFamily="2" charset="-122"/>
                        <a:cs typeface="Cambria Math" panose="02040503050406030204" charset="0"/>
                      </a:rPr>
                      <m:t>1</m:t>
                    </m:r>
                    <m:r>
                      <a:rPr lang="en-US" altLang="zh-CN" sz="2400" i="1">
                        <a:solidFill>
                          <a:srgbClr val="FF0000"/>
                        </a:solidFill>
                        <a:latin typeface="Cambria Math" panose="02040503050406030204"/>
                        <a:ea typeface="宋体" pitchFamily="2" charset="-122"/>
                        <a:cs typeface="Cambria Math" panose="02040503050406030204" charset="0"/>
                      </a:rPr>
                      <m:t>；</m:t>
                    </m:r>
                  </m:oMath>
                </a14:m>
                <a:endParaRPr lang="en-US" altLang="zh-CN" sz="2400" i="1" dirty="0">
                  <a:solidFill>
                    <a:srgbClr val="FF0000"/>
                  </a:solidFill>
                  <a:latin typeface="Cambria Math" panose="02040503050406030204" charset="0"/>
                  <a:ea typeface="宋体" panose="02010600030101010101" pitchFamily="2" charset="-122"/>
                  <a:cs typeface="Cambria Math" panose="02040503050406030204" charset="0"/>
                </a:endParaRPr>
              </a:p>
              <a:p>
                <a:pPr>
                  <a:lnSpc>
                    <a:spcPct val="120000"/>
                  </a:lnSpc>
                </a:pP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若</a:t>
                </a:r>
                <a14:m>
                  <m:oMath xmlns:m="http://schemas.openxmlformats.org/officeDocument/2006/math">
                    <m:f>
                      <m:fPr>
                        <m:ctrlPr>
                          <a:rPr lang="en-US" altLang="zh-CN" sz="2400" i="1">
                            <a:solidFill>
                              <a:srgbClr val="FF0000"/>
                            </a:solidFill>
                            <a:latin typeface="Cambria Math" panose="02040503050406030204" pitchFamily="18" charset="0"/>
                            <a:ea typeface="宋体" pitchFamily="2" charset="-122"/>
                            <a:cs typeface="Cambria Math" panose="02040503050406030204" charset="0"/>
                          </a:rPr>
                        </m:ctrlPr>
                      </m:fPr>
                      <m:num>
                        <m:r>
                          <a:rPr lang="en-US" altLang="zh-CN" sz="2400" i="1">
                            <a:solidFill>
                              <a:srgbClr val="FF0000"/>
                            </a:solidFill>
                            <a:latin typeface="Cambria Math" panose="02040503050406030204"/>
                            <a:ea typeface="宋体" pitchFamily="2" charset="-122"/>
                            <a:cs typeface="Cambria Math" panose="02040503050406030204" charset="0"/>
                          </a:rPr>
                          <m:t>1</m:t>
                        </m:r>
                      </m:num>
                      <m:den>
                        <m:r>
                          <a:rPr lang="en-US" altLang="zh-CN" sz="2400" i="1">
                            <a:solidFill>
                              <a:srgbClr val="FF0000"/>
                            </a:solidFill>
                            <a:latin typeface="Cambria Math" panose="02040503050406030204"/>
                            <a:ea typeface="宋体" pitchFamily="2" charset="-122"/>
                            <a:cs typeface="Cambria Math" panose="02040503050406030204" charset="0"/>
                          </a:rPr>
                          <m:t>𝑎</m:t>
                        </m:r>
                      </m:den>
                    </m:f>
                    <m:r>
                      <a:rPr lang="en-US" altLang="zh-CN" sz="2400" i="1">
                        <a:solidFill>
                          <a:srgbClr val="FF0000"/>
                        </a:solidFill>
                        <a:latin typeface="Cambria Math" panose="02040503050406030204"/>
                        <a:ea typeface="宋体" pitchFamily="2" charset="-122"/>
                        <a:cs typeface="Cambria Math" panose="02040503050406030204" charset="0"/>
                      </a:rPr>
                      <m:t>=</m:t>
                    </m:r>
                    <m:r>
                      <a:rPr lang="en-US" altLang="zh-CN" sz="2400" i="1">
                        <a:solidFill>
                          <a:srgbClr val="FF0000"/>
                        </a:solidFill>
                        <a:latin typeface="Cambria Math" panose="02040503050406030204"/>
                        <a:ea typeface="宋体" pitchFamily="2" charset="-122"/>
                        <a:cs typeface="Cambria Math" panose="02040503050406030204" charset="0"/>
                      </a:rPr>
                      <m:t>1</m:t>
                    </m:r>
                  </m:oMath>
                </a14:m>
                <a:r>
                  <a:rPr lang="zh-CN" altLang="en-US" sz="2400" dirty="0">
                    <a:solidFill>
                      <a:srgbClr val="FF0000"/>
                    </a:solidFill>
                    <a:latin typeface="Cambria Math" panose="02040503050406030204" charset="0"/>
                    <a:ea typeface="宋体" panose="02010600030101010101" pitchFamily="2" charset="-122"/>
                    <a:cs typeface="Cambria Math" panose="02040503050406030204" charset="0"/>
                    <a:sym typeface="+mn-ea"/>
                  </a:rPr>
                  <a:t>，</a:t>
                </a:r>
                <a:r>
                  <a:rPr lang="zh-CN" altLang="en-US" sz="2400" b="1" dirty="0">
                    <a:solidFill>
                      <a:srgbClr val="FF0000"/>
                    </a:solidFill>
                    <a:latin typeface="Cambria Math" panose="02040503050406030204" charset="0"/>
                    <a:ea typeface="宋体" panose="02010600030101010101" pitchFamily="2" charset="-122"/>
                    <a:cs typeface="Cambria Math" panose="02040503050406030204" charset="0"/>
                    <a:sym typeface="+mn-ea"/>
                  </a:rPr>
                  <a:t>即</a:t>
                </a:r>
                <a14:m>
                  <m:oMath xmlns:m="http://schemas.openxmlformats.org/officeDocument/2006/math">
                    <m:r>
                      <a:rPr lang="en-US" altLang="zh-CN" sz="2400" i="1">
                        <a:solidFill>
                          <a:srgbClr val="FF0000"/>
                        </a:solidFill>
                        <a:latin typeface="Cambria Math" panose="02040503050406030204"/>
                        <a:ea typeface="宋体" pitchFamily="2" charset="-122"/>
                        <a:cs typeface="Cambria Math" panose="02040503050406030204" charset="0"/>
                      </a:rPr>
                      <m:t>𝑎</m:t>
                    </m:r>
                    <m:r>
                      <a:rPr lang="en-US" altLang="zh-CN" sz="2400" i="1">
                        <a:solidFill>
                          <a:srgbClr val="FF0000"/>
                        </a:solidFill>
                        <a:latin typeface="Cambria Math" panose="02040503050406030204"/>
                        <a:ea typeface="宋体" pitchFamily="2" charset="-122"/>
                        <a:cs typeface="Cambria Math" panose="02040503050406030204" charset="0"/>
                      </a:rPr>
                      <m:t>=</m:t>
                    </m:r>
                    <m:r>
                      <a:rPr lang="en-US" altLang="zh-CN" sz="2400" i="1">
                        <a:solidFill>
                          <a:srgbClr val="FF0000"/>
                        </a:solidFill>
                        <a:latin typeface="Cambria Math" panose="02040503050406030204"/>
                        <a:ea typeface="宋体" pitchFamily="2" charset="-122"/>
                        <a:cs typeface="Cambria Math" panose="02040503050406030204" charset="0"/>
                      </a:rPr>
                      <m:t>1</m:t>
                    </m:r>
                    <m:r>
                      <a:rPr lang="en-US" altLang="zh-CN" sz="2400" i="1">
                        <a:solidFill>
                          <a:srgbClr val="FF0000"/>
                        </a:solidFill>
                        <a:latin typeface="Cambria Math" panose="02040503050406030204"/>
                        <a:ea typeface="宋体" pitchFamily="2" charset="-122"/>
                        <a:cs typeface="Cambria Math" panose="02040503050406030204" charset="0"/>
                      </a:rPr>
                      <m:t>，</m:t>
                    </m:r>
                  </m:oMath>
                </a14:m>
                <a:r>
                  <a:rPr lang="zh-CN" altLang="en-US" sz="2400" b="1" dirty="0">
                    <a:solidFill>
                      <a:srgbClr val="FF0000"/>
                    </a:solidFill>
                    <a:latin typeface="Cambria Math" panose="02040503050406030204" charset="0"/>
                    <a:ea typeface="宋体" panose="02010600030101010101" pitchFamily="2" charset="-122"/>
                    <a:cs typeface="Cambria Math" panose="02040503050406030204" charset="0"/>
                    <a:sym typeface="+mn-ea"/>
                  </a:rPr>
                  <a:t>则</a:t>
                </a:r>
                <a14:m>
                  <m:oMath xmlns:m="http://schemas.openxmlformats.org/officeDocument/2006/math">
                    <m:r>
                      <a:rPr lang="en-US" altLang="zh-CN" sz="2400" i="1">
                        <a:solidFill>
                          <a:srgbClr val="FF0000"/>
                        </a:solidFill>
                        <a:latin typeface="Cambria Math" panose="02040503050406030204"/>
                        <a:ea typeface="宋体" pitchFamily="2" charset="-122"/>
                        <a:cs typeface="Cambria Math" panose="02040503050406030204" charset="0"/>
                      </a:rPr>
                      <m:t>𝑥</m:t>
                    </m:r>
                    <m:r>
                      <a:rPr lang="en-US" altLang="zh-CN" sz="2400" i="1">
                        <a:solidFill>
                          <a:srgbClr val="FF0000"/>
                        </a:solidFill>
                        <a:latin typeface="Cambria Math" panose="02040503050406030204"/>
                        <a:ea typeface="宋体" pitchFamily="2" charset="-122"/>
                        <a:cs typeface="Cambria Math" panose="02040503050406030204" charset="0"/>
                      </a:rPr>
                      <m:t>∈</m:t>
                    </m:r>
                    <m:r>
                      <a:rPr lang="en-US" altLang="zh-CN" sz="2400" i="1">
                        <a:solidFill>
                          <a:srgbClr val="FF0000"/>
                        </a:solidFill>
                        <a:latin typeface="Cambria Math" panose="02040503050406030204"/>
                        <a:ea typeface="宋体" pitchFamily="2" charset="-122"/>
                        <a:cs typeface="Cambria Math" panose="02040503050406030204" charset="0"/>
                      </a:rPr>
                      <m:t>∅</m:t>
                    </m:r>
                    <m:r>
                      <a:rPr lang="en-US" altLang="zh-CN" sz="2400" i="1">
                        <a:solidFill>
                          <a:srgbClr val="FF0000"/>
                        </a:solidFill>
                        <a:latin typeface="Cambria Math" panose="02040503050406030204"/>
                        <a:ea typeface="宋体" pitchFamily="2" charset="-122"/>
                        <a:cs typeface="Cambria Math" panose="02040503050406030204" charset="0"/>
                      </a:rPr>
                      <m:t>；</m:t>
                    </m:r>
                  </m:oMath>
                </a14:m>
                <a:endParaRPr lang="en-US" altLang="zh-CN" sz="2400" i="1" dirty="0">
                  <a:solidFill>
                    <a:srgbClr val="FF0000"/>
                  </a:solidFill>
                  <a:latin typeface="Cambria Math" panose="02040503050406030204" charset="0"/>
                  <a:ea typeface="宋体" panose="02010600030101010101" pitchFamily="2" charset="-122"/>
                  <a:cs typeface="Cambria Math" panose="02040503050406030204" charset="0"/>
                </a:endParaRPr>
              </a:p>
              <a:p>
                <a:pPr>
                  <a:lnSpc>
                    <a:spcPct val="120000"/>
                  </a:lnSpc>
                </a:pP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若</a:t>
                </a:r>
                <a14:m>
                  <m:oMath xmlns:m="http://schemas.openxmlformats.org/officeDocument/2006/math">
                    <m:f>
                      <m:fPr>
                        <m:ctrlPr>
                          <a:rPr lang="en-US" altLang="zh-CN" sz="2400" i="1">
                            <a:solidFill>
                              <a:srgbClr val="FF0000"/>
                            </a:solidFill>
                            <a:latin typeface="Cambria Math" panose="02040503050406030204" pitchFamily="18" charset="0"/>
                            <a:ea typeface="宋体" pitchFamily="2" charset="-122"/>
                            <a:cs typeface="Cambria Math" panose="02040503050406030204" charset="0"/>
                          </a:rPr>
                        </m:ctrlPr>
                      </m:fPr>
                      <m:num>
                        <m:r>
                          <a:rPr lang="en-US" altLang="zh-CN" sz="2400" i="1">
                            <a:solidFill>
                              <a:srgbClr val="FF0000"/>
                            </a:solidFill>
                            <a:latin typeface="Cambria Math" panose="02040503050406030204"/>
                            <a:ea typeface="宋体" pitchFamily="2" charset="-122"/>
                            <a:cs typeface="Cambria Math" panose="02040503050406030204" charset="0"/>
                          </a:rPr>
                          <m:t>1</m:t>
                        </m:r>
                      </m:num>
                      <m:den>
                        <m:r>
                          <a:rPr lang="en-US" altLang="zh-CN" sz="2400" i="1">
                            <a:solidFill>
                              <a:srgbClr val="FF0000"/>
                            </a:solidFill>
                            <a:latin typeface="Cambria Math" panose="02040503050406030204"/>
                            <a:ea typeface="宋体" pitchFamily="2" charset="-122"/>
                            <a:cs typeface="Cambria Math" panose="02040503050406030204" charset="0"/>
                          </a:rPr>
                          <m:t>𝑎</m:t>
                        </m:r>
                      </m:den>
                    </m:f>
                    <m:r>
                      <a:rPr lang="en-US" altLang="zh-CN" sz="2400" i="1">
                        <a:solidFill>
                          <a:srgbClr val="FF0000"/>
                        </a:solidFill>
                        <a:latin typeface="Cambria Math" panose="02040503050406030204"/>
                        <a:ea typeface="宋体" pitchFamily="2" charset="-122"/>
                        <a:cs typeface="Cambria Math" panose="02040503050406030204" charset="0"/>
                      </a:rPr>
                      <m:t>&gt;</m:t>
                    </m:r>
                    <m:r>
                      <a:rPr lang="en-US" altLang="zh-CN" sz="2400" i="1">
                        <a:solidFill>
                          <a:srgbClr val="FF0000"/>
                        </a:solidFill>
                        <a:latin typeface="Cambria Math" panose="02040503050406030204"/>
                        <a:ea typeface="宋体" pitchFamily="2" charset="-122"/>
                        <a:cs typeface="Cambria Math" panose="02040503050406030204" charset="0"/>
                      </a:rPr>
                      <m:t>1</m:t>
                    </m:r>
                  </m:oMath>
                </a14:m>
                <a:r>
                  <a:rPr lang="zh-CN" altLang="en-US" sz="2400" dirty="0">
                    <a:solidFill>
                      <a:srgbClr val="FF0000"/>
                    </a:solidFill>
                    <a:latin typeface="Cambria Math" panose="02040503050406030204" charset="0"/>
                    <a:ea typeface="宋体" panose="02010600030101010101" pitchFamily="2" charset="-122"/>
                    <a:cs typeface="Cambria Math" panose="02040503050406030204" charset="0"/>
                    <a:sym typeface="+mn-ea"/>
                  </a:rPr>
                  <a:t>，</a:t>
                </a:r>
                <a:r>
                  <a:rPr lang="zh-CN" altLang="en-US" sz="2400" b="1" dirty="0">
                    <a:solidFill>
                      <a:srgbClr val="FF0000"/>
                    </a:solidFill>
                    <a:latin typeface="Cambria Math" panose="02040503050406030204" charset="0"/>
                    <a:ea typeface="宋体" panose="02010600030101010101" pitchFamily="2" charset="-122"/>
                    <a:cs typeface="Cambria Math" panose="02040503050406030204" charset="0"/>
                    <a:sym typeface="+mn-ea"/>
                  </a:rPr>
                  <a:t>即</a:t>
                </a:r>
                <a14:m>
                  <m:oMath xmlns:m="http://schemas.openxmlformats.org/officeDocument/2006/math">
                    <m:r>
                      <a:rPr lang="en-US" altLang="zh-CN" sz="2400" i="1">
                        <a:solidFill>
                          <a:srgbClr val="FF0000"/>
                        </a:solidFill>
                        <a:latin typeface="Cambria Math" panose="02040503050406030204"/>
                        <a:ea typeface="宋体" pitchFamily="2" charset="-122"/>
                        <a:cs typeface="Cambria Math" panose="02040503050406030204" charset="0"/>
                      </a:rPr>
                      <m:t>0</m:t>
                    </m:r>
                    <m:r>
                      <a:rPr lang="en-US" altLang="zh-CN" sz="2400" i="1">
                        <a:solidFill>
                          <a:srgbClr val="FF0000"/>
                        </a:solidFill>
                        <a:latin typeface="Cambria Math" panose="02040503050406030204"/>
                        <a:ea typeface="宋体" pitchFamily="2" charset="-122"/>
                        <a:cs typeface="Cambria Math" panose="02040503050406030204" charset="0"/>
                      </a:rPr>
                      <m:t>&lt;</m:t>
                    </m:r>
                    <m:r>
                      <a:rPr lang="en-US" altLang="zh-CN" sz="2400" i="1">
                        <a:solidFill>
                          <a:srgbClr val="FF0000"/>
                        </a:solidFill>
                        <a:latin typeface="Cambria Math" panose="02040503050406030204"/>
                        <a:ea typeface="宋体" pitchFamily="2" charset="-122"/>
                        <a:cs typeface="Cambria Math" panose="02040503050406030204" charset="0"/>
                      </a:rPr>
                      <m:t>𝑎</m:t>
                    </m:r>
                    <m:r>
                      <a:rPr lang="en-US" altLang="zh-CN" sz="2400" i="1">
                        <a:solidFill>
                          <a:srgbClr val="FF0000"/>
                        </a:solidFill>
                        <a:latin typeface="Cambria Math" panose="02040503050406030204"/>
                        <a:ea typeface="宋体" pitchFamily="2" charset="-122"/>
                        <a:cs typeface="Cambria Math" panose="02040503050406030204" charset="0"/>
                      </a:rPr>
                      <m:t>&lt;</m:t>
                    </m:r>
                    <m:r>
                      <a:rPr lang="en-US" altLang="zh-CN" sz="2400" i="1">
                        <a:solidFill>
                          <a:srgbClr val="FF0000"/>
                        </a:solidFill>
                        <a:latin typeface="Cambria Math" panose="02040503050406030204"/>
                        <a:ea typeface="宋体" pitchFamily="2" charset="-122"/>
                        <a:cs typeface="Cambria Math" panose="02040503050406030204" charset="0"/>
                      </a:rPr>
                      <m:t>1</m:t>
                    </m:r>
                    <m:r>
                      <a:rPr lang="en-US" altLang="zh-CN" sz="2400" i="1">
                        <a:solidFill>
                          <a:srgbClr val="FF0000"/>
                        </a:solidFill>
                        <a:latin typeface="Cambria Math" panose="02040503050406030204"/>
                        <a:ea typeface="宋体" pitchFamily="2" charset="-122"/>
                        <a:cs typeface="Cambria Math" panose="02040503050406030204" charset="0"/>
                      </a:rPr>
                      <m:t>，</m:t>
                    </m:r>
                  </m:oMath>
                </a14:m>
                <a:r>
                  <a:rPr lang="zh-CN" altLang="en-US" sz="2400" b="1" dirty="0">
                    <a:solidFill>
                      <a:srgbClr val="FF0000"/>
                    </a:solidFill>
                    <a:latin typeface="Cambria Math" panose="02040503050406030204" charset="0"/>
                    <a:ea typeface="宋体" panose="02010600030101010101" pitchFamily="2" charset="-122"/>
                    <a:cs typeface="Cambria Math" panose="02040503050406030204" charset="0"/>
                    <a:sym typeface="+mn-ea"/>
                  </a:rPr>
                  <a:t>则</a:t>
                </a:r>
                <a14:m>
                  <m:oMath xmlns:m="http://schemas.openxmlformats.org/officeDocument/2006/math">
                    <m:r>
                      <a:rPr lang="en-US" altLang="zh-CN" sz="2400" i="1">
                        <a:solidFill>
                          <a:srgbClr val="FF0000"/>
                        </a:solidFill>
                        <a:latin typeface="Cambria Math" panose="02040503050406030204"/>
                        <a:ea typeface="宋体" pitchFamily="2" charset="-122"/>
                        <a:cs typeface="Cambria Math" panose="02040503050406030204" charset="0"/>
                      </a:rPr>
                      <m:t>1</m:t>
                    </m:r>
                    <m:r>
                      <a:rPr lang="en-US" altLang="zh-CN" sz="2400" i="1">
                        <a:solidFill>
                          <a:srgbClr val="FF0000"/>
                        </a:solidFill>
                        <a:latin typeface="Cambria Math" panose="02040503050406030204"/>
                        <a:ea typeface="宋体" pitchFamily="2" charset="-122"/>
                        <a:cs typeface="Cambria Math" panose="02040503050406030204" charset="0"/>
                      </a:rPr>
                      <m:t>&lt;</m:t>
                    </m:r>
                    <m:r>
                      <a:rPr lang="en-US" altLang="zh-CN" sz="2400" i="1">
                        <a:solidFill>
                          <a:srgbClr val="FF0000"/>
                        </a:solidFill>
                        <a:latin typeface="Cambria Math" panose="02040503050406030204"/>
                        <a:ea typeface="宋体" pitchFamily="2" charset="-122"/>
                        <a:cs typeface="Cambria Math" panose="02040503050406030204" charset="0"/>
                      </a:rPr>
                      <m:t>𝑥</m:t>
                    </m:r>
                    <m:r>
                      <a:rPr lang="en-US" altLang="zh-CN" sz="2400" i="1">
                        <a:solidFill>
                          <a:srgbClr val="FF0000"/>
                        </a:solidFill>
                        <a:latin typeface="Cambria Math" panose="02040503050406030204"/>
                        <a:ea typeface="宋体" pitchFamily="2" charset="-122"/>
                        <a:cs typeface="Cambria Math" panose="02040503050406030204" charset="0"/>
                      </a:rPr>
                      <m:t>&lt;</m:t>
                    </m:r>
                    <m:f>
                      <m:fPr>
                        <m:ctrlPr>
                          <a:rPr lang="en-US" altLang="zh-CN" sz="2400" i="1">
                            <a:solidFill>
                              <a:srgbClr val="FF0000"/>
                            </a:solidFill>
                            <a:latin typeface="Cambria Math" panose="02040503050406030204" pitchFamily="18" charset="0"/>
                            <a:ea typeface="宋体" pitchFamily="2" charset="-122"/>
                            <a:cs typeface="Cambria Math" panose="02040503050406030204" charset="0"/>
                          </a:rPr>
                        </m:ctrlPr>
                      </m:fPr>
                      <m:num>
                        <m:r>
                          <a:rPr lang="en-US" altLang="zh-CN" sz="2400" i="1">
                            <a:solidFill>
                              <a:srgbClr val="FF0000"/>
                            </a:solidFill>
                            <a:latin typeface="Cambria Math" panose="02040503050406030204"/>
                            <a:ea typeface="宋体" pitchFamily="2" charset="-122"/>
                            <a:cs typeface="Cambria Math" panose="02040503050406030204" charset="0"/>
                          </a:rPr>
                          <m:t>1</m:t>
                        </m:r>
                      </m:num>
                      <m:den>
                        <m:r>
                          <a:rPr lang="en-US" altLang="zh-CN" sz="2400" i="1">
                            <a:solidFill>
                              <a:srgbClr val="FF0000"/>
                            </a:solidFill>
                            <a:latin typeface="Cambria Math" panose="02040503050406030204"/>
                            <a:ea typeface="宋体" pitchFamily="2" charset="-122"/>
                            <a:cs typeface="Cambria Math" panose="02040503050406030204" charset="0"/>
                          </a:rPr>
                          <m:t>𝑎</m:t>
                        </m:r>
                      </m:den>
                    </m:f>
                    <m:r>
                      <a:rPr lang="en-US" altLang="zh-CN" sz="2400" i="1">
                        <a:solidFill>
                          <a:srgbClr val="FF0000"/>
                        </a:solidFill>
                        <a:latin typeface="Cambria Math" panose="02040503050406030204"/>
                        <a:ea typeface="宋体" pitchFamily="2" charset="-122"/>
                        <a:cs typeface="Cambria Math" panose="02040503050406030204" charset="0"/>
                      </a:rPr>
                      <m:t>.</m:t>
                    </m:r>
                  </m:oMath>
                </a14:m>
                <a:endParaRPr lang="zh-CN" altLang="en-US" sz="2400" b="1" dirty="0">
                  <a:solidFill>
                    <a:srgbClr val="FF0000"/>
                  </a:solidFill>
                  <a:latin typeface="Cambria Math" panose="02040503050406030204" charset="0"/>
                  <a:ea typeface="宋体" panose="02010600030101010101" pitchFamily="2" charset="-122"/>
                  <a:cs typeface="Cambria Math" panose="02040503050406030204" charset="0"/>
                  <a:sym typeface="+mn-ea"/>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3" name="文本框 2"/>
              <p:cNvSpPr txBox="1">
                <a:spLocks noRot="1" noChangeAspect="1" noMove="1" noResize="1" noEditPoints="1" noAdjustHandles="1" noChangeArrowheads="1" noChangeShapeType="1" noTextEdit="1"/>
              </p:cNvSpPr>
              <p:nvPr/>
            </p:nvSpPr>
            <p:spPr>
              <a:xfrm>
                <a:off x="598805" y="1562735"/>
                <a:ext cx="10838180" cy="4778375"/>
              </a:xfrm>
              <a:prstGeom prst="rect">
                <a:avLst/>
              </a:prstGeom>
              <a:blipFill rotWithShape="1">
                <a:blip r:embed="rId4"/>
                <a:stretch>
                  <a:fillRect/>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C661A323-8E10-7080-08EE-D7AC05229A95}"/>
              </a:ext>
            </a:extLst>
          </p:cNvPr>
          <p:cNvSpPr txBox="1"/>
          <p:nvPr/>
        </p:nvSpPr>
        <p:spPr>
          <a:xfrm>
            <a:off x="0" y="0"/>
            <a:ext cx="11670030" cy="655320"/>
          </a:xfrm>
          <a:prstGeom prst="rect">
            <a:avLst/>
          </a:prstGeom>
          <a:noFill/>
        </p:spPr>
        <p:txBody>
          <a:bodyPr wrap="square" rtlCol="0">
            <a:noAutofit/>
          </a:bodyPr>
          <a:lstStyle/>
          <a:p>
            <a:r>
              <a:rPr lang="zh-CN" altLang="en-US" sz="4000" b="1"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例题巩固</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linds(horizontal)">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blinds(horizontal)">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blinds(horizontal)">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blinds(horizontal)">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blinds(horizontal)">
                                      <p:cBhvr>
                                        <p:cTn id="4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p:cNvSpPr txBox="1"/>
              <p:nvPr/>
            </p:nvSpPr>
            <p:spPr>
              <a:xfrm>
                <a:off x="598805" y="1518285"/>
                <a:ext cx="10838180" cy="3108960"/>
              </a:xfrm>
              <a:prstGeom prst="rect">
                <a:avLst/>
              </a:prstGeom>
              <a:noFill/>
            </p:spPr>
            <p:txBody>
              <a:bodyPr wrap="square" rtlCol="0">
                <a:spAutoFit/>
              </a:bodyPr>
              <a:lstStyle/>
              <a:p>
                <a:pPr>
                  <a:lnSpc>
                    <a:spcPct val="130000"/>
                  </a:lnSpc>
                </a:pP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综上所述，当</a:t>
                </a:r>
                <a14:m>
                  <m:oMath xmlns:m="http://schemas.openxmlformats.org/officeDocument/2006/math">
                    <m:r>
                      <a:rPr lang="en-US" altLang="zh-CN" sz="2400" i="1">
                        <a:solidFill>
                          <a:srgbClr val="FF0000"/>
                        </a:solidFill>
                        <a:latin typeface="Cambria Math" panose="02040503050406030204"/>
                        <a:ea typeface="宋体" pitchFamily="2" charset="-122"/>
                        <a:cs typeface="Cambria Math" panose="02040503050406030204" charset="0"/>
                      </a:rPr>
                      <m:t>𝑎</m:t>
                    </m:r>
                    <m:r>
                      <a:rPr lang="en-US" altLang="zh-CN" sz="2400" i="1">
                        <a:solidFill>
                          <a:srgbClr val="FF0000"/>
                        </a:solidFill>
                        <a:latin typeface="Cambria Math" panose="02040503050406030204"/>
                        <a:ea typeface="宋体" pitchFamily="2" charset="-122"/>
                        <a:cs typeface="Cambria Math" panose="02040503050406030204" charset="0"/>
                      </a:rPr>
                      <m:t>&lt;</m:t>
                    </m:r>
                    <m:r>
                      <a:rPr lang="en-US" altLang="zh-CN" sz="2400" i="1">
                        <a:solidFill>
                          <a:srgbClr val="FF0000"/>
                        </a:solidFill>
                        <a:latin typeface="Cambria Math" panose="02040503050406030204"/>
                        <a:ea typeface="宋体" pitchFamily="2" charset="-122"/>
                        <a:cs typeface="Cambria Math" panose="02040503050406030204" charset="0"/>
                      </a:rPr>
                      <m:t>0</m:t>
                    </m:r>
                  </m:oMath>
                </a14:m>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时，原不等式的解集为</a:t>
                </a:r>
                <a14:m>
                  <m:oMath xmlns:m="http://schemas.openxmlformats.org/officeDocument/2006/math">
                    <m:r>
                      <a:rPr lang="en-US" altLang="zh-CN" sz="2400" b="1" i="1">
                        <a:solidFill>
                          <a:srgbClr val="FF0000"/>
                        </a:solidFill>
                        <a:latin typeface="Cambria Math" panose="02040503050406030204"/>
                        <a:ea typeface="宋体" pitchFamily="2" charset="-122"/>
                        <a:cs typeface="Cambria Math" panose="02040503050406030204" charset="0"/>
                        <a:sym typeface="+mn-ea"/>
                      </a:rPr>
                      <m:t>{</m:t>
                    </m:r>
                    <m:r>
                      <a:rPr lang="en-US" altLang="zh-CN" sz="2400" i="1">
                        <a:solidFill>
                          <a:srgbClr val="FF0000"/>
                        </a:solidFill>
                        <a:latin typeface="Cambria Math" panose="02040503050406030204"/>
                        <a:ea typeface="宋体" pitchFamily="2" charset="-122"/>
                        <a:cs typeface="Cambria Math" panose="02040503050406030204" charset="0"/>
                        <a:sym typeface="+mn-ea"/>
                      </a:rPr>
                      <m:t>𝑥</m:t>
                    </m:r>
                    <m:r>
                      <a:rPr lang="en-US" altLang="zh-CN" sz="2400" i="1">
                        <a:solidFill>
                          <a:srgbClr val="FF0000"/>
                        </a:solidFill>
                        <a:latin typeface="Cambria Math" panose="02040503050406030204"/>
                        <a:ea typeface="宋体" pitchFamily="2" charset="-122"/>
                        <a:cs typeface="Cambria Math" panose="02040503050406030204" charset="0"/>
                        <a:sym typeface="+mn-ea"/>
                      </a:rPr>
                      <m:t>|</m:t>
                    </m:r>
                    <m:r>
                      <a:rPr lang="en-US" altLang="zh-CN" sz="2400" i="1">
                        <a:solidFill>
                          <a:srgbClr val="FF0000"/>
                        </a:solidFill>
                        <a:latin typeface="Cambria Math" panose="02040503050406030204"/>
                        <a:ea typeface="宋体" pitchFamily="2" charset="-122"/>
                        <a:cs typeface="Cambria Math" panose="02040503050406030204" charset="0"/>
                      </a:rPr>
                      <m:t>𝑥</m:t>
                    </m:r>
                    <m:r>
                      <a:rPr lang="en-US" altLang="zh-CN" sz="2400" i="1">
                        <a:solidFill>
                          <a:srgbClr val="FF0000"/>
                        </a:solidFill>
                        <a:latin typeface="Cambria Math" panose="02040503050406030204"/>
                        <a:ea typeface="宋体" pitchFamily="2" charset="-122"/>
                        <a:cs typeface="Cambria Math" panose="02040503050406030204" charset="0"/>
                      </a:rPr>
                      <m:t>&lt;</m:t>
                    </m:r>
                    <m:f>
                      <m:fPr>
                        <m:ctrlPr>
                          <a:rPr lang="en-US" altLang="zh-CN" sz="2400" i="1">
                            <a:solidFill>
                              <a:srgbClr val="FF0000"/>
                            </a:solidFill>
                            <a:latin typeface="Cambria Math" panose="02040503050406030204" pitchFamily="18" charset="0"/>
                            <a:ea typeface="宋体" pitchFamily="2" charset="-122"/>
                            <a:cs typeface="Cambria Math" panose="02040503050406030204" charset="0"/>
                          </a:rPr>
                        </m:ctrlPr>
                      </m:fPr>
                      <m:num>
                        <m:r>
                          <a:rPr lang="en-US" altLang="zh-CN" sz="2400" i="1">
                            <a:solidFill>
                              <a:srgbClr val="FF0000"/>
                            </a:solidFill>
                            <a:latin typeface="Cambria Math" panose="02040503050406030204"/>
                            <a:ea typeface="宋体" pitchFamily="2" charset="-122"/>
                            <a:cs typeface="Cambria Math" panose="02040503050406030204" charset="0"/>
                          </a:rPr>
                          <m:t>1</m:t>
                        </m:r>
                      </m:num>
                      <m:den>
                        <m:r>
                          <a:rPr lang="en-US" altLang="zh-CN" sz="2400" i="1">
                            <a:solidFill>
                              <a:srgbClr val="FF0000"/>
                            </a:solidFill>
                            <a:latin typeface="Cambria Math" panose="02040503050406030204"/>
                            <a:ea typeface="宋体" pitchFamily="2" charset="-122"/>
                            <a:cs typeface="Cambria Math" panose="02040503050406030204" charset="0"/>
                          </a:rPr>
                          <m:t>𝑎</m:t>
                        </m:r>
                      </m:den>
                    </m:f>
                    <m:r>
                      <a:rPr lang="zh-CN" altLang="en-US" sz="2400">
                        <a:solidFill>
                          <a:srgbClr val="FF0000"/>
                        </a:solidFill>
                        <a:latin typeface="Cambria Math" panose="02040503050406030204"/>
                        <a:ea typeface="宋体" pitchFamily="2" charset="-122"/>
                        <a:cs typeface="Cambria Math" panose="02040503050406030204" charset="0"/>
                        <a:sym typeface="+mn-ea"/>
                      </a:rPr>
                      <m:t>或</m:t>
                    </m:r>
                    <m:r>
                      <a:rPr lang="en-US" altLang="zh-CN" sz="2400" i="1">
                        <a:solidFill>
                          <a:srgbClr val="FF0000"/>
                        </a:solidFill>
                        <a:latin typeface="Cambria Math" panose="02040503050406030204"/>
                        <a:ea typeface="宋体" pitchFamily="2" charset="-122"/>
                        <a:cs typeface="Cambria Math" panose="02040503050406030204" charset="0"/>
                      </a:rPr>
                      <m:t>𝑥</m:t>
                    </m:r>
                    <m:r>
                      <a:rPr lang="en-US" altLang="zh-CN" sz="2400" i="1">
                        <a:solidFill>
                          <a:srgbClr val="FF0000"/>
                        </a:solidFill>
                        <a:latin typeface="Cambria Math" panose="02040503050406030204"/>
                        <a:ea typeface="宋体" pitchFamily="2" charset="-122"/>
                        <a:cs typeface="Cambria Math" panose="02040503050406030204" charset="0"/>
                      </a:rPr>
                      <m:t>&gt;</m:t>
                    </m:r>
                    <m:r>
                      <a:rPr lang="en-US" altLang="zh-CN" sz="2400" i="1">
                        <a:solidFill>
                          <a:srgbClr val="FF0000"/>
                        </a:solidFill>
                        <a:latin typeface="Cambria Math" panose="02040503050406030204"/>
                        <a:ea typeface="宋体" pitchFamily="2" charset="-122"/>
                        <a:cs typeface="Cambria Math" panose="02040503050406030204" charset="0"/>
                      </a:rPr>
                      <m:t>1</m:t>
                    </m:r>
                    <m:r>
                      <a:rPr lang="en-US" altLang="zh-CN" sz="2400" b="1" i="1">
                        <a:solidFill>
                          <a:srgbClr val="FF0000"/>
                        </a:solidFill>
                        <a:latin typeface="Cambria Math" panose="02040503050406030204"/>
                        <a:ea typeface="宋体" pitchFamily="2" charset="-122"/>
                        <a:cs typeface="Cambria Math" panose="02040503050406030204" charset="0"/>
                        <a:sym typeface="+mn-ea"/>
                      </a:rPr>
                      <m:t>}；</m:t>
                    </m:r>
                  </m:oMath>
                </a14:m>
                <a:endParaRPr lang="en-US" altLang="zh-CN" sz="2400" b="1" i="1" dirty="0">
                  <a:solidFill>
                    <a:srgbClr val="FF0000"/>
                  </a:solidFill>
                  <a:latin typeface="Cambria Math" panose="02040503050406030204" charset="0"/>
                  <a:ea typeface="宋体" panose="02010600030101010101" pitchFamily="2" charset="-122"/>
                  <a:cs typeface="Cambria Math" panose="02040503050406030204" charset="0"/>
                  <a:sym typeface="+mn-ea"/>
                </a:endParaRPr>
              </a:p>
              <a:p>
                <a:pPr>
                  <a:lnSpc>
                    <a:spcPct val="130000"/>
                  </a:lnSpc>
                </a:pPr>
                <a:r>
                  <a:rPr lang="zh-CN" altLang="en-US" sz="2400" b="1" dirty="0">
                    <a:solidFill>
                      <a:srgbClr val="FF0000"/>
                    </a:solidFill>
                    <a:latin typeface="Cambria Math" panose="02040503050406030204" charset="0"/>
                    <a:ea typeface="宋体" panose="02010600030101010101" pitchFamily="2" charset="-122"/>
                    <a:cs typeface="Cambria Math" panose="02040503050406030204" charset="0"/>
                    <a:sym typeface="+mn-ea"/>
                  </a:rPr>
                  <a:t>当</a:t>
                </a:r>
                <a14:m>
                  <m:oMath xmlns:m="http://schemas.openxmlformats.org/officeDocument/2006/math">
                    <m:r>
                      <a:rPr lang="en-US" altLang="zh-CN" sz="2400" i="1">
                        <a:solidFill>
                          <a:srgbClr val="FF0000"/>
                        </a:solidFill>
                        <a:latin typeface="Cambria Math" panose="02040503050406030204"/>
                        <a:ea typeface="宋体" pitchFamily="2" charset="-122"/>
                        <a:cs typeface="Cambria Math" panose="02040503050406030204" charset="0"/>
                      </a:rPr>
                      <m:t>𝑎</m:t>
                    </m:r>
                    <m:r>
                      <a:rPr lang="en-US" altLang="zh-CN" sz="2400" i="1">
                        <a:solidFill>
                          <a:srgbClr val="FF0000"/>
                        </a:solidFill>
                        <a:latin typeface="Cambria Math" panose="02040503050406030204"/>
                        <a:ea typeface="宋体" pitchFamily="2" charset="-122"/>
                        <a:cs typeface="Cambria Math" panose="02040503050406030204" charset="0"/>
                      </a:rPr>
                      <m:t>=</m:t>
                    </m:r>
                    <m:r>
                      <a:rPr lang="en-US" altLang="zh-CN" sz="2400" i="1">
                        <a:solidFill>
                          <a:srgbClr val="FF0000"/>
                        </a:solidFill>
                        <a:latin typeface="Cambria Math" panose="02040503050406030204"/>
                        <a:ea typeface="宋体" pitchFamily="2" charset="-122"/>
                        <a:cs typeface="Cambria Math" panose="02040503050406030204" charset="0"/>
                      </a:rPr>
                      <m:t>0</m:t>
                    </m:r>
                  </m:oMath>
                </a14:m>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时，原不等式的解集为</a:t>
                </a:r>
                <a14:m>
                  <m:oMath xmlns:m="http://schemas.openxmlformats.org/officeDocument/2006/math">
                    <m:r>
                      <a:rPr lang="en-US" altLang="zh-CN" sz="2400" i="1">
                        <a:solidFill>
                          <a:srgbClr val="FF0000"/>
                        </a:solidFill>
                        <a:latin typeface="Cambria Math" panose="02040503050406030204"/>
                        <a:ea typeface="宋体" pitchFamily="2" charset="-122"/>
                        <a:cs typeface="Cambria Math" panose="02040503050406030204" charset="0"/>
                      </a:rPr>
                      <m:t>{</m:t>
                    </m:r>
                    <m:r>
                      <a:rPr lang="en-US" altLang="zh-CN" sz="2400" i="1">
                        <a:solidFill>
                          <a:srgbClr val="FF0000"/>
                        </a:solidFill>
                        <a:latin typeface="Cambria Math" panose="02040503050406030204"/>
                        <a:ea typeface="宋体" pitchFamily="2" charset="-122"/>
                        <a:cs typeface="Cambria Math" panose="02040503050406030204" charset="0"/>
                      </a:rPr>
                      <m:t>𝑥</m:t>
                    </m:r>
                    <m:r>
                      <a:rPr lang="en-US" altLang="zh-CN" sz="2400" i="1">
                        <a:solidFill>
                          <a:srgbClr val="FF0000"/>
                        </a:solidFill>
                        <a:latin typeface="Cambria Math" panose="02040503050406030204"/>
                        <a:ea typeface="宋体" pitchFamily="2" charset="-122"/>
                        <a:cs typeface="Cambria Math" panose="02040503050406030204" charset="0"/>
                      </a:rPr>
                      <m:t>|</m:t>
                    </m:r>
                    <m:r>
                      <a:rPr lang="en-US" altLang="zh-CN" sz="2400" i="1">
                        <a:solidFill>
                          <a:srgbClr val="FF0000"/>
                        </a:solidFill>
                        <a:latin typeface="Cambria Math" panose="02040503050406030204"/>
                        <a:ea typeface="宋体" pitchFamily="2" charset="-122"/>
                        <a:cs typeface="Cambria Math" panose="02040503050406030204" charset="0"/>
                      </a:rPr>
                      <m:t>𝑥</m:t>
                    </m:r>
                    <m:r>
                      <a:rPr lang="en-US" altLang="zh-CN" sz="2400" i="1">
                        <a:solidFill>
                          <a:srgbClr val="FF0000"/>
                        </a:solidFill>
                        <a:latin typeface="Cambria Math" panose="02040503050406030204"/>
                        <a:ea typeface="宋体" pitchFamily="2" charset="-122"/>
                        <a:cs typeface="Cambria Math" panose="02040503050406030204" charset="0"/>
                      </a:rPr>
                      <m:t>&gt;</m:t>
                    </m:r>
                    <m:r>
                      <a:rPr lang="en-US" altLang="zh-CN" sz="2400" i="1">
                        <a:solidFill>
                          <a:srgbClr val="FF0000"/>
                        </a:solidFill>
                        <a:latin typeface="Cambria Math" panose="02040503050406030204"/>
                        <a:ea typeface="宋体" pitchFamily="2" charset="-122"/>
                        <a:cs typeface="Cambria Math" panose="02040503050406030204" charset="0"/>
                      </a:rPr>
                      <m:t>1</m:t>
                    </m:r>
                    <m:r>
                      <a:rPr lang="en-US" altLang="zh-CN" sz="2400" i="1">
                        <a:solidFill>
                          <a:srgbClr val="FF0000"/>
                        </a:solidFill>
                        <a:latin typeface="Cambria Math" panose="02040503050406030204"/>
                        <a:ea typeface="宋体" pitchFamily="2" charset="-122"/>
                        <a:cs typeface="Cambria Math" panose="02040503050406030204" charset="0"/>
                      </a:rPr>
                      <m:t>}；</m:t>
                    </m:r>
                  </m:oMath>
                </a14:m>
                <a:endParaRPr lang="en-US" altLang="zh-CN" sz="2400" i="1" dirty="0">
                  <a:solidFill>
                    <a:srgbClr val="FF0000"/>
                  </a:solidFill>
                  <a:latin typeface="Cambria Math" panose="02040503050406030204" charset="0"/>
                  <a:ea typeface="宋体" panose="02010600030101010101" pitchFamily="2" charset="-122"/>
                  <a:cs typeface="Cambria Math" panose="02040503050406030204" charset="0"/>
                </a:endParaRPr>
              </a:p>
              <a:p>
                <a:pPr>
                  <a:lnSpc>
                    <a:spcPct val="130000"/>
                  </a:lnSpc>
                </a:pPr>
                <a:r>
                  <a:rPr lang="zh-CN" altLang="en-US" sz="2400" b="1" dirty="0">
                    <a:solidFill>
                      <a:srgbClr val="FF0000"/>
                    </a:solidFill>
                    <a:latin typeface="Cambria Math" panose="02040503050406030204" charset="0"/>
                    <a:ea typeface="宋体" panose="02010600030101010101" pitchFamily="2" charset="-122"/>
                    <a:cs typeface="Cambria Math" panose="02040503050406030204" charset="0"/>
                  </a:rPr>
                  <a:t>当</a:t>
                </a:r>
                <a14:m>
                  <m:oMath xmlns:m="http://schemas.openxmlformats.org/officeDocument/2006/math">
                    <m:r>
                      <a:rPr lang="en-US" altLang="zh-CN" sz="2400" i="1">
                        <a:solidFill>
                          <a:srgbClr val="FF0000"/>
                        </a:solidFill>
                        <a:latin typeface="Cambria Math" panose="02040503050406030204"/>
                        <a:ea typeface="宋体" pitchFamily="2" charset="-122"/>
                        <a:cs typeface="Cambria Math" panose="02040503050406030204" charset="0"/>
                      </a:rPr>
                      <m:t>0</m:t>
                    </m:r>
                    <m:r>
                      <a:rPr lang="en-US" altLang="zh-CN" sz="2400" i="1">
                        <a:solidFill>
                          <a:srgbClr val="FF0000"/>
                        </a:solidFill>
                        <a:latin typeface="Cambria Math" panose="02040503050406030204"/>
                        <a:ea typeface="宋体" pitchFamily="2" charset="-122"/>
                        <a:cs typeface="Cambria Math" panose="02040503050406030204" charset="0"/>
                      </a:rPr>
                      <m:t>&lt;</m:t>
                    </m:r>
                    <m:r>
                      <a:rPr lang="en-US" altLang="zh-CN" sz="2400" i="1">
                        <a:solidFill>
                          <a:srgbClr val="FF0000"/>
                        </a:solidFill>
                        <a:latin typeface="Cambria Math" panose="02040503050406030204"/>
                        <a:ea typeface="宋体" pitchFamily="2" charset="-122"/>
                        <a:cs typeface="Cambria Math" panose="02040503050406030204" charset="0"/>
                      </a:rPr>
                      <m:t>𝑎</m:t>
                    </m:r>
                    <m:r>
                      <a:rPr lang="en-US" altLang="zh-CN" sz="2400" i="1">
                        <a:solidFill>
                          <a:srgbClr val="FF0000"/>
                        </a:solidFill>
                        <a:latin typeface="Cambria Math" panose="02040503050406030204"/>
                        <a:ea typeface="宋体" pitchFamily="2" charset="-122"/>
                        <a:cs typeface="Cambria Math" panose="02040503050406030204" charset="0"/>
                      </a:rPr>
                      <m:t>&lt;</m:t>
                    </m:r>
                    <m:r>
                      <a:rPr lang="en-US" altLang="zh-CN" sz="2400" i="1">
                        <a:solidFill>
                          <a:srgbClr val="FF0000"/>
                        </a:solidFill>
                        <a:latin typeface="Cambria Math" panose="02040503050406030204"/>
                        <a:ea typeface="宋体" pitchFamily="2" charset="-122"/>
                        <a:cs typeface="Cambria Math" panose="02040503050406030204" charset="0"/>
                      </a:rPr>
                      <m:t>1</m:t>
                    </m:r>
                  </m:oMath>
                </a14:m>
                <a:r>
                  <a:rPr lang="zh-CN" altLang="en-US" sz="2400" b="1" dirty="0">
                    <a:solidFill>
                      <a:srgbClr val="FF0000"/>
                    </a:solidFill>
                    <a:latin typeface="Cambria Math" panose="02040503050406030204" charset="0"/>
                    <a:ea typeface="宋体" panose="02010600030101010101" pitchFamily="2" charset="-122"/>
                    <a:cs typeface="Cambria Math" panose="02040503050406030204" charset="0"/>
                  </a:rPr>
                  <a:t>时，</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原不等式的解集为</a:t>
                </a:r>
                <a14:m>
                  <m:oMath xmlns:m="http://schemas.openxmlformats.org/officeDocument/2006/math">
                    <m:r>
                      <a:rPr lang="en-US" altLang="zh-CN" sz="2400" i="1">
                        <a:solidFill>
                          <a:srgbClr val="FF0000"/>
                        </a:solidFill>
                        <a:latin typeface="Cambria Math" panose="02040503050406030204"/>
                        <a:ea typeface="宋体" pitchFamily="2" charset="-122"/>
                        <a:cs typeface="Cambria Math" panose="02040503050406030204" charset="0"/>
                      </a:rPr>
                      <m:t>{</m:t>
                    </m:r>
                    <m:r>
                      <a:rPr lang="en-US" altLang="zh-CN" sz="2400" i="1">
                        <a:solidFill>
                          <a:srgbClr val="FF0000"/>
                        </a:solidFill>
                        <a:latin typeface="Cambria Math" panose="02040503050406030204"/>
                        <a:ea typeface="宋体" pitchFamily="2" charset="-122"/>
                        <a:cs typeface="Cambria Math" panose="02040503050406030204" charset="0"/>
                      </a:rPr>
                      <m:t>𝑥</m:t>
                    </m:r>
                    <m:r>
                      <a:rPr lang="en-US" altLang="zh-CN" sz="2400" i="1">
                        <a:solidFill>
                          <a:srgbClr val="FF0000"/>
                        </a:solidFill>
                        <a:latin typeface="Cambria Math" panose="02040503050406030204"/>
                        <a:ea typeface="宋体" pitchFamily="2" charset="-122"/>
                        <a:cs typeface="Cambria Math" panose="02040503050406030204" charset="0"/>
                      </a:rPr>
                      <m:t>|</m:t>
                    </m:r>
                    <m:r>
                      <a:rPr lang="en-US" altLang="zh-CN" sz="2400" i="1">
                        <a:solidFill>
                          <a:srgbClr val="FF0000"/>
                        </a:solidFill>
                        <a:latin typeface="Cambria Math" panose="02040503050406030204"/>
                        <a:ea typeface="宋体" pitchFamily="2" charset="-122"/>
                        <a:cs typeface="Cambria Math" panose="02040503050406030204" charset="0"/>
                      </a:rPr>
                      <m:t>1</m:t>
                    </m:r>
                    <m:r>
                      <a:rPr lang="en-US" altLang="zh-CN" sz="2400" i="1">
                        <a:solidFill>
                          <a:srgbClr val="FF0000"/>
                        </a:solidFill>
                        <a:latin typeface="Cambria Math" panose="02040503050406030204"/>
                        <a:ea typeface="宋体" pitchFamily="2" charset="-122"/>
                        <a:cs typeface="Cambria Math" panose="02040503050406030204" charset="0"/>
                      </a:rPr>
                      <m:t>&lt;</m:t>
                    </m:r>
                    <m:r>
                      <a:rPr lang="en-US" altLang="zh-CN" sz="2400" i="1">
                        <a:solidFill>
                          <a:srgbClr val="FF0000"/>
                        </a:solidFill>
                        <a:latin typeface="Cambria Math" panose="02040503050406030204"/>
                        <a:ea typeface="宋体" pitchFamily="2" charset="-122"/>
                        <a:cs typeface="Cambria Math" panose="02040503050406030204" charset="0"/>
                      </a:rPr>
                      <m:t>𝑥</m:t>
                    </m:r>
                    <m:r>
                      <a:rPr lang="en-US" altLang="zh-CN" sz="2400" i="1">
                        <a:solidFill>
                          <a:srgbClr val="FF0000"/>
                        </a:solidFill>
                        <a:latin typeface="Cambria Math" panose="02040503050406030204"/>
                        <a:ea typeface="宋体" pitchFamily="2" charset="-122"/>
                        <a:cs typeface="Cambria Math" panose="02040503050406030204" charset="0"/>
                      </a:rPr>
                      <m:t>&lt;</m:t>
                    </m:r>
                    <m:f>
                      <m:fPr>
                        <m:ctrlPr>
                          <a:rPr lang="en-US" altLang="zh-CN" sz="2400" i="1">
                            <a:solidFill>
                              <a:srgbClr val="FF0000"/>
                            </a:solidFill>
                            <a:latin typeface="Cambria Math" panose="02040503050406030204" pitchFamily="18" charset="0"/>
                            <a:ea typeface="宋体" pitchFamily="2" charset="-122"/>
                            <a:cs typeface="Cambria Math" panose="02040503050406030204" charset="0"/>
                          </a:rPr>
                        </m:ctrlPr>
                      </m:fPr>
                      <m:num>
                        <m:r>
                          <a:rPr lang="en-US" altLang="zh-CN" sz="2400" i="1">
                            <a:solidFill>
                              <a:srgbClr val="FF0000"/>
                            </a:solidFill>
                            <a:latin typeface="Cambria Math" panose="02040503050406030204"/>
                            <a:ea typeface="宋体" pitchFamily="2" charset="-122"/>
                            <a:cs typeface="Cambria Math" panose="02040503050406030204" charset="0"/>
                          </a:rPr>
                          <m:t>1</m:t>
                        </m:r>
                      </m:num>
                      <m:den>
                        <m:r>
                          <a:rPr lang="en-US" altLang="zh-CN" sz="2400" i="1">
                            <a:solidFill>
                              <a:srgbClr val="FF0000"/>
                            </a:solidFill>
                            <a:latin typeface="Cambria Math" panose="02040503050406030204"/>
                            <a:ea typeface="宋体" pitchFamily="2" charset="-122"/>
                            <a:cs typeface="Cambria Math" panose="02040503050406030204" charset="0"/>
                          </a:rPr>
                          <m:t>𝑎</m:t>
                        </m:r>
                      </m:den>
                    </m:f>
                    <m:r>
                      <a:rPr lang="en-US" altLang="zh-CN" sz="2400" i="1">
                        <a:solidFill>
                          <a:srgbClr val="FF0000"/>
                        </a:solidFill>
                        <a:latin typeface="Cambria Math" panose="02040503050406030204"/>
                        <a:ea typeface="宋体" pitchFamily="2" charset="-122"/>
                        <a:cs typeface="Cambria Math" panose="02040503050406030204" charset="0"/>
                      </a:rPr>
                      <m:t>}；</m:t>
                    </m:r>
                  </m:oMath>
                </a14:m>
                <a:endParaRPr lang="en-US" altLang="zh-CN" sz="2400" i="1" dirty="0">
                  <a:solidFill>
                    <a:srgbClr val="FF0000"/>
                  </a:solidFill>
                  <a:latin typeface="Cambria Math" panose="02040503050406030204" charset="0"/>
                  <a:ea typeface="宋体" panose="02010600030101010101" pitchFamily="2" charset="-122"/>
                  <a:cs typeface="Cambria Math" panose="02040503050406030204" charset="0"/>
                </a:endParaRPr>
              </a:p>
              <a:p>
                <a:pPr>
                  <a:lnSpc>
                    <a:spcPct val="130000"/>
                  </a:lnSpc>
                </a:pPr>
                <a:r>
                  <a:rPr lang="zh-CN" altLang="en-US" sz="2400" b="1" dirty="0">
                    <a:solidFill>
                      <a:srgbClr val="FF0000"/>
                    </a:solidFill>
                    <a:latin typeface="Cambria Math" panose="02040503050406030204" charset="0"/>
                    <a:ea typeface="宋体" panose="02010600030101010101" pitchFamily="2" charset="-122"/>
                    <a:cs typeface="Cambria Math" panose="02040503050406030204" charset="0"/>
                    <a:sym typeface="+mn-ea"/>
                  </a:rPr>
                  <a:t>当</a:t>
                </a:r>
                <a14:m>
                  <m:oMath xmlns:m="http://schemas.openxmlformats.org/officeDocument/2006/math">
                    <m:r>
                      <a:rPr lang="en-US" altLang="zh-CN" sz="2400" i="1">
                        <a:solidFill>
                          <a:srgbClr val="FF0000"/>
                        </a:solidFill>
                        <a:latin typeface="Cambria Math" panose="02040503050406030204"/>
                        <a:ea typeface="宋体" pitchFamily="2" charset="-122"/>
                        <a:cs typeface="Cambria Math" panose="02040503050406030204" charset="0"/>
                      </a:rPr>
                      <m:t>𝑎</m:t>
                    </m:r>
                    <m:r>
                      <a:rPr lang="en-US" altLang="zh-CN" sz="2400" i="1">
                        <a:solidFill>
                          <a:srgbClr val="FF0000"/>
                        </a:solidFill>
                        <a:latin typeface="Cambria Math" panose="02040503050406030204"/>
                        <a:ea typeface="宋体" pitchFamily="2" charset="-122"/>
                        <a:cs typeface="Cambria Math" panose="02040503050406030204" charset="0"/>
                      </a:rPr>
                      <m:t>=</m:t>
                    </m:r>
                    <m:r>
                      <a:rPr lang="en-US" altLang="zh-CN" sz="2400" i="1">
                        <a:solidFill>
                          <a:srgbClr val="FF0000"/>
                        </a:solidFill>
                        <a:latin typeface="Cambria Math" panose="02040503050406030204"/>
                        <a:ea typeface="宋体" pitchFamily="2" charset="-122"/>
                        <a:cs typeface="Cambria Math" panose="02040503050406030204" charset="0"/>
                      </a:rPr>
                      <m:t>1</m:t>
                    </m:r>
                  </m:oMath>
                </a14:m>
                <a:r>
                  <a:rPr lang="zh-CN" altLang="en-US" sz="2400" b="1" dirty="0">
                    <a:solidFill>
                      <a:srgbClr val="FF0000"/>
                    </a:solidFill>
                    <a:latin typeface="Cambria Math" panose="02040503050406030204" charset="0"/>
                    <a:ea typeface="宋体" panose="02010600030101010101" pitchFamily="2" charset="-122"/>
                    <a:cs typeface="Cambria Math" panose="02040503050406030204" charset="0"/>
                    <a:sym typeface="+mn-ea"/>
                  </a:rPr>
                  <a:t>时，</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原不等式的解集为</a:t>
                </a:r>
                <a14:m>
                  <m:oMath xmlns:m="http://schemas.openxmlformats.org/officeDocument/2006/math">
                    <m:r>
                      <a:rPr lang="en-US" altLang="zh-CN" sz="2400" i="1">
                        <a:solidFill>
                          <a:srgbClr val="FF0000"/>
                        </a:solidFill>
                        <a:latin typeface="Cambria Math" panose="02040503050406030204"/>
                        <a:ea typeface="宋体" pitchFamily="2" charset="-122"/>
                        <a:cs typeface="Cambria Math" panose="02040503050406030204" charset="0"/>
                        <a:sym typeface="+mn-ea"/>
                      </a:rPr>
                      <m:t>∅</m:t>
                    </m:r>
                    <m:r>
                      <a:rPr lang="en-US" altLang="zh-CN" sz="2400" i="1">
                        <a:solidFill>
                          <a:srgbClr val="FF0000"/>
                        </a:solidFill>
                        <a:latin typeface="Cambria Math" panose="02040503050406030204"/>
                        <a:ea typeface="宋体" pitchFamily="2" charset="-122"/>
                        <a:cs typeface="Cambria Math" panose="02040503050406030204" charset="0"/>
                      </a:rPr>
                      <m:t>；</m:t>
                    </m:r>
                  </m:oMath>
                </a14:m>
                <a:endParaRPr lang="en-US" altLang="zh-CN" sz="2400" i="1" dirty="0">
                  <a:solidFill>
                    <a:srgbClr val="FF0000"/>
                  </a:solidFill>
                  <a:latin typeface="Cambria Math" panose="02040503050406030204" charset="0"/>
                  <a:ea typeface="宋体" panose="02010600030101010101" pitchFamily="2" charset="-122"/>
                  <a:cs typeface="Cambria Math" panose="02040503050406030204" charset="0"/>
                </a:endParaRPr>
              </a:p>
              <a:p>
                <a:pPr>
                  <a:lnSpc>
                    <a:spcPct val="130000"/>
                  </a:lnSpc>
                </a:pPr>
                <a:r>
                  <a:rPr lang="zh-CN" altLang="en-US" sz="2400" b="1" dirty="0">
                    <a:solidFill>
                      <a:srgbClr val="FF0000"/>
                    </a:solidFill>
                    <a:latin typeface="Cambria Math" panose="02040503050406030204" charset="0"/>
                    <a:ea typeface="宋体" panose="02010600030101010101" pitchFamily="2" charset="-122"/>
                    <a:cs typeface="Cambria Math" panose="02040503050406030204" charset="0"/>
                    <a:sym typeface="+mn-ea"/>
                  </a:rPr>
                  <a:t>当</a:t>
                </a:r>
                <a14:m>
                  <m:oMath xmlns:m="http://schemas.openxmlformats.org/officeDocument/2006/math">
                    <m:r>
                      <a:rPr lang="en-US" altLang="zh-CN" sz="2400" i="1">
                        <a:solidFill>
                          <a:srgbClr val="FF0000"/>
                        </a:solidFill>
                        <a:latin typeface="Cambria Math" panose="02040503050406030204"/>
                        <a:ea typeface="宋体" pitchFamily="2" charset="-122"/>
                        <a:cs typeface="Cambria Math" panose="02040503050406030204" charset="0"/>
                      </a:rPr>
                      <m:t>𝑎</m:t>
                    </m:r>
                    <m:r>
                      <a:rPr lang="en-US" altLang="zh-CN" sz="2400" i="1">
                        <a:solidFill>
                          <a:srgbClr val="FF0000"/>
                        </a:solidFill>
                        <a:latin typeface="Cambria Math" panose="02040503050406030204"/>
                        <a:ea typeface="宋体" pitchFamily="2" charset="-122"/>
                        <a:cs typeface="Cambria Math" panose="02040503050406030204" charset="0"/>
                      </a:rPr>
                      <m:t>&gt;</m:t>
                    </m:r>
                    <m:r>
                      <a:rPr lang="en-US" altLang="zh-CN" sz="2400" i="1">
                        <a:solidFill>
                          <a:srgbClr val="FF0000"/>
                        </a:solidFill>
                        <a:latin typeface="Cambria Math" panose="02040503050406030204"/>
                        <a:ea typeface="宋体" pitchFamily="2" charset="-122"/>
                        <a:cs typeface="Cambria Math" panose="02040503050406030204" charset="0"/>
                      </a:rPr>
                      <m:t>1</m:t>
                    </m:r>
                  </m:oMath>
                </a14:m>
                <a:r>
                  <a:rPr lang="zh-CN" altLang="en-US" sz="2400" b="1" dirty="0">
                    <a:solidFill>
                      <a:srgbClr val="FF0000"/>
                    </a:solidFill>
                    <a:latin typeface="Cambria Math" panose="02040503050406030204" charset="0"/>
                    <a:ea typeface="宋体" panose="02010600030101010101" pitchFamily="2" charset="-122"/>
                    <a:cs typeface="Cambria Math" panose="02040503050406030204" charset="0"/>
                    <a:sym typeface="+mn-ea"/>
                  </a:rPr>
                  <a:t>时，</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原不等式的解集为</a:t>
                </a:r>
                <a14:m>
                  <m:oMath xmlns:m="http://schemas.openxmlformats.org/officeDocument/2006/math">
                    <m:r>
                      <a:rPr lang="en-US" altLang="zh-CN" sz="2400" i="1">
                        <a:solidFill>
                          <a:srgbClr val="FF0000"/>
                        </a:solidFill>
                        <a:latin typeface="Cambria Math" panose="02040503050406030204"/>
                        <a:ea typeface="宋体" pitchFamily="2" charset="-122"/>
                        <a:cs typeface="Cambria Math" panose="02040503050406030204" charset="0"/>
                      </a:rPr>
                      <m:t>{</m:t>
                    </m:r>
                    <m:r>
                      <a:rPr lang="en-US" altLang="zh-CN" sz="2400" i="1">
                        <a:solidFill>
                          <a:srgbClr val="FF0000"/>
                        </a:solidFill>
                        <a:latin typeface="Cambria Math" panose="02040503050406030204"/>
                        <a:ea typeface="宋体" pitchFamily="2" charset="-122"/>
                        <a:cs typeface="Cambria Math" panose="02040503050406030204" charset="0"/>
                      </a:rPr>
                      <m:t>𝑥</m:t>
                    </m:r>
                    <m:r>
                      <a:rPr lang="en-US" altLang="zh-CN" sz="2400" i="1">
                        <a:solidFill>
                          <a:srgbClr val="FF0000"/>
                        </a:solidFill>
                        <a:latin typeface="Cambria Math" panose="02040503050406030204"/>
                        <a:ea typeface="宋体" pitchFamily="2" charset="-122"/>
                        <a:cs typeface="Cambria Math" panose="02040503050406030204" charset="0"/>
                      </a:rPr>
                      <m:t>|</m:t>
                    </m:r>
                    <m:f>
                      <m:fPr>
                        <m:ctrlPr>
                          <a:rPr lang="en-US" altLang="zh-CN" sz="2400" i="1">
                            <a:solidFill>
                              <a:srgbClr val="FF0000"/>
                            </a:solidFill>
                            <a:latin typeface="Cambria Math" panose="02040503050406030204" pitchFamily="18" charset="0"/>
                            <a:ea typeface="宋体" pitchFamily="2" charset="-122"/>
                            <a:cs typeface="Cambria Math" panose="02040503050406030204" charset="0"/>
                          </a:rPr>
                        </m:ctrlPr>
                      </m:fPr>
                      <m:num>
                        <m:r>
                          <a:rPr lang="en-US" altLang="zh-CN" sz="2400" i="1">
                            <a:solidFill>
                              <a:srgbClr val="FF0000"/>
                            </a:solidFill>
                            <a:latin typeface="Cambria Math" panose="02040503050406030204"/>
                            <a:ea typeface="宋体" pitchFamily="2" charset="-122"/>
                            <a:cs typeface="Cambria Math" panose="02040503050406030204" charset="0"/>
                          </a:rPr>
                          <m:t>1</m:t>
                        </m:r>
                      </m:num>
                      <m:den>
                        <m:r>
                          <a:rPr lang="en-US" altLang="zh-CN" sz="2400" i="1">
                            <a:solidFill>
                              <a:srgbClr val="FF0000"/>
                            </a:solidFill>
                            <a:latin typeface="Cambria Math" panose="02040503050406030204"/>
                            <a:ea typeface="宋体" pitchFamily="2" charset="-122"/>
                            <a:cs typeface="Cambria Math" panose="02040503050406030204" charset="0"/>
                          </a:rPr>
                          <m:t>𝑎</m:t>
                        </m:r>
                      </m:den>
                    </m:f>
                    <m:r>
                      <a:rPr lang="en-US" altLang="zh-CN" sz="2400" i="1">
                        <a:solidFill>
                          <a:srgbClr val="FF0000"/>
                        </a:solidFill>
                        <a:latin typeface="Cambria Math" panose="02040503050406030204"/>
                        <a:ea typeface="宋体" pitchFamily="2" charset="-122"/>
                        <a:cs typeface="Cambria Math" panose="02040503050406030204" charset="0"/>
                      </a:rPr>
                      <m:t>&lt;</m:t>
                    </m:r>
                    <m:r>
                      <a:rPr lang="en-US" altLang="zh-CN" sz="2400" i="1">
                        <a:solidFill>
                          <a:srgbClr val="FF0000"/>
                        </a:solidFill>
                        <a:latin typeface="Cambria Math" panose="02040503050406030204"/>
                        <a:ea typeface="宋体" pitchFamily="2" charset="-122"/>
                        <a:cs typeface="Cambria Math" panose="02040503050406030204" charset="0"/>
                      </a:rPr>
                      <m:t>𝑥</m:t>
                    </m:r>
                    <m:r>
                      <a:rPr lang="en-US" altLang="zh-CN" sz="2400" i="1">
                        <a:solidFill>
                          <a:srgbClr val="FF0000"/>
                        </a:solidFill>
                        <a:latin typeface="Cambria Math" panose="02040503050406030204"/>
                        <a:ea typeface="宋体" pitchFamily="2" charset="-122"/>
                        <a:cs typeface="Cambria Math" panose="02040503050406030204" charset="0"/>
                      </a:rPr>
                      <m:t>&lt;</m:t>
                    </m:r>
                    <m:r>
                      <a:rPr lang="en-US" altLang="zh-CN" sz="2400" i="1">
                        <a:solidFill>
                          <a:srgbClr val="FF0000"/>
                        </a:solidFill>
                        <a:latin typeface="Cambria Math" panose="02040503050406030204"/>
                        <a:ea typeface="宋体" pitchFamily="2" charset="-122"/>
                        <a:cs typeface="Cambria Math" panose="02040503050406030204" charset="0"/>
                      </a:rPr>
                      <m:t>1</m:t>
                    </m:r>
                    <m:r>
                      <a:rPr lang="en-US" altLang="zh-CN" sz="2400" i="1">
                        <a:solidFill>
                          <a:srgbClr val="FF0000"/>
                        </a:solidFill>
                        <a:latin typeface="Cambria Math" panose="02040503050406030204"/>
                        <a:ea typeface="宋体" pitchFamily="2" charset="-122"/>
                        <a:cs typeface="Cambria Math" panose="02040503050406030204" charset="0"/>
                      </a:rPr>
                      <m:t>}.</m:t>
                    </m:r>
                  </m:oMath>
                </a14:m>
                <a:endParaRPr lang="zh-CN" altLang="en-US" sz="2400" b="1" dirty="0">
                  <a:solidFill>
                    <a:srgbClr val="FF0000"/>
                  </a:solidFill>
                  <a:latin typeface="Cambria Math" panose="02040503050406030204" charset="0"/>
                  <a:ea typeface="宋体" panose="02010600030101010101" pitchFamily="2" charset="-122"/>
                  <a:cs typeface="Cambria Math" panose="02040503050406030204" charset="0"/>
                  <a:sym typeface="+mn-ea"/>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3" name="文本框 2"/>
              <p:cNvSpPr txBox="1">
                <a:spLocks noRot="1" noChangeAspect="1" noMove="1" noResize="1" noEditPoints="1" noAdjustHandles="1" noChangeArrowheads="1" noChangeShapeType="1" noTextEdit="1"/>
              </p:cNvSpPr>
              <p:nvPr/>
            </p:nvSpPr>
            <p:spPr>
              <a:xfrm>
                <a:off x="598805" y="1518285"/>
                <a:ext cx="10838180" cy="3108960"/>
              </a:xfrm>
              <a:prstGeom prst="rect">
                <a:avLst/>
              </a:prstGeom>
              <a:blipFill rotWithShape="1">
                <a:blip r:embed="rId4"/>
                <a:stretch>
                  <a:fillRect/>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10267F42-5BB7-1820-FDC7-2BCB52A58BFD}"/>
              </a:ext>
            </a:extLst>
          </p:cNvPr>
          <p:cNvSpPr txBox="1"/>
          <p:nvPr/>
        </p:nvSpPr>
        <p:spPr>
          <a:xfrm>
            <a:off x="0" y="0"/>
            <a:ext cx="11670030" cy="655320"/>
          </a:xfrm>
          <a:prstGeom prst="rect">
            <a:avLst/>
          </a:prstGeom>
          <a:noFill/>
        </p:spPr>
        <p:txBody>
          <a:bodyPr wrap="square" rtlCol="0">
            <a:noAutofit/>
          </a:bodyPr>
          <a:lstStyle/>
          <a:p>
            <a:r>
              <a:rPr lang="zh-CN" altLang="en-US" sz="4000" b="1"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例题巩固</a:t>
            </a:r>
          </a:p>
        </p:txBody>
      </p:sp>
      <p:grpSp>
        <p:nvGrpSpPr>
          <p:cNvPr id="8" name="组合 7">
            <a:extLst>
              <a:ext uri="{FF2B5EF4-FFF2-40B4-BE49-F238E27FC236}">
                <a16:creationId xmlns:a16="http://schemas.microsoft.com/office/drawing/2014/main" id="{530200F9-FC90-3484-9B9E-BC990B9886C8}"/>
              </a:ext>
            </a:extLst>
          </p:cNvPr>
          <p:cNvGrpSpPr/>
          <p:nvPr/>
        </p:nvGrpSpPr>
        <p:grpSpPr>
          <a:xfrm>
            <a:off x="675686" y="636577"/>
            <a:ext cx="6751993" cy="466090"/>
            <a:chOff x="3559" y="2307"/>
            <a:chExt cx="20583" cy="734"/>
          </a:xfrm>
        </p:grpSpPr>
        <p:sp>
          <p:nvSpPr>
            <p:cNvPr id="9" name="文本框 8">
              <a:extLst>
                <a:ext uri="{FF2B5EF4-FFF2-40B4-BE49-F238E27FC236}">
                  <a16:creationId xmlns:a16="http://schemas.microsoft.com/office/drawing/2014/main" id="{1FD88AFD-C64E-7B57-C483-4C8EC4DA1417}"/>
                </a:ext>
              </a:extLst>
            </p:cNvPr>
            <p:cNvSpPr txBox="1"/>
            <p:nvPr/>
          </p:nvSpPr>
          <p:spPr>
            <a:xfrm>
              <a:off x="3559" y="2316"/>
              <a:ext cx="20583" cy="725"/>
            </a:xfrm>
            <a:prstGeom prst="rect">
              <a:avLst/>
            </a:prstGeom>
            <a:noFill/>
          </p:spPr>
          <p:txBody>
            <a:bodyPr wrap="square" rtlCol="0">
              <a:spAutoFit/>
            </a:bodyPr>
            <a:lstStyle/>
            <a:p>
              <a:r>
                <a:rPr lang="zh-CN" altLang="en-US" sz="2400" b="1" dirty="0">
                  <a:latin typeface="宋体" panose="02010600030101010101" pitchFamily="2" charset="-122"/>
                  <a:ea typeface="宋体" panose="02010600030101010101" pitchFamily="2" charset="-122"/>
                </a:rPr>
                <a:t>题型二：含参一元二次不等式的解法</a:t>
              </a:r>
              <a:endParaRPr lang="en-US" altLang="zh-CN" sz="2400" b="1" dirty="0">
                <a:latin typeface="宋体" panose="02010600030101010101" pitchFamily="2" charset="-122"/>
                <a:ea typeface="宋体" panose="02010600030101010101" pitchFamily="2" charset="-122"/>
              </a:endParaRPr>
            </a:p>
          </p:txBody>
        </p:sp>
        <p:sp>
          <p:nvSpPr>
            <p:cNvPr id="10" name="圆角矩形 9">
              <a:extLst>
                <a:ext uri="{FF2B5EF4-FFF2-40B4-BE49-F238E27FC236}">
                  <a16:creationId xmlns:a16="http://schemas.microsoft.com/office/drawing/2014/main" id="{6C41F83D-28FD-6A59-A869-8166218A8DBD}"/>
                </a:ext>
              </a:extLst>
            </p:cNvPr>
            <p:cNvSpPr/>
            <p:nvPr/>
          </p:nvSpPr>
          <p:spPr>
            <a:xfrm>
              <a:off x="3559" y="2307"/>
              <a:ext cx="16737" cy="684"/>
            </a:xfrm>
            <a:prstGeom prst="roundRect">
              <a:avLst/>
            </a:prstGeom>
            <a:noFill/>
            <a:ln w="28575">
              <a:solidFill>
                <a:schemeClr val="accent1">
                  <a:lumMod val="75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39107141-E3F5-A897-2FB8-5386B9085F9B}"/>
                  </a:ext>
                </a:extLst>
              </p:cNvPr>
              <p:cNvSpPr txBox="1"/>
              <p:nvPr/>
            </p:nvSpPr>
            <p:spPr>
              <a:xfrm>
                <a:off x="582295" y="1092200"/>
                <a:ext cx="10768965" cy="462499"/>
              </a:xfrm>
              <a:prstGeom prst="rect">
                <a:avLst/>
              </a:prstGeom>
              <a:noFill/>
            </p:spPr>
            <p:txBody>
              <a:bodyPr wrap="square" rtlCol="0">
                <a:spAutoFit/>
              </a:bodyPr>
              <a:lstStyle/>
              <a:p>
                <a:pPr>
                  <a:lnSpc>
                    <a:spcPct val="110000"/>
                  </a:lnSpc>
                </a:pPr>
                <a:r>
                  <a:rPr lang="zh-CN" altLang="en-US" sz="2400" b="1" dirty="0">
                    <a:latin typeface="宋体" panose="02010600030101010101" pitchFamily="2" charset="-122"/>
                    <a:ea typeface="宋体" panose="02010600030101010101" pitchFamily="2" charset="-122"/>
                    <a:cs typeface="宋体" panose="02010600030101010101" pitchFamily="2" charset="-122"/>
                  </a:rPr>
                  <a:t>例</a:t>
                </a:r>
                <a:r>
                  <a:rPr lang="en-US" altLang="zh-CN" sz="2400" b="1" dirty="0">
                    <a:latin typeface="宋体" panose="02010600030101010101" pitchFamily="2" charset="-122"/>
                    <a:ea typeface="宋体" panose="02010600030101010101" pitchFamily="2" charset="-122"/>
                    <a:cs typeface="宋体" panose="02010600030101010101" pitchFamily="2" charset="-122"/>
                  </a:rPr>
                  <a:t>2</a:t>
                </a:r>
                <a:r>
                  <a:rPr lang="zh-CN" altLang="en-US" sz="2400" b="1" dirty="0">
                    <a:latin typeface="宋体" panose="02010600030101010101" pitchFamily="2" charset="-122"/>
                    <a:ea typeface="宋体" panose="02010600030101010101" pitchFamily="2" charset="-122"/>
                    <a:cs typeface="宋体" panose="02010600030101010101" pitchFamily="2" charset="-122"/>
                  </a:rPr>
                  <a:t> 解关于</a:t>
                </a:r>
                <a14:m>
                  <m:oMath xmlns:m="http://schemas.openxmlformats.org/officeDocument/2006/math">
                    <m:r>
                      <a:rPr lang="en-US" altLang="zh-CN" sz="2400" i="1">
                        <a:latin typeface="Cambria Math" panose="02040503050406030204"/>
                        <a:ea typeface="宋体" pitchFamily="2" charset="-122"/>
                        <a:cs typeface="Cambria Math" panose="02040503050406030204" charset="0"/>
                      </a:rPr>
                      <m:t>𝑥</m:t>
                    </m:r>
                  </m:oMath>
                </a14:m>
                <a:r>
                  <a:rPr lang="zh-CN" altLang="en-US" sz="2400" b="1" dirty="0">
                    <a:latin typeface="宋体" panose="02010600030101010101" pitchFamily="2" charset="-122"/>
                    <a:ea typeface="宋体" panose="02010600030101010101" pitchFamily="2" charset="-122"/>
                    <a:cs typeface="宋体" panose="02010600030101010101" pitchFamily="2" charset="-122"/>
                  </a:rPr>
                  <a:t>的不等式</a:t>
                </a:r>
                <a14:m>
                  <m:oMath xmlns:m="http://schemas.openxmlformats.org/officeDocument/2006/math">
                    <m:r>
                      <a:rPr lang="en-US" altLang="zh-CN" sz="2400" i="1">
                        <a:latin typeface="Cambria Math" panose="02040503050406030204"/>
                        <a:ea typeface="宋体" pitchFamily="2" charset="-122"/>
                        <a:cs typeface="Cambria Math" panose="02040503050406030204" charset="0"/>
                      </a:rPr>
                      <m:t>𝑎</m:t>
                    </m:r>
                    <m:sSup>
                      <m:sSupPr>
                        <m:ctrlPr>
                          <a:rPr lang="en-US" altLang="zh-CN" sz="2400" i="1">
                            <a:latin typeface="Cambria Math" panose="02040503050406030204" pitchFamily="18" charset="0"/>
                            <a:ea typeface="宋体" pitchFamily="2" charset="-122"/>
                            <a:cs typeface="Cambria Math" panose="02040503050406030204" charset="0"/>
                          </a:rPr>
                        </m:ctrlPr>
                      </m:sSupPr>
                      <m:e>
                        <m:r>
                          <a:rPr lang="en-US" altLang="zh-CN" sz="2400" i="1">
                            <a:latin typeface="Cambria Math" panose="02040503050406030204"/>
                            <a:ea typeface="宋体" pitchFamily="2" charset="-122"/>
                            <a:cs typeface="Cambria Math" panose="02040503050406030204" charset="0"/>
                          </a:rPr>
                          <m:t>𝑥</m:t>
                        </m:r>
                      </m:e>
                      <m:sup>
                        <m:r>
                          <a:rPr lang="en-US" altLang="zh-CN" sz="2400" i="1">
                            <a:latin typeface="Cambria Math" panose="02040503050406030204"/>
                            <a:ea typeface="宋体" pitchFamily="2" charset="-122"/>
                            <a:cs typeface="Cambria Math" panose="02040503050406030204" charset="0"/>
                          </a:rPr>
                          <m:t>2</m:t>
                        </m:r>
                      </m:sup>
                    </m:sSup>
                    <m:r>
                      <a:rPr lang="en-US" altLang="zh-CN" sz="2400" i="1">
                        <a:latin typeface="Cambria Math" panose="02040503050406030204"/>
                        <a:ea typeface="宋体" pitchFamily="2" charset="-122"/>
                        <a:cs typeface="Cambria Math" panose="02040503050406030204" charset="0"/>
                      </a:rPr>
                      <m:t>−(</m:t>
                    </m:r>
                    <m:r>
                      <a:rPr lang="en-US" altLang="zh-CN" sz="2400" i="1">
                        <a:latin typeface="Cambria Math" panose="02040503050406030204"/>
                        <a:ea typeface="宋体" pitchFamily="2" charset="-122"/>
                        <a:cs typeface="Cambria Math" panose="02040503050406030204" charset="0"/>
                      </a:rPr>
                      <m:t>𝑎</m:t>
                    </m:r>
                    <m:r>
                      <a:rPr lang="en-US" altLang="zh-CN" sz="2400" i="1">
                        <a:latin typeface="Cambria Math" panose="02040503050406030204"/>
                        <a:ea typeface="宋体" pitchFamily="2" charset="-122"/>
                        <a:cs typeface="Cambria Math" panose="02040503050406030204" charset="0"/>
                      </a:rPr>
                      <m:t>+</m:t>
                    </m:r>
                    <m:r>
                      <a:rPr lang="en-US" altLang="zh-CN" sz="2400" i="1">
                        <a:latin typeface="Cambria Math" panose="02040503050406030204"/>
                        <a:ea typeface="宋体" pitchFamily="2" charset="-122"/>
                        <a:cs typeface="Cambria Math" panose="02040503050406030204" charset="0"/>
                      </a:rPr>
                      <m:t>1</m:t>
                    </m:r>
                    <m:r>
                      <a:rPr lang="en-US" altLang="zh-CN" sz="2400" i="1">
                        <a:latin typeface="Cambria Math" panose="02040503050406030204"/>
                        <a:ea typeface="宋体" pitchFamily="2" charset="-122"/>
                        <a:cs typeface="Cambria Math" panose="02040503050406030204" charset="0"/>
                      </a:rPr>
                      <m:t>)</m:t>
                    </m:r>
                    <m:r>
                      <a:rPr lang="en-US" altLang="zh-CN" sz="2400" i="1">
                        <a:latin typeface="Cambria Math" panose="02040503050406030204"/>
                        <a:ea typeface="宋体" pitchFamily="2" charset="-122"/>
                        <a:cs typeface="Cambria Math" panose="02040503050406030204" charset="0"/>
                      </a:rPr>
                      <m:t>𝑥</m:t>
                    </m:r>
                    <m:r>
                      <a:rPr lang="en-US" altLang="zh-CN" sz="2400" i="1">
                        <a:latin typeface="Cambria Math" panose="02040503050406030204"/>
                        <a:ea typeface="宋体" pitchFamily="2" charset="-122"/>
                        <a:cs typeface="Cambria Math" panose="02040503050406030204" charset="0"/>
                      </a:rPr>
                      <m:t>+</m:t>
                    </m:r>
                    <m:r>
                      <a:rPr lang="en-US" altLang="zh-CN" sz="2400" i="1">
                        <a:latin typeface="Cambria Math" panose="02040503050406030204"/>
                        <a:ea typeface="宋体" pitchFamily="2" charset="-122"/>
                        <a:cs typeface="Cambria Math" panose="02040503050406030204" charset="0"/>
                      </a:rPr>
                      <m:t>1</m:t>
                    </m:r>
                    <m:r>
                      <a:rPr lang="en-US" altLang="zh-CN" sz="2400" i="1">
                        <a:latin typeface="Cambria Math" panose="02040503050406030204"/>
                        <a:ea typeface="宋体" pitchFamily="2" charset="-122"/>
                        <a:cs typeface="Cambria Math" panose="02040503050406030204" charset="0"/>
                      </a:rPr>
                      <m:t>&lt;</m:t>
                    </m:r>
                    <m:r>
                      <a:rPr lang="en-US" altLang="zh-CN" sz="2400" i="1">
                        <a:latin typeface="Cambria Math" panose="02040503050406030204"/>
                        <a:ea typeface="宋体" pitchFamily="2" charset="-122"/>
                        <a:cs typeface="Cambria Math" panose="02040503050406030204" charset="0"/>
                      </a:rPr>
                      <m:t>0</m:t>
                    </m:r>
                    <m:r>
                      <a:rPr lang="en-US" altLang="zh-CN" sz="2400" i="1">
                        <a:latin typeface="Cambria Math" panose="02040503050406030204"/>
                        <a:ea typeface="宋体" pitchFamily="2" charset="-122"/>
                        <a:cs typeface="Cambria Math" panose="02040503050406030204" charset="0"/>
                      </a:rPr>
                      <m:t>.</m:t>
                    </m:r>
                  </m:oMath>
                </a14:m>
                <a:endParaRPr lang="zh-CN" altLang="en-US" sz="2400" b="1" dirty="0">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11" name="文本框 10">
                <a:extLst>
                  <a:ext uri="{FF2B5EF4-FFF2-40B4-BE49-F238E27FC236}">
                    <a16:creationId xmlns:a16="http://schemas.microsoft.com/office/drawing/2014/main" id="{39107141-E3F5-A897-2FB8-5386B9085F9B}"/>
                  </a:ext>
                </a:extLst>
              </p:cNvPr>
              <p:cNvSpPr txBox="1">
                <a:spLocks noRot="1" noChangeAspect="1" noMove="1" noResize="1" noEditPoints="1" noAdjustHandles="1" noChangeArrowheads="1" noChangeShapeType="1" noTextEdit="1"/>
              </p:cNvSpPr>
              <p:nvPr/>
            </p:nvSpPr>
            <p:spPr>
              <a:xfrm>
                <a:off x="582295" y="1092200"/>
                <a:ext cx="10768965" cy="462499"/>
              </a:xfrm>
              <a:prstGeom prst="rect">
                <a:avLst/>
              </a:prstGeom>
              <a:blipFill>
                <a:blip r:embed="rId5"/>
                <a:stretch>
                  <a:fillRect l="-943" t="-10526" b="-26316"/>
                </a:stretch>
              </a:blipFill>
            </p:spPr>
            <p:txBody>
              <a:bodyPr/>
              <a:lstStyle/>
              <a:p>
                <a:r>
                  <a:rPr lang="zh-CN" altLang="en-US">
                    <a:noFill/>
                  </a:rPr>
                  <a:t> </a:t>
                </a:r>
              </a:p>
            </p:txBody>
          </p:sp>
        </mc:Fallback>
      </mc:AlternateContent>
    </p:spTree>
    <p:custDataLst>
      <p:tags r:id="rId1"/>
    </p:custData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03250" y="539115"/>
            <a:ext cx="10985500" cy="1050290"/>
          </a:xfrm>
          <a:prstGeom prst="rect">
            <a:avLst/>
          </a:prstGeom>
          <a:noFill/>
        </p:spPr>
        <p:txBody>
          <a:bodyPr wrap="square" rtlCol="0">
            <a:spAutoFit/>
          </a:bodyPr>
          <a:lstStyle/>
          <a:p>
            <a:pPr>
              <a:lnSpc>
                <a:spcPct val="130000"/>
              </a:lnSpc>
            </a:pPr>
            <a:r>
              <a:rPr lang="zh-CN" altLang="en-US" sz="2400" b="1">
                <a:solidFill>
                  <a:srgbClr val="FF0000"/>
                </a:solidFill>
                <a:latin typeface="宋体" panose="02010600030101010101" pitchFamily="2" charset="-122"/>
                <a:ea typeface="宋体" panose="02010600030101010101" pitchFamily="2" charset="-122"/>
              </a:rPr>
              <a:t>方法技巧：</a:t>
            </a:r>
          </a:p>
          <a:p>
            <a:pPr algn="ctr">
              <a:lnSpc>
                <a:spcPct val="130000"/>
              </a:lnSpc>
            </a:pPr>
            <a:r>
              <a:rPr lang="zh-CN" altLang="en-US" sz="2400" b="1">
                <a:solidFill>
                  <a:srgbClr val="FF0000"/>
                </a:solidFill>
                <a:latin typeface="宋体" panose="02010600030101010101" pitchFamily="2" charset="-122"/>
                <a:ea typeface="宋体" panose="02010600030101010101" pitchFamily="2" charset="-122"/>
                <a:sym typeface="+mn-ea"/>
              </a:rPr>
              <a:t>解含参一元二次不等式的步骤：</a:t>
            </a:r>
            <a:endParaRPr lang="en-US" altLang="zh-CN" sz="2400" b="1">
              <a:solidFill>
                <a:srgbClr val="FF0000"/>
              </a:solidFill>
              <a:latin typeface="宋体" panose="02010600030101010101" pitchFamily="2" charset="-122"/>
              <a:ea typeface="宋体" panose="02010600030101010101" pitchFamily="2" charset="-122"/>
              <a:sym typeface="+mn-ea"/>
            </a:endParaRPr>
          </a:p>
        </p:txBody>
      </p:sp>
      <p:grpSp>
        <p:nvGrpSpPr>
          <p:cNvPr id="40" name="组合 39"/>
          <p:cNvGrpSpPr/>
          <p:nvPr/>
        </p:nvGrpSpPr>
        <p:grpSpPr>
          <a:xfrm>
            <a:off x="408305" y="1965325"/>
            <a:ext cx="11174095" cy="3686810"/>
            <a:chOff x="643" y="3095"/>
            <a:chExt cx="17597" cy="5806"/>
          </a:xfrm>
        </p:grpSpPr>
        <p:grpSp>
          <p:nvGrpSpPr>
            <p:cNvPr id="27" name="组合 26"/>
            <p:cNvGrpSpPr/>
            <p:nvPr/>
          </p:nvGrpSpPr>
          <p:grpSpPr>
            <a:xfrm>
              <a:off x="730" y="3095"/>
              <a:ext cx="17462" cy="1383"/>
              <a:chOff x="310" y="3095"/>
              <a:chExt cx="17462" cy="1383"/>
            </a:xfrm>
          </p:grpSpPr>
          <p:sp>
            <p:nvSpPr>
              <p:cNvPr id="3" name="文本框 2"/>
              <p:cNvSpPr txBox="1"/>
              <p:nvPr/>
            </p:nvSpPr>
            <p:spPr>
              <a:xfrm>
                <a:off x="559" y="3172"/>
                <a:ext cx="2591" cy="1307"/>
              </a:xfrm>
              <a:prstGeom prst="rect">
                <a:avLst/>
              </a:prstGeom>
              <a:noFill/>
              <a:ln w="19050">
                <a:noFill/>
              </a:ln>
            </p:spPr>
            <p:txBody>
              <a:bodyPr wrap="square" rtlCol="0">
                <a:spAutoFit/>
              </a:bodyPr>
              <a:lstStyle/>
              <a:p>
                <a:pPr algn="ctr"/>
                <a:r>
                  <a:rPr lang="zh-CN" altLang="en-US" sz="2400" b="1">
                    <a:latin typeface="宋体" panose="02010600030101010101" pitchFamily="2" charset="-122"/>
                    <a:ea typeface="宋体" panose="02010600030101010101" pitchFamily="2" charset="-122"/>
                  </a:rPr>
                  <a:t>讨论二次项系数</a:t>
                </a:r>
              </a:p>
            </p:txBody>
          </p:sp>
          <p:sp>
            <p:nvSpPr>
              <p:cNvPr id="7" name="文本框 6"/>
              <p:cNvSpPr txBox="1"/>
              <p:nvPr/>
            </p:nvSpPr>
            <p:spPr>
              <a:xfrm>
                <a:off x="4482" y="3111"/>
                <a:ext cx="13290" cy="1307"/>
              </a:xfrm>
              <a:prstGeom prst="rect">
                <a:avLst/>
              </a:prstGeom>
              <a:noFill/>
              <a:ln w="19050">
                <a:solidFill>
                  <a:schemeClr val="accent1">
                    <a:lumMod val="75000"/>
                  </a:schemeClr>
                </a:solidFill>
                <a:prstDash val="dash"/>
              </a:ln>
            </p:spPr>
            <p:txBody>
              <a:bodyPr wrap="square" rtlCol="0">
                <a:spAutoFit/>
              </a:bodyPr>
              <a:lstStyle/>
              <a:p>
                <a:pPr algn="l"/>
                <a:r>
                  <a:rPr lang="zh-CN" altLang="en-US" sz="2400" b="1">
                    <a:latin typeface="宋体" panose="02010600030101010101" pitchFamily="2" charset="-122"/>
                    <a:ea typeface="宋体" panose="02010600030101010101" pitchFamily="2" charset="-122"/>
                  </a:rPr>
                  <a:t>二次项若含有参数应讨论它是等于</a:t>
                </a:r>
                <a:r>
                  <a:rPr lang="en-US" altLang="zh-CN" sz="2400" b="1">
                    <a:latin typeface="宋体" panose="02010600030101010101" pitchFamily="2" charset="-122"/>
                    <a:ea typeface="宋体" panose="02010600030101010101" pitchFamily="2" charset="-122"/>
                  </a:rPr>
                  <a:t>0</a:t>
                </a:r>
                <a:r>
                  <a:rPr lang="zh-CN" altLang="en-US" sz="2400" b="1">
                    <a:latin typeface="宋体" panose="02010600030101010101" pitchFamily="2" charset="-122"/>
                    <a:ea typeface="宋体" panose="02010600030101010101" pitchFamily="2" charset="-122"/>
                  </a:rPr>
                  <a:t>，小于</a:t>
                </a:r>
                <a:r>
                  <a:rPr lang="en-US" altLang="zh-CN" sz="2400" b="1">
                    <a:latin typeface="宋体" panose="02010600030101010101" pitchFamily="2" charset="-122"/>
                    <a:ea typeface="宋体" panose="02010600030101010101" pitchFamily="2" charset="-122"/>
                  </a:rPr>
                  <a:t>0</a:t>
                </a:r>
                <a:r>
                  <a:rPr lang="zh-CN" altLang="en-US" sz="2400" b="1">
                    <a:latin typeface="宋体" panose="02010600030101010101" pitchFamily="2" charset="-122"/>
                    <a:ea typeface="宋体" panose="02010600030101010101" pitchFamily="2" charset="-122"/>
                  </a:rPr>
                  <a:t>，还是大于</a:t>
                </a:r>
                <a:r>
                  <a:rPr lang="en-US" altLang="zh-CN" sz="2400" b="1">
                    <a:latin typeface="宋体" panose="02010600030101010101" pitchFamily="2" charset="-122"/>
                    <a:ea typeface="宋体" panose="02010600030101010101" pitchFamily="2" charset="-122"/>
                  </a:rPr>
                  <a:t>0</a:t>
                </a:r>
                <a:r>
                  <a:rPr lang="zh-CN" altLang="en-US" sz="2400" b="1">
                    <a:latin typeface="宋体" panose="02010600030101010101" pitchFamily="2" charset="-122"/>
                    <a:ea typeface="宋体" panose="02010600030101010101" pitchFamily="2" charset="-122"/>
                  </a:rPr>
                  <a:t>，然后将不等式转化为二次项系数为正的形式</a:t>
                </a:r>
              </a:p>
            </p:txBody>
          </p:sp>
          <p:cxnSp>
            <p:nvCxnSpPr>
              <p:cNvPr id="8" name="直接连接符 7"/>
              <p:cNvCxnSpPr>
                <a:stCxn id="26" idx="6"/>
                <a:endCxn id="7" idx="1"/>
              </p:cNvCxnSpPr>
              <p:nvPr/>
            </p:nvCxnSpPr>
            <p:spPr>
              <a:xfrm>
                <a:off x="3225" y="3762"/>
                <a:ext cx="1257" cy="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椭圆 25"/>
              <p:cNvSpPr/>
              <p:nvPr/>
            </p:nvSpPr>
            <p:spPr>
              <a:xfrm>
                <a:off x="310" y="3095"/>
                <a:ext cx="2915" cy="1334"/>
              </a:xfrm>
              <a:prstGeom prst="ellipse">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730" y="5331"/>
              <a:ext cx="17510" cy="1384"/>
              <a:chOff x="310" y="3095"/>
              <a:chExt cx="17510" cy="1384"/>
            </a:xfrm>
          </p:grpSpPr>
          <p:sp>
            <p:nvSpPr>
              <p:cNvPr id="29" name="文本框 28"/>
              <p:cNvSpPr txBox="1"/>
              <p:nvPr/>
            </p:nvSpPr>
            <p:spPr>
              <a:xfrm>
                <a:off x="517" y="3172"/>
                <a:ext cx="2591" cy="1307"/>
              </a:xfrm>
              <a:prstGeom prst="rect">
                <a:avLst/>
              </a:prstGeom>
              <a:noFill/>
              <a:ln w="19050">
                <a:noFill/>
              </a:ln>
            </p:spPr>
            <p:txBody>
              <a:bodyPr wrap="square" rtlCol="0">
                <a:spAutoFit/>
              </a:bodyPr>
              <a:lstStyle/>
              <a:p>
                <a:pPr algn="ctr"/>
                <a:r>
                  <a:rPr lang="zh-CN" altLang="en-US" sz="2400" b="1">
                    <a:latin typeface="宋体" panose="02010600030101010101" pitchFamily="2" charset="-122"/>
                    <a:ea typeface="宋体" panose="02010600030101010101" pitchFamily="2" charset="-122"/>
                  </a:rPr>
                  <a:t>判断方程根的个数</a:t>
                </a:r>
              </a:p>
            </p:txBody>
          </p:sp>
          <mc:AlternateContent xmlns:mc="http://schemas.openxmlformats.org/markup-compatibility/2006" xmlns:a14="http://schemas.microsoft.com/office/drawing/2010/main">
            <mc:Choice Requires="a14">
              <p:sp>
                <p:nvSpPr>
                  <p:cNvPr id="30" name="文本框 29"/>
                  <p:cNvSpPr txBox="1"/>
                  <p:nvPr/>
                </p:nvSpPr>
                <p:spPr>
                  <a:xfrm>
                    <a:off x="4530" y="3399"/>
                    <a:ext cx="13290" cy="725"/>
                  </a:xfrm>
                  <a:prstGeom prst="rect">
                    <a:avLst/>
                  </a:prstGeom>
                  <a:noFill/>
                  <a:ln w="19050">
                    <a:solidFill>
                      <a:schemeClr val="accent1">
                        <a:lumMod val="75000"/>
                      </a:schemeClr>
                    </a:solidFill>
                    <a:prstDash val="dash"/>
                  </a:ln>
                </p:spPr>
                <p:txBody>
                  <a:bodyPr wrap="square" rtlCol="0">
                    <a:spAutoFit/>
                  </a:bodyPr>
                  <a:lstStyle/>
                  <a:p>
                    <a:pPr algn="l"/>
                    <a:r>
                      <a:rPr lang="zh-CN" sz="2400" b="1">
                        <a:latin typeface="宋体" panose="02010600030101010101" pitchFamily="2" charset="-122"/>
                        <a:ea typeface="宋体" panose="02010600030101010101" pitchFamily="2" charset="-122"/>
                      </a:rPr>
                      <a:t>讨论判别式</a:t>
                    </a:r>
                    <a14:m>
                      <m:oMath xmlns:m="http://schemas.openxmlformats.org/officeDocument/2006/math">
                        <m:r>
                          <a:rPr lang="en-US" altLang="zh-CN" sz="2400" b="1" i="1">
                            <a:latin typeface="Cambria Math" panose="02040503050406030204"/>
                            <a:ea typeface="宋体" pitchFamily="2" charset="-122"/>
                            <a:cs typeface="Cambria Math" panose="02040503050406030204" charset="0"/>
                          </a:rPr>
                          <m:t>∆</m:t>
                        </m:r>
                      </m:oMath>
                    </a14:m>
                    <a:r>
                      <a:rPr lang="zh-CN" sz="2400" b="1">
                        <a:latin typeface="宋体" panose="02010600030101010101" pitchFamily="2" charset="-122"/>
                        <a:ea typeface="宋体" panose="02010600030101010101" pitchFamily="2" charset="-122"/>
                      </a:rPr>
                      <a:t>与</a:t>
                    </a:r>
                    <a:r>
                      <a:rPr lang="en-US" altLang="zh-CN" sz="2400" b="1">
                        <a:latin typeface="宋体" panose="02010600030101010101" pitchFamily="2" charset="-122"/>
                        <a:ea typeface="宋体" panose="02010600030101010101" pitchFamily="2" charset="-122"/>
                      </a:rPr>
                      <a:t>0</a:t>
                    </a:r>
                    <a:r>
                      <a:rPr lang="zh-CN" altLang="en-US" sz="2400" b="1">
                        <a:latin typeface="宋体" panose="02010600030101010101" pitchFamily="2" charset="-122"/>
                        <a:ea typeface="宋体" panose="02010600030101010101" pitchFamily="2" charset="-122"/>
                      </a:rPr>
                      <a:t>的关系，判断方程的根的个数</a:t>
                    </a:r>
                  </a:p>
                </p:txBody>
              </p:sp>
            </mc:Choice>
            <mc:Fallback xmlns="" xmlns:m="http://schemas.openxmlformats.org/officeDocument/2006/math" xmlns:w="http://schemas.openxmlformats.org/wordprocessingml/2006/main" xmlns:wp="http://schemas.openxmlformats.org/drawingml/2006/wordprocessingDrawing" xmlns:p14="http://schemas.microsoft.com/office/powerpoint/2010/main" xmlns:p15="http://schemas.microsoft.com/office/powerpoint/2012/main" xmlns:p159="http://schemas.microsoft.com/office/powerpoint/2015/09/main">
              <p:sp>
                <p:nvSpPr>
                  <p:cNvPr id="30" name="文本框 29"/>
                  <p:cNvSpPr txBox="1">
                    <a:spLocks noRot="1" noChangeAspect="1" noMove="1" noResize="1" noEditPoints="1" noAdjustHandles="1" noChangeArrowheads="1" noChangeShapeType="1" noTextEdit="1"/>
                  </p:cNvSpPr>
                  <p:nvPr/>
                </p:nvSpPr>
                <p:spPr>
                  <a:xfrm>
                    <a:off x="4530" y="3399"/>
                    <a:ext cx="13290" cy="725"/>
                  </a:xfrm>
                  <a:prstGeom prst="rect">
                    <a:avLst/>
                  </a:prstGeom>
                  <a:blipFill rotWithShape="1">
                    <a:blip r:embed="rId3"/>
                    <a:stretch>
                      <a:fillRect/>
                    </a:stretch>
                  </a:blipFill>
                  <a:ln w="19050">
                    <a:solidFill>
                      <a:schemeClr val="accent1">
                        <a:lumMod val="75000"/>
                      </a:schemeClr>
                    </a:solidFill>
                    <a:prstDash val="dash"/>
                  </a:ln>
                </p:spPr>
                <p:txBody>
                  <a:bodyPr/>
                  <a:lstStyle/>
                  <a:p>
                    <a:r>
                      <a:rPr lang="zh-CN" altLang="en-US">
                        <a:noFill/>
                      </a:rPr>
                      <a:t> </a:t>
                    </a:r>
                  </a:p>
                </p:txBody>
              </p:sp>
            </mc:Fallback>
          </mc:AlternateContent>
          <p:cxnSp>
            <p:nvCxnSpPr>
              <p:cNvPr id="31" name="直接连接符 30"/>
              <p:cNvCxnSpPr>
                <a:stCxn id="32" idx="6"/>
                <a:endCxn id="30" idx="1"/>
              </p:cNvCxnSpPr>
              <p:nvPr/>
            </p:nvCxnSpPr>
            <p:spPr>
              <a:xfrm>
                <a:off x="3225" y="3762"/>
                <a:ext cx="130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a:off x="310" y="3095"/>
                <a:ext cx="2915" cy="1334"/>
              </a:xfrm>
              <a:prstGeom prst="ellipse">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643" y="7567"/>
              <a:ext cx="17462" cy="1334"/>
              <a:chOff x="310" y="3095"/>
              <a:chExt cx="17462" cy="1334"/>
            </a:xfrm>
          </p:grpSpPr>
          <p:sp>
            <p:nvSpPr>
              <p:cNvPr id="34" name="文本框 33"/>
              <p:cNvSpPr txBox="1"/>
              <p:nvPr/>
            </p:nvSpPr>
            <p:spPr>
              <a:xfrm>
                <a:off x="559" y="3399"/>
                <a:ext cx="2591" cy="725"/>
              </a:xfrm>
              <a:prstGeom prst="rect">
                <a:avLst/>
              </a:prstGeom>
              <a:noFill/>
              <a:ln w="19050">
                <a:noFill/>
              </a:ln>
            </p:spPr>
            <p:txBody>
              <a:bodyPr wrap="square" rtlCol="0">
                <a:spAutoFit/>
              </a:bodyPr>
              <a:lstStyle/>
              <a:p>
                <a:pPr algn="ctr"/>
                <a:r>
                  <a:rPr lang="zh-CN" altLang="en-US" sz="2400" b="1">
                    <a:latin typeface="宋体" panose="02010600030101010101" pitchFamily="2" charset="-122"/>
                    <a:ea typeface="宋体" panose="02010600030101010101" pitchFamily="2" charset="-122"/>
                  </a:rPr>
                  <a:t>写出解集</a:t>
                </a:r>
              </a:p>
            </p:txBody>
          </p:sp>
          <p:sp>
            <p:nvSpPr>
              <p:cNvPr id="35" name="文本框 34"/>
              <p:cNvSpPr txBox="1"/>
              <p:nvPr/>
            </p:nvSpPr>
            <p:spPr>
              <a:xfrm>
                <a:off x="4482" y="3111"/>
                <a:ext cx="13290" cy="1307"/>
              </a:xfrm>
              <a:prstGeom prst="rect">
                <a:avLst/>
              </a:prstGeom>
              <a:noFill/>
              <a:ln w="19050">
                <a:solidFill>
                  <a:schemeClr val="accent1">
                    <a:lumMod val="75000"/>
                  </a:schemeClr>
                </a:solidFill>
                <a:prstDash val="dash"/>
              </a:ln>
            </p:spPr>
            <p:txBody>
              <a:bodyPr wrap="square" rtlCol="0">
                <a:spAutoFit/>
              </a:bodyPr>
              <a:lstStyle/>
              <a:p>
                <a:pPr algn="l"/>
                <a:r>
                  <a:rPr lang="zh-CN" sz="2400" b="1">
                    <a:latin typeface="宋体" panose="02010600030101010101" pitchFamily="2" charset="-122"/>
                    <a:ea typeface="宋体" panose="02010600030101010101" pitchFamily="2" charset="-122"/>
                  </a:rPr>
                  <a:t>确定无根时可直接写出解集，确定方程有两个根时，需讨论两根的大小关系，从而确定解集形式</a:t>
                </a:r>
              </a:p>
            </p:txBody>
          </p:sp>
          <p:cxnSp>
            <p:nvCxnSpPr>
              <p:cNvPr id="36" name="直接连接符 35"/>
              <p:cNvCxnSpPr>
                <a:stCxn id="37" idx="6"/>
                <a:endCxn id="35" idx="1"/>
              </p:cNvCxnSpPr>
              <p:nvPr/>
            </p:nvCxnSpPr>
            <p:spPr>
              <a:xfrm>
                <a:off x="3225" y="3762"/>
                <a:ext cx="1257" cy="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a:off x="310" y="3095"/>
                <a:ext cx="2915" cy="1334"/>
              </a:xfrm>
              <a:prstGeom prst="ellipse">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8" name="直接箭头连接符 37"/>
            <p:cNvCxnSpPr>
              <a:stCxn id="26" idx="4"/>
              <a:endCxn id="32" idx="0"/>
            </p:cNvCxnSpPr>
            <p:nvPr/>
          </p:nvCxnSpPr>
          <p:spPr>
            <a:xfrm flipH="1">
              <a:off x="2188" y="4429"/>
              <a:ext cx="0" cy="90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H="1">
              <a:off x="2187" y="6722"/>
              <a:ext cx="0" cy="90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41" name="文本框 40">
            <a:extLst>
              <a:ext uri="{FF2B5EF4-FFF2-40B4-BE49-F238E27FC236}">
                <a16:creationId xmlns:a16="http://schemas.microsoft.com/office/drawing/2014/main" id="{F576E585-F069-591F-9B6C-91229367AA34}"/>
              </a:ext>
            </a:extLst>
          </p:cNvPr>
          <p:cNvSpPr txBox="1"/>
          <p:nvPr/>
        </p:nvSpPr>
        <p:spPr>
          <a:xfrm>
            <a:off x="0" y="0"/>
            <a:ext cx="11670030" cy="655320"/>
          </a:xfrm>
          <a:prstGeom prst="rect">
            <a:avLst/>
          </a:prstGeom>
          <a:noFill/>
        </p:spPr>
        <p:txBody>
          <a:bodyPr wrap="square" rtlCol="0">
            <a:noAutofit/>
          </a:bodyPr>
          <a:lstStyle/>
          <a:p>
            <a:r>
              <a:rPr lang="zh-CN" altLang="en-US" sz="4000" b="1"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例题巩固</a:t>
            </a:r>
          </a:p>
        </p:txBody>
      </p:sp>
    </p:spTree>
    <p:custDataLst>
      <p:tags r:id="rId1"/>
    </p:custData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文本框 7"/>
              <p:cNvSpPr txBox="1"/>
              <p:nvPr>
                <p:custDataLst>
                  <p:tags r:id="rId2"/>
                </p:custDataLst>
              </p:nvPr>
            </p:nvSpPr>
            <p:spPr>
              <a:xfrm>
                <a:off x="250190" y="918845"/>
                <a:ext cx="11588750" cy="5642314"/>
              </a:xfrm>
              <a:prstGeom prst="rect">
                <a:avLst/>
              </a:prstGeom>
              <a:noFill/>
            </p:spPr>
            <p:txBody>
              <a:bodyPr wrap="square" rtlCol="0">
                <a:spAutoFit/>
              </a:bodyPr>
              <a:lstStyle/>
              <a:p>
                <a:pPr fontAlgn="auto">
                  <a:lnSpc>
                    <a:spcPct val="130000"/>
                  </a:lnSpc>
                  <a:spcBef>
                    <a:spcPct val="0"/>
                  </a:spcBef>
                  <a:spcAft>
                    <a:spcPct val="0"/>
                  </a:spcAft>
                </a:pPr>
                <a:r>
                  <a:rPr lang="en-US" altLang="zh-CN" sz="2800" dirty="0">
                    <a:latin typeface="黑体" panose="02010609060101010101" charset="-122"/>
                    <a:ea typeface="黑体" panose="02010609060101010101" charset="-122"/>
                    <a:cs typeface="黑体" panose="02010609060101010101" charset="-122"/>
                  </a:rPr>
                  <a:t>1</a:t>
                </a:r>
                <a:r>
                  <a:rPr lang="zh-CN" altLang="en-US" sz="2800" dirty="0">
                    <a:latin typeface="黑体" panose="02010609060101010101" charset="-122"/>
                    <a:ea typeface="黑体" panose="02010609060101010101" charset="-122"/>
                    <a:cs typeface="黑体" panose="02010609060101010101" charset="-122"/>
                    <a:sym typeface="+mn-ea"/>
                  </a:rPr>
                  <a:t>．</a:t>
                </a:r>
                <a:r>
                  <a:rPr lang="zh-CN" altLang="en-US" sz="2800" b="1" dirty="0">
                    <a:solidFill>
                      <a:srgbClr val="C00000"/>
                    </a:solidFill>
                    <a:latin typeface="黑体" panose="02010609060101010101" charset="-122"/>
                    <a:ea typeface="黑体" panose="02010609060101010101" charset="-122"/>
                    <a:cs typeface="黑体" panose="02010609060101010101" charset="-122"/>
                  </a:rPr>
                  <a:t>不等式与不等关系：</a:t>
                </a:r>
                <a:endParaRPr lang="zh-CN" altLang="en-US" sz="2800" dirty="0">
                  <a:latin typeface="黑体" panose="02010609060101010101" charset="-122"/>
                  <a:ea typeface="黑体" panose="02010609060101010101" charset="-122"/>
                  <a:cs typeface="黑体" panose="02010609060101010101" charset="-122"/>
                </a:endParaRPr>
              </a:p>
              <a:p>
                <a:pPr fontAlgn="auto">
                  <a:lnSpc>
                    <a:spcPct val="130000"/>
                  </a:lnSpc>
                  <a:spcBef>
                    <a:spcPct val="0"/>
                  </a:spcBef>
                  <a:spcAft>
                    <a:spcPct val="0"/>
                  </a:spcAft>
                </a:pPr>
                <a:r>
                  <a:rPr lang="zh-CN" altLang="en-US" sz="2800" dirty="0">
                    <a:latin typeface="黑体" panose="02010609060101010101" charset="-122"/>
                    <a:ea typeface="黑体" panose="02010609060101010101" charset="-122"/>
                    <a:cs typeface="黑体" panose="02010609060101010101" charset="-122"/>
                  </a:rPr>
                  <a:t>      </a:t>
                </a:r>
                <a:r>
                  <a:rPr lang="zh-CN" altLang="en-US" sz="2800" dirty="0">
                    <a:latin typeface="楷体" panose="02010609060101010101" charset="-122"/>
                    <a:ea typeface="楷体" panose="02010609060101010101" charset="-122"/>
                    <a:cs typeface="黑体" panose="02010609060101010101" charset="-122"/>
                  </a:rPr>
                  <a:t>用不等式表示不等关系，注意文字语言与符号语言之间的转化</a:t>
                </a:r>
                <a:r>
                  <a:rPr lang="zh-CN" altLang="en-US" sz="2800" dirty="0">
                    <a:latin typeface="黑体" panose="02010609060101010101" charset="-122"/>
                    <a:ea typeface="黑体" panose="02010609060101010101" charset="-122"/>
                    <a:cs typeface="黑体" panose="02010609060101010101" charset="-122"/>
                    <a:sym typeface="+mn-ea"/>
                  </a:rPr>
                  <a:t>．</a:t>
                </a:r>
                <a:endParaRPr lang="zh-CN" altLang="en-US" sz="2800" dirty="0">
                  <a:latin typeface="黑体" panose="02010609060101010101" charset="-122"/>
                  <a:ea typeface="黑体" panose="02010609060101010101" charset="-122"/>
                  <a:cs typeface="黑体" panose="02010609060101010101" charset="-122"/>
                </a:endParaRPr>
              </a:p>
              <a:p>
                <a:pPr fontAlgn="auto">
                  <a:lnSpc>
                    <a:spcPct val="130000"/>
                  </a:lnSpc>
                  <a:spcBef>
                    <a:spcPct val="0"/>
                  </a:spcBef>
                  <a:spcAft>
                    <a:spcPct val="0"/>
                  </a:spcAft>
                </a:pPr>
                <a:r>
                  <a:rPr lang="en-US" altLang="zh-CN" sz="2800" dirty="0">
                    <a:latin typeface="黑体" panose="02010609060101010101" charset="-122"/>
                    <a:ea typeface="黑体" panose="02010609060101010101" charset="-122"/>
                    <a:cs typeface="黑体" panose="02010609060101010101" charset="-122"/>
                  </a:rPr>
                  <a:t>2</a:t>
                </a:r>
                <a:r>
                  <a:rPr lang="zh-CN" altLang="en-US" sz="2800" dirty="0">
                    <a:latin typeface="黑体" panose="02010609060101010101" charset="-122"/>
                    <a:ea typeface="黑体" panose="02010609060101010101" charset="-122"/>
                    <a:cs typeface="黑体" panose="02010609060101010101" charset="-122"/>
                    <a:sym typeface="+mn-ea"/>
                  </a:rPr>
                  <a:t>．</a:t>
                </a:r>
                <a:r>
                  <a:rPr lang="zh-CN" altLang="en-US" sz="2800" b="1" dirty="0">
                    <a:solidFill>
                      <a:srgbClr val="C00000"/>
                    </a:solidFill>
                    <a:latin typeface="黑体" panose="02010609060101010101" charset="-122"/>
                    <a:ea typeface="黑体" panose="02010609060101010101" charset="-122"/>
                    <a:cs typeface="黑体" panose="02010609060101010101" charset="-122"/>
                  </a:rPr>
                  <a:t>比较两个实数大小关系的依据：</a:t>
                </a:r>
                <a:endParaRPr lang="zh-CN" altLang="en-US" sz="2800" dirty="0">
                  <a:latin typeface="黑体" panose="02010609060101010101" charset="-122"/>
                  <a:ea typeface="黑体" panose="02010609060101010101" charset="-122"/>
                  <a:cs typeface="黑体" panose="02010609060101010101" charset="-122"/>
                </a:endParaRPr>
              </a:p>
              <a:p>
                <a:pPr fontAlgn="auto">
                  <a:lnSpc>
                    <a:spcPct val="130000"/>
                  </a:lnSpc>
                  <a:spcBef>
                    <a:spcPct val="0"/>
                  </a:spcBef>
                  <a:spcAft>
                    <a:spcPct val="0"/>
                  </a:spcAft>
                </a:pPr>
                <a:endParaRPr lang="zh-CN" altLang="en-US" sz="2800" dirty="0">
                  <a:latin typeface="黑体" panose="02010609060101010101" charset="-122"/>
                  <a:ea typeface="黑体" panose="02010609060101010101" charset="-122"/>
                  <a:cs typeface="黑体" panose="02010609060101010101" charset="-122"/>
                </a:endParaRPr>
              </a:p>
              <a:p>
                <a:pPr fontAlgn="auto">
                  <a:lnSpc>
                    <a:spcPct val="130000"/>
                  </a:lnSpc>
                  <a:spcBef>
                    <a:spcPct val="0"/>
                  </a:spcBef>
                  <a:spcAft>
                    <a:spcPct val="0"/>
                  </a:spcAft>
                </a:pPr>
                <a:endParaRPr lang="zh-CN" altLang="en-US" sz="2800" dirty="0">
                  <a:latin typeface="黑体" panose="02010609060101010101" charset="-122"/>
                  <a:ea typeface="黑体" panose="02010609060101010101" charset="-122"/>
                  <a:cs typeface="黑体" panose="02010609060101010101" charset="-122"/>
                </a:endParaRPr>
              </a:p>
              <a:p>
                <a:pPr fontAlgn="auto">
                  <a:lnSpc>
                    <a:spcPct val="130000"/>
                  </a:lnSpc>
                  <a:spcBef>
                    <a:spcPct val="0"/>
                  </a:spcBef>
                  <a:spcAft>
                    <a:spcPct val="0"/>
                  </a:spcAft>
                </a:pPr>
                <a:endParaRPr lang="zh-CN" altLang="en-US" sz="2800" dirty="0">
                  <a:latin typeface="黑体" panose="02010609060101010101" charset="-122"/>
                  <a:ea typeface="黑体" panose="02010609060101010101" charset="-122"/>
                  <a:cs typeface="黑体" panose="02010609060101010101" charset="-122"/>
                </a:endParaRPr>
              </a:p>
              <a:p>
                <a:pPr fontAlgn="auto">
                  <a:lnSpc>
                    <a:spcPct val="130000"/>
                  </a:lnSpc>
                  <a:spcBef>
                    <a:spcPct val="0"/>
                  </a:spcBef>
                  <a:spcAft>
                    <a:spcPct val="0"/>
                  </a:spcAft>
                </a:pPr>
                <a:r>
                  <a:rPr lang="en-US" altLang="zh-CN" sz="2800" dirty="0">
                    <a:latin typeface="黑体" panose="02010609060101010101" charset="-122"/>
                    <a:ea typeface="黑体" panose="02010609060101010101" charset="-122"/>
                    <a:cs typeface="黑体" panose="02010609060101010101" charset="-122"/>
                  </a:rPr>
                  <a:t>3</a:t>
                </a:r>
                <a:r>
                  <a:rPr lang="zh-CN" altLang="en-US" sz="2800" dirty="0">
                    <a:latin typeface="黑体" panose="02010609060101010101" charset="-122"/>
                    <a:ea typeface="黑体" panose="02010609060101010101" charset="-122"/>
                    <a:cs typeface="黑体" panose="02010609060101010101" charset="-122"/>
                    <a:sym typeface="+mn-ea"/>
                  </a:rPr>
                  <a:t>．</a:t>
                </a:r>
                <a:r>
                  <a:rPr lang="zh-CN" altLang="en-US" sz="2800" b="1" dirty="0">
                    <a:solidFill>
                      <a:srgbClr val="C00000"/>
                    </a:solidFill>
                    <a:latin typeface="黑体" panose="02010609060101010101" charset="-122"/>
                    <a:ea typeface="黑体" panose="02010609060101010101" charset="-122"/>
                    <a:cs typeface="黑体" panose="02010609060101010101" charset="-122"/>
                  </a:rPr>
                  <a:t>作差比较法：</a:t>
                </a:r>
                <a:endParaRPr lang="zh-CN" altLang="en-US" sz="2800" dirty="0">
                  <a:latin typeface="黑体" panose="02010609060101010101" charset="-122"/>
                  <a:ea typeface="黑体" panose="02010609060101010101" charset="-122"/>
                  <a:cs typeface="黑体" panose="02010609060101010101" charset="-122"/>
                </a:endParaRPr>
              </a:p>
              <a:p>
                <a:pPr fontAlgn="auto">
                  <a:lnSpc>
                    <a:spcPct val="130000"/>
                  </a:lnSpc>
                  <a:spcBef>
                    <a:spcPct val="0"/>
                  </a:spcBef>
                  <a:spcAft>
                    <a:spcPct val="0"/>
                  </a:spcAft>
                </a:pPr>
                <a:r>
                  <a:rPr lang="zh-CN" altLang="en-US" sz="2800" dirty="0">
                    <a:latin typeface="黑体" panose="02010609060101010101" charset="-122"/>
                    <a:ea typeface="黑体" panose="02010609060101010101" charset="-122"/>
                    <a:cs typeface="黑体" panose="02010609060101010101" charset="-122"/>
                    <a:sym typeface="+mn-ea"/>
                  </a:rPr>
                  <a:t>       </a:t>
                </a:r>
                <a:r>
                  <a:rPr lang="zh-CN" altLang="en-US" sz="2800" dirty="0">
                    <a:latin typeface="楷体" panose="02010609060101010101" charset="-122"/>
                    <a:ea typeface="楷体" panose="02010609060101010101" charset="-122"/>
                    <a:cs typeface="楷体" panose="02010609060101010101" charset="-122"/>
                    <a:sym typeface="+mn-ea"/>
                  </a:rPr>
                  <a:t>作差 → 变形 → 判断符号 → 作出结论</a:t>
                </a:r>
              </a:p>
              <a:p>
                <a:pPr>
                  <a:lnSpc>
                    <a:spcPct val="130000"/>
                  </a:lnSpc>
                  <a:spcBef>
                    <a:spcPct val="0"/>
                  </a:spcBef>
                  <a:spcAft>
                    <a:spcPct val="0"/>
                  </a:spcAft>
                </a:pPr>
                <a:r>
                  <a:rPr lang="en-US" altLang="zh-CN" sz="2800" dirty="0">
                    <a:latin typeface="黑体" panose="02010609060101010101" charset="-122"/>
                    <a:ea typeface="黑体" panose="02010609060101010101" charset="-122"/>
                    <a:cs typeface="黑体" panose="02010609060101010101" charset="-122"/>
                    <a:sym typeface="+mn-ea"/>
                  </a:rPr>
                  <a:t>4</a:t>
                </a:r>
                <a:r>
                  <a:rPr lang="zh-CN" altLang="en-US" sz="2800" dirty="0">
                    <a:latin typeface="黑体" panose="02010609060101010101" charset="-122"/>
                    <a:ea typeface="黑体" panose="02010609060101010101" charset="-122"/>
                    <a:cs typeface="黑体" panose="02010609060101010101" charset="-122"/>
                    <a:sym typeface="+mn-ea"/>
                  </a:rPr>
                  <a:t>．</a:t>
                </a:r>
                <a:r>
                  <a:rPr lang="zh-CN" altLang="en-US" sz="2800" b="1" dirty="0">
                    <a:solidFill>
                      <a:srgbClr val="C00000"/>
                    </a:solidFill>
                    <a:latin typeface="黑体" panose="02010609060101010101" charset="-122"/>
                    <a:ea typeface="黑体" panose="02010609060101010101" charset="-122"/>
                    <a:cs typeface="黑体" panose="02010609060101010101" charset="-122"/>
                    <a:sym typeface="+mn-ea"/>
                  </a:rPr>
                  <a:t>重要不等式</a:t>
                </a:r>
                <a:r>
                  <a:rPr lang="zh-CN" altLang="en-US" sz="2800" b="1" dirty="0">
                    <a:solidFill>
                      <a:srgbClr val="C00000"/>
                    </a:solidFill>
                    <a:latin typeface="黑体" panose="02010609060101010101" charset="-122"/>
                    <a:ea typeface="黑体" panose="02010609060101010101" charset="-122"/>
                    <a:cs typeface="黑体" panose="02010609060101010101" charset="-122"/>
                  </a:rPr>
                  <a:t>：</a:t>
                </a:r>
                <a:endParaRPr lang="zh-CN" altLang="en-US" sz="2800" dirty="0">
                  <a:latin typeface="黑体" panose="02010609060101010101" charset="-122"/>
                  <a:ea typeface="黑体" panose="02010609060101010101" charset="-122"/>
                  <a:cs typeface="黑体" panose="02010609060101010101" charset="-122"/>
                </a:endParaRPr>
              </a:p>
              <a:p>
                <a:pPr>
                  <a:lnSpc>
                    <a:spcPct val="130000"/>
                  </a:lnSpc>
                  <a:spcBef>
                    <a:spcPct val="0"/>
                  </a:spcBef>
                  <a:spcAft>
                    <a:spcPct val="0"/>
                  </a:spcAft>
                </a:pPr>
                <a:r>
                  <a:rPr lang="zh-CN" altLang="en-US" sz="2800" dirty="0">
                    <a:latin typeface="黑体" panose="02010609060101010101" charset="-122"/>
                    <a:ea typeface="黑体" panose="02010609060101010101" charset="-122"/>
                    <a:cs typeface="黑体" panose="02010609060101010101" charset="-122"/>
                    <a:sym typeface="+mn-ea"/>
                  </a:rPr>
                  <a:t>       </a:t>
                </a:r>
                <a14:m>
                  <m:oMath xmlns:m="http://schemas.openxmlformats.org/officeDocument/2006/math">
                    <m:r>
                      <a:rPr lang="ar-AE" altLang="zh-CN" sz="2800" i="1" smtClean="0">
                        <a:solidFill>
                          <a:schemeClr val="tx1"/>
                        </a:solidFill>
                        <a:latin typeface="Cambria Math" panose="02040503050406030204" pitchFamily="18" charset="0"/>
                        <a:ea typeface="Cambria Math" panose="02040503050406030204" pitchFamily="18" charset="0"/>
                        <a:cs typeface="Cambria Math" panose="02040503050406030204" charset="0"/>
                      </a:rPr>
                      <m:t>∀</m:t>
                    </m:r>
                    <m:r>
                      <a:rPr lang="en-US" altLang="zh-CN" sz="2800" b="0" i="1" smtClean="0">
                        <a:solidFill>
                          <a:schemeClr val="tx1"/>
                        </a:solidFill>
                        <a:latin typeface="Cambria Math" panose="02040503050406030204" pitchFamily="18" charset="0"/>
                        <a:ea typeface="Cambria Math" panose="02040503050406030204" pitchFamily="18" charset="0"/>
                        <a:cs typeface="Cambria Math" panose="02040503050406030204" charset="0"/>
                      </a:rPr>
                      <m:t>𝑎</m:t>
                    </m:r>
                    <m:r>
                      <a:rPr lang="en-US" altLang="zh-CN" sz="2800" b="0" i="1" smtClean="0">
                        <a:solidFill>
                          <a:schemeClr val="tx1"/>
                        </a:solidFill>
                        <a:latin typeface="Cambria Math" panose="02040503050406030204" pitchFamily="18" charset="0"/>
                        <a:ea typeface="Cambria Math" panose="02040503050406030204" pitchFamily="18" charset="0"/>
                        <a:cs typeface="Cambria Math" panose="02040503050406030204" charset="0"/>
                      </a:rPr>
                      <m:t>,</m:t>
                    </m:r>
                    <m:r>
                      <a:rPr lang="en-US" altLang="zh-CN" sz="2800" b="0" i="1" smtClean="0">
                        <a:solidFill>
                          <a:schemeClr val="tx1"/>
                        </a:solidFill>
                        <a:latin typeface="Cambria Math" panose="02040503050406030204" pitchFamily="18" charset="0"/>
                        <a:ea typeface="Cambria Math" panose="02040503050406030204" pitchFamily="18" charset="0"/>
                        <a:cs typeface="Cambria Math" panose="02040503050406030204" charset="0"/>
                      </a:rPr>
                      <m:t>𝑏</m:t>
                    </m:r>
                    <m:r>
                      <a:rPr lang="en-US" altLang="zh-CN" sz="2800" b="0" i="1" smtClean="0">
                        <a:solidFill>
                          <a:schemeClr val="tx1"/>
                        </a:solidFill>
                        <a:latin typeface="Cambria Math" panose="02040503050406030204" pitchFamily="18" charset="0"/>
                        <a:ea typeface="Cambria Math" panose="02040503050406030204" pitchFamily="18" charset="0"/>
                        <a:cs typeface="Cambria Math" panose="02040503050406030204" charset="0"/>
                      </a:rPr>
                      <m:t>∈</m:t>
                    </m:r>
                    <m:r>
                      <a:rPr lang="en-US" altLang="zh-CN" sz="2800" b="0" i="1" smtClean="0">
                        <a:solidFill>
                          <a:schemeClr val="tx1"/>
                        </a:solidFill>
                        <a:latin typeface="Cambria Math" panose="02040503050406030204" pitchFamily="18" charset="0"/>
                        <a:ea typeface="Cambria Math" panose="02040503050406030204" pitchFamily="18" charset="0"/>
                        <a:cs typeface="Cambria Math" panose="02040503050406030204" charset="0"/>
                      </a:rPr>
                      <m:t>𝑅</m:t>
                    </m:r>
                    <m:r>
                      <a:rPr lang="en-US" altLang="zh-CN" sz="2800" b="0" i="1" smtClean="0">
                        <a:solidFill>
                          <a:schemeClr val="tx1"/>
                        </a:solidFill>
                        <a:latin typeface="Cambria Math" panose="02040503050406030204" pitchFamily="18" charset="0"/>
                        <a:ea typeface="Cambria Math" panose="02040503050406030204" pitchFamily="18" charset="0"/>
                        <a:cs typeface="Cambria Math" panose="02040503050406030204" charset="0"/>
                      </a:rPr>
                      <m:t>,</m:t>
                    </m:r>
                    <m:sSup>
                      <m:sSupPr>
                        <m:ctrlPr>
                          <a:rPr lang="ar-AE" altLang="zh-CN" sz="2800" i="1" smtClean="0">
                            <a:solidFill>
                              <a:schemeClr val="tx1"/>
                            </a:solidFill>
                            <a:latin typeface="Cambria Math" panose="02040503050406030204" pitchFamily="18" charset="0"/>
                            <a:ea typeface="宋体" pitchFamily="2" charset="-122"/>
                            <a:cs typeface="Cambria Math" panose="02040503050406030204" charset="0"/>
                          </a:rPr>
                        </m:ctrlPr>
                      </m:sSupPr>
                      <m:e>
                        <m:r>
                          <a:rPr lang="ar-AE" altLang="zh-CN" sz="2800" i="1">
                            <a:solidFill>
                              <a:schemeClr val="tx1"/>
                            </a:solidFill>
                            <a:latin typeface="Cambria Math" panose="02040503050406030204"/>
                            <a:ea typeface="宋体" pitchFamily="2" charset="-122"/>
                            <a:cs typeface="Cambria Math" panose="02040503050406030204" charset="0"/>
                          </a:rPr>
                          <m:t>𝑎</m:t>
                        </m:r>
                      </m:e>
                      <m:sup>
                        <m:r>
                          <a:rPr lang="ar-AE" altLang="zh-CN" sz="2800" i="1">
                            <a:solidFill>
                              <a:schemeClr val="tx1"/>
                            </a:solidFill>
                            <a:latin typeface="Cambria Math" panose="02040503050406030204"/>
                            <a:ea typeface="宋体" pitchFamily="2" charset="-122"/>
                            <a:cs typeface="Cambria Math" panose="02040503050406030204" charset="0"/>
                          </a:rPr>
                          <m:t>2</m:t>
                        </m:r>
                      </m:sup>
                    </m:sSup>
                    <m:r>
                      <a:rPr lang="ar-AE" altLang="zh-CN" sz="2800" i="1">
                        <a:solidFill>
                          <a:schemeClr val="tx1"/>
                        </a:solidFill>
                        <a:latin typeface="Cambria Math" panose="02040503050406030204"/>
                        <a:ea typeface="宋体" pitchFamily="2" charset="-122"/>
                        <a:cs typeface="Cambria Math" panose="02040503050406030204" charset="0"/>
                      </a:rPr>
                      <m:t>+</m:t>
                    </m:r>
                    <m:sSup>
                      <m:sSupPr>
                        <m:ctrlPr>
                          <a:rPr lang="ar-AE" altLang="zh-CN" sz="2800" i="1">
                            <a:solidFill>
                              <a:schemeClr val="tx1"/>
                            </a:solidFill>
                            <a:latin typeface="Cambria Math" panose="02040503050406030204" pitchFamily="18" charset="0"/>
                            <a:ea typeface="宋体" pitchFamily="2" charset="-122"/>
                            <a:cs typeface="Cambria Math" panose="02040503050406030204" charset="0"/>
                          </a:rPr>
                        </m:ctrlPr>
                      </m:sSupPr>
                      <m:e>
                        <m:r>
                          <a:rPr lang="ar-AE" altLang="zh-CN" sz="2800" i="1">
                            <a:solidFill>
                              <a:schemeClr val="tx1"/>
                            </a:solidFill>
                            <a:latin typeface="Cambria Math" panose="02040503050406030204"/>
                            <a:ea typeface="宋体" pitchFamily="2" charset="-122"/>
                            <a:cs typeface="Cambria Math" panose="02040503050406030204" charset="0"/>
                          </a:rPr>
                          <m:t>𝑏</m:t>
                        </m:r>
                      </m:e>
                      <m:sup>
                        <m:r>
                          <a:rPr lang="ar-AE" altLang="zh-CN" sz="2800" i="1">
                            <a:solidFill>
                              <a:schemeClr val="tx1"/>
                            </a:solidFill>
                            <a:latin typeface="Cambria Math" panose="02040503050406030204"/>
                            <a:ea typeface="宋体" pitchFamily="2" charset="-122"/>
                            <a:cs typeface="Cambria Math" panose="02040503050406030204" charset="0"/>
                          </a:rPr>
                          <m:t>2</m:t>
                        </m:r>
                      </m:sup>
                    </m:sSup>
                    <m:r>
                      <a:rPr lang="ar-AE" altLang="zh-CN" sz="2800" i="1">
                        <a:solidFill>
                          <a:schemeClr val="tx1"/>
                        </a:solidFill>
                        <a:latin typeface="Cambria Math" panose="02040503050406030204"/>
                        <a:ea typeface="宋体" pitchFamily="2" charset="-122"/>
                        <a:cs typeface="Cambria Math" panose="02040503050406030204" charset="0"/>
                      </a:rPr>
                      <m:t>≥</m:t>
                    </m:r>
                    <m:r>
                      <a:rPr lang="ar-AE" altLang="zh-CN" sz="2800" i="1">
                        <a:solidFill>
                          <a:schemeClr val="tx1"/>
                        </a:solidFill>
                        <a:latin typeface="Cambria Math" panose="02040503050406030204"/>
                        <a:ea typeface="宋体" pitchFamily="2" charset="-122"/>
                        <a:cs typeface="Cambria Math" panose="02040503050406030204" charset="0"/>
                      </a:rPr>
                      <m:t>2</m:t>
                    </m:r>
                    <m:r>
                      <a:rPr lang="ar-AE" altLang="zh-CN" sz="2800" i="1">
                        <a:solidFill>
                          <a:schemeClr val="tx1"/>
                        </a:solidFill>
                        <a:latin typeface="Cambria Math" panose="02040503050406030204"/>
                        <a:ea typeface="宋体" pitchFamily="2" charset="-122"/>
                        <a:cs typeface="Cambria Math" panose="02040503050406030204" charset="0"/>
                      </a:rPr>
                      <m:t>𝑎𝑏</m:t>
                    </m:r>
                  </m:oMath>
                </a14:m>
                <a:r>
                  <a:rPr lang="zh-CN" altLang="ar-AE" sz="2800" dirty="0">
                    <a:solidFill>
                      <a:schemeClr val="tx1"/>
                    </a:solidFill>
                    <a:latin typeface="Cambria Math" panose="02040503050406030204" charset="0"/>
                    <a:ea typeface="宋体" panose="02010600030101010101" pitchFamily="2" charset="-122"/>
                    <a:cs typeface="Cambria Math" panose="02040503050406030204" charset="0"/>
                  </a:rPr>
                  <a:t>，</a:t>
                </a:r>
                <a:r>
                  <a:rPr lang="zh-CN" altLang="en-US" sz="2800" b="1" dirty="0">
                    <a:solidFill>
                      <a:schemeClr val="tx1"/>
                    </a:solidFill>
                    <a:latin typeface="Cambria Math" panose="02040503050406030204" charset="0"/>
                    <a:ea typeface="宋体" panose="02010600030101010101" pitchFamily="2" charset="-122"/>
                    <a:cs typeface="Cambria Math" panose="02040503050406030204" charset="0"/>
                  </a:rPr>
                  <a:t>当且仅当</a:t>
                </a:r>
                <a14:m>
                  <m:oMath xmlns:m="http://schemas.openxmlformats.org/officeDocument/2006/math">
                    <m:r>
                      <a:rPr lang="zh-CN" altLang="en-US" sz="2800" i="1">
                        <a:solidFill>
                          <a:schemeClr val="tx1"/>
                        </a:solidFill>
                        <a:latin typeface="Cambria Math" panose="02040503050406030204"/>
                        <a:ea typeface="宋体" pitchFamily="2" charset="-122"/>
                        <a:cs typeface="Cambria Math" panose="02040503050406030204" charset="0"/>
                      </a:rPr>
                      <m:t>𝑎</m:t>
                    </m:r>
                    <m:r>
                      <a:rPr lang="en-US" altLang="zh-CN" sz="2800" i="1">
                        <a:solidFill>
                          <a:schemeClr val="tx1"/>
                        </a:solidFill>
                        <a:latin typeface="Cambria Math" panose="02040503050406030204"/>
                        <a:ea typeface="宋体" pitchFamily="2" charset="-122"/>
                        <a:cs typeface="Cambria Math" panose="02040503050406030204" charset="0"/>
                      </a:rPr>
                      <m:t>=</m:t>
                    </m:r>
                    <m:r>
                      <a:rPr lang="en-US" altLang="zh-CN" sz="2800" i="1">
                        <a:solidFill>
                          <a:schemeClr val="tx1"/>
                        </a:solidFill>
                        <a:latin typeface="Cambria Math" panose="02040503050406030204"/>
                        <a:ea typeface="宋体" pitchFamily="2" charset="-122"/>
                        <a:cs typeface="Cambria Math" panose="02040503050406030204" charset="0"/>
                      </a:rPr>
                      <m:t>𝑏</m:t>
                    </m:r>
                  </m:oMath>
                </a14:m>
                <a:r>
                  <a:rPr lang="zh-CN" altLang="en-US" sz="2800" b="1" dirty="0">
                    <a:solidFill>
                      <a:schemeClr val="tx1"/>
                    </a:solidFill>
                    <a:latin typeface="Cambria Math" panose="02040503050406030204" charset="0"/>
                    <a:ea typeface="宋体" panose="02010600030101010101" pitchFamily="2" charset="-122"/>
                    <a:cs typeface="Cambria Math" panose="02040503050406030204" charset="0"/>
                  </a:rPr>
                  <a:t>时，等号成立</a:t>
                </a:r>
                <a:r>
                  <a:rPr lang="en-US" altLang="zh-CN" sz="2800" b="1" dirty="0">
                    <a:solidFill>
                      <a:schemeClr val="tx1"/>
                    </a:solidFill>
                    <a:latin typeface="Cambria Math" panose="02040503050406030204" charset="0"/>
                    <a:ea typeface="宋体" panose="02010600030101010101" pitchFamily="2" charset="-122"/>
                    <a:cs typeface="Cambria Math" panose="02040503050406030204" charset="0"/>
                  </a:rPr>
                  <a:t>.</a:t>
                </a:r>
                <a:endParaRPr lang="zh-CN" altLang="en-US" sz="2800" dirty="0">
                  <a:solidFill>
                    <a:schemeClr val="tx1"/>
                  </a:solidFill>
                  <a:latin typeface="楷体" panose="02010609060101010101" charset="-122"/>
                  <a:ea typeface="楷体" panose="02010609060101010101" charset="-122"/>
                  <a:cs typeface="楷体" panose="02010609060101010101" charset="-122"/>
                  <a:sym typeface="+mn-ea"/>
                </a:endParaRPr>
              </a:p>
            </p:txBody>
          </p:sp>
        </mc:Choice>
        <mc:Fallback xmlns="">
          <p:sp>
            <p:nvSpPr>
              <p:cNvPr id="8" name="文本框 7"/>
              <p:cNvSpPr txBox="1">
                <a:spLocks noRot="1" noChangeAspect="1" noMove="1" noResize="1" noEditPoints="1" noAdjustHandles="1" noChangeArrowheads="1" noChangeShapeType="1" noTextEdit="1"/>
              </p:cNvSpPr>
              <p:nvPr>
                <p:custDataLst>
                  <p:tags r:id="rId6"/>
                </p:custDataLst>
              </p:nvPr>
            </p:nvSpPr>
            <p:spPr>
              <a:xfrm>
                <a:off x="250190" y="918845"/>
                <a:ext cx="11588750" cy="5642314"/>
              </a:xfrm>
              <a:prstGeom prst="rect">
                <a:avLst/>
              </a:prstGeom>
              <a:blipFill>
                <a:blip r:embed="rId7"/>
                <a:stretch>
                  <a:fillRect l="-1094" t="-225" b="-2247"/>
                </a:stretch>
              </a:blipFill>
            </p:spPr>
            <p:txBody>
              <a:bodyPr/>
              <a:lstStyle/>
              <a:p>
                <a:r>
                  <a:rPr lang="zh-CN" altLang="en-US">
                    <a:noFill/>
                  </a:rPr>
                  <a:t> </a:t>
                </a:r>
              </a:p>
            </p:txBody>
          </p:sp>
        </mc:Fallback>
      </mc:AlternateContent>
      <p:graphicFrame>
        <p:nvGraphicFramePr>
          <p:cNvPr id="10" name="对象 9"/>
          <p:cNvGraphicFramePr>
            <a:graphicFrameLocks noChangeAspect="1"/>
          </p:cNvGraphicFramePr>
          <p:nvPr>
            <p:custDataLst>
              <p:tags r:id="rId3"/>
            </p:custDataLst>
          </p:nvPr>
        </p:nvGraphicFramePr>
        <p:xfrm>
          <a:off x="1468755" y="2630170"/>
          <a:ext cx="3006869" cy="1728000"/>
        </p:xfrm>
        <a:graphic>
          <a:graphicData uri="http://schemas.openxmlformats.org/presentationml/2006/ole">
            <mc:AlternateContent xmlns:mc="http://schemas.openxmlformats.org/markup-compatibility/2006">
              <mc:Choice xmlns:v="urn:schemas-microsoft-com:vml" Requires="v">
                <p:oleObj name="公式" r:id="rId8" imgW="26517600" imgH="15240000" progId="Equation.3">
                  <p:embed/>
                </p:oleObj>
              </mc:Choice>
              <mc:Fallback>
                <p:oleObj name="公式" r:id="rId8" imgW="26517600" imgH="15240000" progId="Equation.3">
                  <p:embed/>
                  <p:pic>
                    <p:nvPicPr>
                      <p:cNvPr id="10" name="对象 9"/>
                      <p:cNvPicPr/>
                      <p:nvPr/>
                    </p:nvPicPr>
                    <p:blipFill>
                      <a:blip r:embed="rId9"/>
                      <a:stretch>
                        <a:fillRect/>
                      </a:stretch>
                    </p:blipFill>
                    <p:spPr>
                      <a:xfrm>
                        <a:off x="1468755" y="2630170"/>
                        <a:ext cx="3006869" cy="1728000"/>
                      </a:xfrm>
                      <a:prstGeom prst="rect">
                        <a:avLst/>
                      </a:prstGeom>
                      <a:noFill/>
                    </p:spPr>
                  </p:pic>
                </p:oleObj>
              </mc:Fallback>
            </mc:AlternateContent>
          </a:graphicData>
        </a:graphic>
      </p:graphicFrame>
      <p:sp>
        <p:nvSpPr>
          <p:cNvPr id="4" name="文本框 3">
            <a:extLst>
              <a:ext uri="{FF2B5EF4-FFF2-40B4-BE49-F238E27FC236}">
                <a16:creationId xmlns:a16="http://schemas.microsoft.com/office/drawing/2014/main" id="{4D8594B7-297D-2CA3-C874-F9D18F47DFE3}"/>
              </a:ext>
            </a:extLst>
          </p:cNvPr>
          <p:cNvSpPr txBox="1"/>
          <p:nvPr/>
        </p:nvSpPr>
        <p:spPr>
          <a:xfrm>
            <a:off x="0" y="0"/>
            <a:ext cx="8618483" cy="655320"/>
          </a:xfrm>
          <a:prstGeom prst="rect">
            <a:avLst/>
          </a:prstGeom>
          <a:noFill/>
        </p:spPr>
        <p:txBody>
          <a:bodyPr wrap="square" rtlCol="0">
            <a:noAutofit/>
          </a:bodyPr>
          <a:lstStyle/>
          <a:p>
            <a:r>
              <a:rPr lang="zh-CN" altLang="en-US" sz="4000" b="1" dirty="0">
                <a:solidFill>
                  <a:schemeClr val="bg1"/>
                </a:solidFill>
                <a:latin typeface="宋体" panose="02010600030101010101" pitchFamily="2" charset="-122"/>
                <a:ea typeface="宋体" panose="02010600030101010101" pitchFamily="2" charset="-122"/>
              </a:rPr>
              <a:t>知识回顾</a:t>
            </a:r>
            <a:endParaRPr lang="zh-CN" sz="4000" b="1" dirty="0">
              <a:solidFill>
                <a:schemeClr val="bg1"/>
              </a:solidFill>
              <a:latin typeface="宋体" panose="02010600030101010101" pitchFamily="2" charset="-122"/>
              <a:ea typeface="宋体" panose="02010600030101010101" pitchFamily="2" charset="-122"/>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696707" y="675640"/>
            <a:ext cx="6751993" cy="466090"/>
            <a:chOff x="3559" y="2307"/>
            <a:chExt cx="20583" cy="734"/>
          </a:xfrm>
        </p:grpSpPr>
        <p:sp>
          <p:nvSpPr>
            <p:cNvPr id="34" name="文本框 33"/>
            <p:cNvSpPr txBox="1"/>
            <p:nvPr/>
          </p:nvSpPr>
          <p:spPr>
            <a:xfrm>
              <a:off x="3559" y="2316"/>
              <a:ext cx="20583" cy="725"/>
            </a:xfrm>
            <a:prstGeom prst="rect">
              <a:avLst/>
            </a:prstGeom>
            <a:noFill/>
          </p:spPr>
          <p:txBody>
            <a:bodyPr wrap="square" rtlCol="0">
              <a:spAutoFit/>
            </a:bodyPr>
            <a:lstStyle/>
            <a:p>
              <a:r>
                <a:rPr lang="zh-CN" altLang="en-US" sz="2400" b="1">
                  <a:latin typeface="宋体" panose="02010600030101010101" pitchFamily="2" charset="-122"/>
                  <a:ea typeface="宋体" panose="02010600030101010101" pitchFamily="2" charset="-122"/>
                </a:rPr>
                <a:t>题型三：三个</a:t>
              </a:r>
              <a:r>
                <a:rPr lang="en-US" altLang="zh-CN" sz="2400" b="1">
                  <a:latin typeface="宋体" panose="02010600030101010101" pitchFamily="2" charset="-122"/>
                  <a:ea typeface="宋体" panose="02010600030101010101" pitchFamily="2" charset="-122"/>
                </a:rPr>
                <a:t>“</a:t>
              </a:r>
              <a:r>
                <a:rPr lang="zh-CN" altLang="en-US" sz="2400" b="1">
                  <a:latin typeface="宋体" panose="02010600030101010101" pitchFamily="2" charset="-122"/>
                  <a:ea typeface="宋体" panose="02010600030101010101" pitchFamily="2" charset="-122"/>
                </a:rPr>
                <a:t>二次</a:t>
              </a:r>
              <a:r>
                <a:rPr lang="en-US" altLang="zh-CN" sz="2400" b="1">
                  <a:latin typeface="宋体" panose="02010600030101010101" pitchFamily="2" charset="-122"/>
                  <a:ea typeface="宋体" panose="02010600030101010101" pitchFamily="2" charset="-122"/>
                </a:rPr>
                <a:t>”</a:t>
              </a:r>
              <a:r>
                <a:rPr lang="zh-CN" altLang="en-US" sz="2400" b="1">
                  <a:latin typeface="宋体" panose="02010600030101010101" pitchFamily="2" charset="-122"/>
                  <a:ea typeface="宋体" panose="02010600030101010101" pitchFamily="2" charset="-122"/>
                </a:rPr>
                <a:t>之间对应关系的应用</a:t>
              </a:r>
              <a:endParaRPr lang="en-US" altLang="zh-CN" sz="2400" b="1">
                <a:latin typeface="宋体" panose="02010600030101010101" pitchFamily="2" charset="-122"/>
                <a:ea typeface="宋体" panose="02010600030101010101" pitchFamily="2" charset="-122"/>
              </a:endParaRPr>
            </a:p>
          </p:txBody>
        </p:sp>
        <p:sp>
          <p:nvSpPr>
            <p:cNvPr id="35" name="圆角矩形 34"/>
            <p:cNvSpPr/>
            <p:nvPr/>
          </p:nvSpPr>
          <p:spPr>
            <a:xfrm>
              <a:off x="3559" y="2307"/>
              <a:ext cx="18372" cy="684"/>
            </a:xfrm>
            <a:prstGeom prst="roundRect">
              <a:avLst/>
            </a:prstGeom>
            <a:noFill/>
            <a:ln w="28575">
              <a:solidFill>
                <a:schemeClr val="accent1">
                  <a:lumMod val="75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2" name="文本框 1"/>
              <p:cNvSpPr txBox="1"/>
              <p:nvPr/>
            </p:nvSpPr>
            <p:spPr>
              <a:xfrm>
                <a:off x="582295" y="1181100"/>
                <a:ext cx="10768965" cy="879151"/>
              </a:xfrm>
              <a:prstGeom prst="rect">
                <a:avLst/>
              </a:prstGeom>
              <a:noFill/>
            </p:spPr>
            <p:txBody>
              <a:bodyPr wrap="square" rtlCol="0">
                <a:spAutoFit/>
              </a:bodyPr>
              <a:lstStyle/>
              <a:p>
                <a:pPr>
                  <a:lnSpc>
                    <a:spcPct val="110000"/>
                  </a:lnSpc>
                </a:pPr>
                <a:r>
                  <a:rPr lang="zh-CN" altLang="en-US" sz="2400" b="1" dirty="0">
                    <a:latin typeface="宋体" panose="02010600030101010101" pitchFamily="2" charset="-122"/>
                    <a:ea typeface="宋体" panose="02010600030101010101" pitchFamily="2" charset="-122"/>
                    <a:cs typeface="宋体" panose="02010600030101010101" pitchFamily="2" charset="-122"/>
                  </a:rPr>
                  <a:t>例</a:t>
                </a:r>
                <a:r>
                  <a:rPr lang="en-US" altLang="zh-CN" sz="2400" b="1" dirty="0">
                    <a:latin typeface="宋体" panose="02010600030101010101" pitchFamily="2" charset="-122"/>
                    <a:ea typeface="宋体" panose="02010600030101010101" pitchFamily="2" charset="-122"/>
                    <a:cs typeface="宋体" panose="02010600030101010101" pitchFamily="2" charset="-122"/>
                  </a:rPr>
                  <a:t>3</a:t>
                </a:r>
                <a:r>
                  <a:rPr lang="zh-CN" altLang="en-US" sz="2400" b="1" dirty="0">
                    <a:latin typeface="宋体" panose="02010600030101010101" pitchFamily="2" charset="-122"/>
                    <a:ea typeface="宋体" panose="02010600030101010101" pitchFamily="2" charset="-122"/>
                    <a:cs typeface="宋体" panose="02010600030101010101" pitchFamily="2" charset="-122"/>
                  </a:rPr>
                  <a:t> 已知关于</a:t>
                </a:r>
                <a14:m>
                  <m:oMath xmlns:m="http://schemas.openxmlformats.org/officeDocument/2006/math">
                    <m:r>
                      <a:rPr lang="en-US" altLang="zh-CN" sz="2400" i="1">
                        <a:latin typeface="Cambria Math" panose="02040503050406030204"/>
                        <a:ea typeface="宋体" pitchFamily="2" charset="-122"/>
                        <a:cs typeface="Cambria Math" panose="02040503050406030204" charset="0"/>
                      </a:rPr>
                      <m:t>𝑥</m:t>
                    </m:r>
                  </m:oMath>
                </a14:m>
                <a:r>
                  <a:rPr lang="zh-CN" altLang="en-US" sz="2400" b="1" dirty="0">
                    <a:latin typeface="宋体" panose="02010600030101010101" pitchFamily="2" charset="-122"/>
                    <a:ea typeface="宋体" panose="02010600030101010101" pitchFamily="2" charset="-122"/>
                    <a:cs typeface="宋体" panose="02010600030101010101" pitchFamily="2" charset="-122"/>
                  </a:rPr>
                  <a:t>的不等式</a:t>
                </a:r>
                <a14:m>
                  <m:oMath xmlns:m="http://schemas.openxmlformats.org/officeDocument/2006/math">
                    <m:r>
                      <a:rPr lang="en-US" altLang="zh-CN" sz="2400" i="1">
                        <a:latin typeface="Cambria Math" panose="02040503050406030204"/>
                        <a:ea typeface="宋体" pitchFamily="2" charset="-122"/>
                        <a:cs typeface="Cambria Math" panose="02040503050406030204" charset="0"/>
                      </a:rPr>
                      <m:t>𝑎</m:t>
                    </m:r>
                    <m:sSup>
                      <m:sSupPr>
                        <m:ctrlPr>
                          <a:rPr lang="en-US" altLang="zh-CN" sz="2400" i="1">
                            <a:latin typeface="Cambria Math" panose="02040503050406030204" pitchFamily="18" charset="0"/>
                            <a:ea typeface="宋体" pitchFamily="2" charset="-122"/>
                            <a:cs typeface="Cambria Math" panose="02040503050406030204" charset="0"/>
                          </a:rPr>
                        </m:ctrlPr>
                      </m:sSupPr>
                      <m:e>
                        <m:r>
                          <a:rPr lang="en-US" altLang="zh-CN" sz="2400" i="1">
                            <a:latin typeface="Cambria Math" panose="02040503050406030204"/>
                            <a:ea typeface="宋体" pitchFamily="2" charset="-122"/>
                            <a:cs typeface="Cambria Math" panose="02040503050406030204" charset="0"/>
                          </a:rPr>
                          <m:t>𝑥</m:t>
                        </m:r>
                      </m:e>
                      <m:sup>
                        <m:r>
                          <a:rPr lang="en-US" altLang="zh-CN" sz="2400" i="1">
                            <a:latin typeface="Cambria Math" panose="02040503050406030204"/>
                            <a:ea typeface="宋体" pitchFamily="2" charset="-122"/>
                            <a:cs typeface="Cambria Math" panose="02040503050406030204" charset="0"/>
                          </a:rPr>
                          <m:t>2</m:t>
                        </m:r>
                      </m:sup>
                    </m:sSup>
                    <m:r>
                      <a:rPr lang="en-US" altLang="zh-CN" sz="2400" i="1">
                        <a:latin typeface="Cambria Math" panose="02040503050406030204"/>
                        <a:ea typeface="宋体" pitchFamily="2" charset="-122"/>
                        <a:cs typeface="Cambria Math" panose="02040503050406030204" charset="0"/>
                      </a:rPr>
                      <m:t>+</m:t>
                    </m:r>
                    <m:r>
                      <a:rPr lang="en-US" altLang="zh-CN" sz="2400" i="1">
                        <a:latin typeface="Cambria Math" panose="02040503050406030204"/>
                        <a:ea typeface="宋体" pitchFamily="2" charset="-122"/>
                        <a:cs typeface="Cambria Math" panose="02040503050406030204" charset="0"/>
                      </a:rPr>
                      <m:t>𝑏𝑥</m:t>
                    </m:r>
                    <m:r>
                      <a:rPr lang="en-US" altLang="zh-CN" sz="2400" i="1">
                        <a:latin typeface="Cambria Math" panose="02040503050406030204"/>
                        <a:ea typeface="宋体" pitchFamily="2" charset="-122"/>
                        <a:cs typeface="Cambria Math" panose="02040503050406030204" charset="0"/>
                      </a:rPr>
                      <m:t>+</m:t>
                    </m:r>
                    <m:r>
                      <a:rPr lang="en-US" altLang="zh-CN" sz="2400" i="1">
                        <a:latin typeface="Cambria Math" panose="02040503050406030204"/>
                        <a:ea typeface="宋体" pitchFamily="2" charset="-122"/>
                        <a:cs typeface="Cambria Math" panose="02040503050406030204" charset="0"/>
                      </a:rPr>
                      <m:t>𝑐</m:t>
                    </m:r>
                    <m:r>
                      <a:rPr lang="en-US" altLang="zh-CN" sz="2400" i="1">
                        <a:latin typeface="Cambria Math" panose="02040503050406030204"/>
                        <a:ea typeface="宋体" pitchFamily="2" charset="-122"/>
                        <a:cs typeface="Cambria Math" panose="02040503050406030204" charset="0"/>
                      </a:rPr>
                      <m:t>&gt;</m:t>
                    </m:r>
                    <m:r>
                      <a:rPr lang="en-US" altLang="zh-CN" sz="2400" i="1">
                        <a:latin typeface="Cambria Math" panose="02040503050406030204"/>
                        <a:ea typeface="宋体" pitchFamily="2" charset="-122"/>
                        <a:cs typeface="Cambria Math" panose="02040503050406030204" charset="0"/>
                      </a:rPr>
                      <m:t>0</m:t>
                    </m:r>
                  </m:oMath>
                </a14:m>
                <a:r>
                  <a:rPr lang="zh-CN" altLang="en-US" sz="2400" b="1" dirty="0">
                    <a:latin typeface="Cambria Math" panose="02040503050406030204" charset="0"/>
                    <a:ea typeface="宋体" panose="02010600030101010101" pitchFamily="2" charset="-122"/>
                    <a:cs typeface="Cambria Math" panose="02040503050406030204" charset="0"/>
                  </a:rPr>
                  <a:t>的解集为</a:t>
                </a:r>
                <a14:m>
                  <m:oMath xmlns:m="http://schemas.openxmlformats.org/officeDocument/2006/math">
                    <m:r>
                      <a:rPr lang="en-US" altLang="zh-CN" sz="2400" i="1">
                        <a:latin typeface="Cambria Math" panose="02040503050406030204"/>
                        <a:ea typeface="宋体" pitchFamily="2" charset="-122"/>
                        <a:cs typeface="Cambria Math" panose="02040503050406030204" charset="0"/>
                      </a:rPr>
                      <m:t>{</m:t>
                    </m:r>
                    <m:r>
                      <a:rPr lang="en-US" altLang="zh-CN" sz="2400" i="1">
                        <a:latin typeface="Cambria Math" panose="02040503050406030204"/>
                        <a:ea typeface="宋体" pitchFamily="2" charset="-122"/>
                        <a:cs typeface="Cambria Math" panose="02040503050406030204" charset="0"/>
                      </a:rPr>
                      <m:t>𝑥</m:t>
                    </m:r>
                    <m:r>
                      <a:rPr lang="en-US" altLang="zh-CN" sz="2400" i="1">
                        <a:latin typeface="Cambria Math" panose="02040503050406030204"/>
                        <a:ea typeface="宋体" pitchFamily="2" charset="-122"/>
                        <a:cs typeface="Cambria Math" panose="02040503050406030204" charset="0"/>
                      </a:rPr>
                      <m:t>|−</m:t>
                    </m:r>
                    <m:r>
                      <a:rPr lang="en-US" altLang="zh-CN" sz="2400" i="1">
                        <a:latin typeface="Cambria Math" panose="02040503050406030204"/>
                        <a:ea typeface="宋体" pitchFamily="2" charset="-122"/>
                        <a:cs typeface="Cambria Math" panose="02040503050406030204" charset="0"/>
                      </a:rPr>
                      <m:t>2</m:t>
                    </m:r>
                    <m:r>
                      <a:rPr lang="en-US" altLang="zh-CN" sz="2400" i="1">
                        <a:latin typeface="Cambria Math" panose="02040503050406030204"/>
                        <a:ea typeface="宋体" pitchFamily="2" charset="-122"/>
                        <a:cs typeface="Cambria Math" panose="02040503050406030204" charset="0"/>
                      </a:rPr>
                      <m:t>&lt;</m:t>
                    </m:r>
                    <m:r>
                      <a:rPr lang="en-US" altLang="zh-CN" sz="2400" i="1">
                        <a:latin typeface="Cambria Math" panose="02040503050406030204"/>
                        <a:ea typeface="宋体" pitchFamily="2" charset="-122"/>
                        <a:cs typeface="Cambria Math" panose="02040503050406030204" charset="0"/>
                      </a:rPr>
                      <m:t>𝑥</m:t>
                    </m:r>
                    <m:r>
                      <a:rPr lang="en-US" altLang="zh-CN" sz="2400" i="1">
                        <a:latin typeface="Cambria Math" panose="02040503050406030204"/>
                        <a:ea typeface="宋体" pitchFamily="2" charset="-122"/>
                        <a:cs typeface="Cambria Math" panose="02040503050406030204" charset="0"/>
                      </a:rPr>
                      <m:t>&lt;</m:t>
                    </m:r>
                    <m:r>
                      <a:rPr lang="en-US" altLang="zh-CN" sz="2400" i="1">
                        <a:latin typeface="Cambria Math" panose="02040503050406030204"/>
                        <a:ea typeface="宋体" pitchFamily="2" charset="-122"/>
                        <a:cs typeface="Cambria Math" panose="02040503050406030204" charset="0"/>
                      </a:rPr>
                      <m:t>3</m:t>
                    </m:r>
                    <m:r>
                      <a:rPr lang="en-US" altLang="zh-CN" sz="2400" i="1">
                        <a:latin typeface="Cambria Math" panose="02040503050406030204"/>
                        <a:ea typeface="宋体" pitchFamily="2" charset="-122"/>
                        <a:cs typeface="Cambria Math" panose="02040503050406030204" charset="0"/>
                      </a:rPr>
                      <m:t>}</m:t>
                    </m:r>
                  </m:oMath>
                </a14:m>
                <a:r>
                  <a:rPr lang="zh-CN" altLang="en-US" sz="2400" b="1" dirty="0">
                    <a:latin typeface="Cambria Math" panose="02040503050406030204" charset="0"/>
                    <a:ea typeface="宋体" panose="02010600030101010101" pitchFamily="2" charset="-122"/>
                    <a:cs typeface="Cambria Math" panose="02040503050406030204" charset="0"/>
                  </a:rPr>
                  <a:t>，求关于</a:t>
                </a:r>
                <a14:m>
                  <m:oMath xmlns:m="http://schemas.openxmlformats.org/officeDocument/2006/math">
                    <m:r>
                      <a:rPr lang="en-US" altLang="zh-CN" sz="2400" i="1">
                        <a:latin typeface="Cambria Math" panose="02040503050406030204"/>
                        <a:ea typeface="宋体" pitchFamily="2" charset="-122"/>
                        <a:cs typeface="Cambria Math" panose="02040503050406030204" charset="0"/>
                      </a:rPr>
                      <m:t>𝑥</m:t>
                    </m:r>
                  </m:oMath>
                </a14:m>
                <a:r>
                  <a:rPr lang="zh-CN" altLang="en-US" sz="2400" b="1" dirty="0">
                    <a:latin typeface="Cambria Math" panose="02040503050406030204" charset="0"/>
                    <a:ea typeface="宋体" panose="02010600030101010101" pitchFamily="2" charset="-122"/>
                    <a:cs typeface="Cambria Math" panose="02040503050406030204" charset="0"/>
                  </a:rPr>
                  <a:t>的不等式</a:t>
                </a:r>
                <a14:m>
                  <m:oMath xmlns:m="http://schemas.openxmlformats.org/officeDocument/2006/math">
                    <m:r>
                      <a:rPr lang="en-US" altLang="zh-CN" sz="2400" i="1">
                        <a:latin typeface="Cambria Math" panose="02040503050406030204"/>
                        <a:ea typeface="宋体" pitchFamily="2" charset="-122"/>
                        <a:cs typeface="Cambria Math" panose="02040503050406030204" charset="0"/>
                      </a:rPr>
                      <m:t>𝑐</m:t>
                    </m:r>
                    <m:sSup>
                      <m:sSupPr>
                        <m:ctrlPr>
                          <a:rPr lang="en-US" altLang="zh-CN" sz="2400" i="1">
                            <a:latin typeface="Cambria Math" panose="02040503050406030204" pitchFamily="18" charset="0"/>
                            <a:ea typeface="宋体" pitchFamily="2" charset="-122"/>
                            <a:cs typeface="Cambria Math" panose="02040503050406030204" charset="0"/>
                          </a:rPr>
                        </m:ctrlPr>
                      </m:sSupPr>
                      <m:e>
                        <m:r>
                          <a:rPr lang="en-US" altLang="zh-CN" sz="2400" i="1">
                            <a:latin typeface="Cambria Math" panose="02040503050406030204"/>
                            <a:ea typeface="宋体" pitchFamily="2" charset="-122"/>
                            <a:cs typeface="Cambria Math" panose="02040503050406030204" charset="0"/>
                          </a:rPr>
                          <m:t>𝑥</m:t>
                        </m:r>
                      </m:e>
                      <m:sup>
                        <m:r>
                          <a:rPr lang="en-US" altLang="zh-CN" sz="2400" i="1">
                            <a:latin typeface="Cambria Math" panose="02040503050406030204"/>
                            <a:ea typeface="宋体" pitchFamily="2" charset="-122"/>
                            <a:cs typeface="Cambria Math" panose="02040503050406030204" charset="0"/>
                          </a:rPr>
                          <m:t>2</m:t>
                        </m:r>
                      </m:sup>
                    </m:sSup>
                    <m:r>
                      <a:rPr lang="en-US" altLang="zh-CN" sz="2400" i="1">
                        <a:latin typeface="Cambria Math" panose="02040503050406030204"/>
                        <a:ea typeface="宋体" pitchFamily="2" charset="-122"/>
                        <a:cs typeface="Cambria Math" panose="02040503050406030204" charset="0"/>
                      </a:rPr>
                      <m:t>+</m:t>
                    </m:r>
                    <m:r>
                      <a:rPr lang="en-US" altLang="zh-CN" sz="2400" i="1">
                        <a:latin typeface="Cambria Math" panose="02040503050406030204"/>
                        <a:ea typeface="宋体" pitchFamily="2" charset="-122"/>
                        <a:cs typeface="Cambria Math" panose="02040503050406030204" charset="0"/>
                      </a:rPr>
                      <m:t>𝑏𝑥</m:t>
                    </m:r>
                    <m:r>
                      <a:rPr lang="en-US" altLang="zh-CN" sz="2400" i="1">
                        <a:latin typeface="Cambria Math" panose="02040503050406030204"/>
                        <a:ea typeface="宋体" pitchFamily="2" charset="-122"/>
                        <a:cs typeface="Cambria Math" panose="02040503050406030204" charset="0"/>
                      </a:rPr>
                      <m:t>+</m:t>
                    </m:r>
                    <m:r>
                      <a:rPr lang="en-US" altLang="zh-CN" sz="2400" i="1">
                        <a:latin typeface="Cambria Math" panose="02040503050406030204"/>
                        <a:ea typeface="宋体" pitchFamily="2" charset="-122"/>
                        <a:cs typeface="Cambria Math" panose="02040503050406030204" charset="0"/>
                      </a:rPr>
                      <m:t>𝑎</m:t>
                    </m:r>
                    <m:r>
                      <a:rPr lang="en-US" altLang="zh-CN" sz="2400" i="1">
                        <a:latin typeface="Cambria Math" panose="02040503050406030204"/>
                        <a:ea typeface="宋体" pitchFamily="2" charset="-122"/>
                        <a:cs typeface="Cambria Math" panose="02040503050406030204" charset="0"/>
                      </a:rPr>
                      <m:t>&lt;</m:t>
                    </m:r>
                    <m:r>
                      <a:rPr lang="en-US" altLang="zh-CN" sz="2400" i="1">
                        <a:latin typeface="Cambria Math" panose="02040503050406030204"/>
                        <a:ea typeface="宋体" pitchFamily="2" charset="-122"/>
                        <a:cs typeface="Cambria Math" panose="02040503050406030204" charset="0"/>
                      </a:rPr>
                      <m:t>0</m:t>
                    </m:r>
                  </m:oMath>
                </a14:m>
                <a:r>
                  <a:rPr lang="zh-CN" altLang="en-US" sz="2400" b="1" dirty="0">
                    <a:latin typeface="Cambria Math" panose="02040503050406030204" charset="0"/>
                    <a:ea typeface="宋体" panose="02010600030101010101" pitchFamily="2" charset="-122"/>
                    <a:cs typeface="Cambria Math" panose="02040503050406030204" charset="0"/>
                  </a:rPr>
                  <a:t>的解集</a:t>
                </a:r>
                <a:r>
                  <a:rPr lang="en-US" altLang="zh-CN" sz="2400" b="1" dirty="0">
                    <a:latin typeface="Cambria Math" panose="02040503050406030204" charset="0"/>
                    <a:ea typeface="宋体" panose="02010600030101010101" pitchFamily="2" charset="-122"/>
                    <a:cs typeface="Cambria Math" panose="02040503050406030204" charset="0"/>
                  </a:rPr>
                  <a:t>.</a:t>
                </a:r>
              </a:p>
            </p:txBody>
          </p:sp>
        </mc:Choice>
        <mc:Fallback xmlns="">
          <p:sp>
            <p:nvSpPr>
              <p:cNvPr id="2" name="文本框 1"/>
              <p:cNvSpPr txBox="1">
                <a:spLocks noRot="1" noChangeAspect="1" noMove="1" noResize="1" noEditPoints="1" noAdjustHandles="1" noChangeArrowheads="1" noChangeShapeType="1" noTextEdit="1"/>
              </p:cNvSpPr>
              <p:nvPr/>
            </p:nvSpPr>
            <p:spPr>
              <a:xfrm>
                <a:off x="582295" y="1181100"/>
                <a:ext cx="10768965" cy="879151"/>
              </a:xfrm>
              <a:prstGeom prst="rect">
                <a:avLst/>
              </a:prstGeom>
              <a:blipFill>
                <a:blip r:embed="rId3"/>
                <a:stretch>
                  <a:fillRect l="-943" t="-7143" b="-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598805" y="2042160"/>
                <a:ext cx="10838180" cy="4216400"/>
              </a:xfrm>
              <a:prstGeom prst="rect">
                <a:avLst/>
              </a:prstGeom>
              <a:noFill/>
            </p:spPr>
            <p:txBody>
              <a:bodyPr wrap="square" rtlCol="0">
                <a:spAutoFit/>
              </a:bodyPr>
              <a:lstStyle/>
              <a:p>
                <a:pPr>
                  <a:lnSpc>
                    <a:spcPct val="150000"/>
                  </a:lnSpc>
                </a:pPr>
                <a:r>
                  <a:rPr lang="zh-CN" altLang="en-US" sz="2400" b="1">
                    <a:solidFill>
                      <a:srgbClr val="FF0000"/>
                    </a:solidFill>
                    <a:latin typeface="宋体" panose="02010600030101010101" pitchFamily="2" charset="-122"/>
                    <a:ea typeface="宋体" panose="02010600030101010101" pitchFamily="2" charset="-122"/>
                    <a:cs typeface="宋体" panose="02010600030101010101" pitchFamily="2" charset="-122"/>
                  </a:rPr>
                  <a:t>解：</a:t>
                </a:r>
                <a:r>
                  <a:rPr lang="en-US" altLang="zh-CN" sz="2400" b="1">
                    <a:solidFill>
                      <a:srgbClr val="FF0000"/>
                    </a:solidFill>
                    <a:latin typeface="宋体" panose="02010600030101010101" pitchFamily="2" charset="-122"/>
                    <a:ea typeface="宋体" panose="02010600030101010101" pitchFamily="2" charset="-122"/>
                    <a:cs typeface="宋体" panose="02010600030101010101" pitchFamily="2" charset="-122"/>
                  </a:rPr>
                  <a:t>∵</a:t>
                </a:r>
                <a:r>
                  <a:rPr lang="zh-CN" altLang="en-US" sz="24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关于</a:t>
                </a:r>
                <a14:m>
                  <m:oMath xmlns:m="http://schemas.openxmlformats.org/officeDocument/2006/math">
                    <m:r>
                      <a:rPr lang="en-US" altLang="zh-CN" sz="2400" i="1">
                        <a:solidFill>
                          <a:srgbClr val="FF0000"/>
                        </a:solidFill>
                        <a:latin typeface="Cambria Math" panose="02040503050406030204"/>
                        <a:ea typeface="宋体" pitchFamily="2" charset="-122"/>
                        <a:cs typeface="Cambria Math" panose="02040503050406030204" charset="0"/>
                      </a:rPr>
                      <m:t>𝑥</m:t>
                    </m:r>
                  </m:oMath>
                </a14:m>
                <a:r>
                  <a:rPr lang="zh-CN" altLang="en-US" sz="24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的不等式</a:t>
                </a:r>
                <a14:m>
                  <m:oMath xmlns:m="http://schemas.openxmlformats.org/officeDocument/2006/math">
                    <m:r>
                      <a:rPr lang="en-US" altLang="zh-CN" sz="2400" i="1">
                        <a:solidFill>
                          <a:srgbClr val="FF0000"/>
                        </a:solidFill>
                        <a:latin typeface="Cambria Math" panose="02040503050406030204"/>
                        <a:ea typeface="宋体" pitchFamily="2" charset="-122"/>
                        <a:cs typeface="Cambria Math" panose="02040503050406030204" charset="0"/>
                      </a:rPr>
                      <m:t>𝑎</m:t>
                    </m:r>
                    <m:sSup>
                      <m:sSupPr>
                        <m:ctrlPr>
                          <a:rPr lang="en-US" altLang="zh-CN" sz="2400" i="1">
                            <a:solidFill>
                              <a:srgbClr val="FF0000"/>
                            </a:solidFill>
                            <a:latin typeface="Cambria Math" panose="02040503050406030204" pitchFamily="18" charset="0"/>
                            <a:ea typeface="宋体" pitchFamily="2" charset="-122"/>
                            <a:cs typeface="Cambria Math" panose="02040503050406030204" charset="0"/>
                          </a:rPr>
                        </m:ctrlPr>
                      </m:sSupPr>
                      <m:e>
                        <m:r>
                          <a:rPr lang="en-US" altLang="zh-CN" sz="2400" i="1">
                            <a:solidFill>
                              <a:srgbClr val="FF0000"/>
                            </a:solidFill>
                            <a:latin typeface="Cambria Math" panose="02040503050406030204"/>
                            <a:ea typeface="宋体" pitchFamily="2" charset="-122"/>
                            <a:cs typeface="Cambria Math" panose="02040503050406030204" charset="0"/>
                          </a:rPr>
                          <m:t>𝑥</m:t>
                        </m:r>
                      </m:e>
                      <m:sup>
                        <m:r>
                          <a:rPr lang="en-US" altLang="zh-CN" sz="2400" i="1">
                            <a:solidFill>
                              <a:srgbClr val="FF0000"/>
                            </a:solidFill>
                            <a:latin typeface="Cambria Math" panose="02040503050406030204"/>
                            <a:ea typeface="宋体" pitchFamily="2" charset="-122"/>
                            <a:cs typeface="Cambria Math" panose="02040503050406030204" charset="0"/>
                          </a:rPr>
                          <m:t>2</m:t>
                        </m:r>
                      </m:sup>
                    </m:sSup>
                    <m:r>
                      <a:rPr lang="en-US" altLang="zh-CN" sz="2400" i="1">
                        <a:solidFill>
                          <a:srgbClr val="FF0000"/>
                        </a:solidFill>
                        <a:latin typeface="Cambria Math" panose="02040503050406030204"/>
                        <a:ea typeface="宋体" pitchFamily="2" charset="-122"/>
                        <a:cs typeface="Cambria Math" panose="02040503050406030204" charset="0"/>
                      </a:rPr>
                      <m:t>+</m:t>
                    </m:r>
                    <m:r>
                      <a:rPr lang="en-US" altLang="zh-CN" sz="2400" i="1">
                        <a:solidFill>
                          <a:srgbClr val="FF0000"/>
                        </a:solidFill>
                        <a:latin typeface="Cambria Math" panose="02040503050406030204"/>
                        <a:ea typeface="宋体" pitchFamily="2" charset="-122"/>
                        <a:cs typeface="Cambria Math" panose="02040503050406030204" charset="0"/>
                      </a:rPr>
                      <m:t>𝑏𝑥</m:t>
                    </m:r>
                    <m:r>
                      <a:rPr lang="en-US" altLang="zh-CN" sz="2400" i="1">
                        <a:solidFill>
                          <a:srgbClr val="FF0000"/>
                        </a:solidFill>
                        <a:latin typeface="Cambria Math" panose="02040503050406030204"/>
                        <a:ea typeface="宋体" pitchFamily="2" charset="-122"/>
                        <a:cs typeface="Cambria Math" panose="02040503050406030204" charset="0"/>
                      </a:rPr>
                      <m:t>+</m:t>
                    </m:r>
                    <m:r>
                      <a:rPr lang="en-US" altLang="zh-CN" sz="2400" i="1">
                        <a:solidFill>
                          <a:srgbClr val="FF0000"/>
                        </a:solidFill>
                        <a:latin typeface="Cambria Math" panose="02040503050406030204"/>
                        <a:ea typeface="宋体" pitchFamily="2" charset="-122"/>
                        <a:cs typeface="Cambria Math" panose="02040503050406030204" charset="0"/>
                      </a:rPr>
                      <m:t>𝑐</m:t>
                    </m:r>
                    <m:r>
                      <a:rPr lang="en-US" altLang="zh-CN" sz="2400" i="1">
                        <a:solidFill>
                          <a:srgbClr val="FF0000"/>
                        </a:solidFill>
                        <a:latin typeface="Cambria Math" panose="02040503050406030204"/>
                        <a:ea typeface="宋体" pitchFamily="2" charset="-122"/>
                        <a:cs typeface="Cambria Math" panose="02040503050406030204" charset="0"/>
                      </a:rPr>
                      <m:t>&gt;</m:t>
                    </m:r>
                    <m:r>
                      <a:rPr lang="en-US" altLang="zh-CN" sz="2400" i="1">
                        <a:solidFill>
                          <a:srgbClr val="FF0000"/>
                        </a:solidFill>
                        <a:latin typeface="Cambria Math" panose="02040503050406030204"/>
                        <a:ea typeface="宋体" pitchFamily="2" charset="-122"/>
                        <a:cs typeface="Cambria Math" panose="02040503050406030204" charset="0"/>
                      </a:rPr>
                      <m:t>0</m:t>
                    </m:r>
                  </m:oMath>
                </a14:m>
                <a:r>
                  <a:rPr lang="zh-CN" altLang="en-US" sz="2400" b="1">
                    <a:solidFill>
                      <a:srgbClr val="FF0000"/>
                    </a:solidFill>
                    <a:latin typeface="Cambria Math" panose="02040503050406030204" charset="0"/>
                    <a:ea typeface="宋体" panose="02010600030101010101" pitchFamily="2" charset="-122"/>
                    <a:cs typeface="Cambria Math" panose="02040503050406030204" charset="0"/>
                    <a:sym typeface="+mn-ea"/>
                  </a:rPr>
                  <a:t>的解集为</a:t>
                </a:r>
                <a14:m>
                  <m:oMath xmlns:m="http://schemas.openxmlformats.org/officeDocument/2006/math">
                    <m:r>
                      <a:rPr lang="en-US" altLang="zh-CN" sz="2400" i="1">
                        <a:solidFill>
                          <a:srgbClr val="FF0000"/>
                        </a:solidFill>
                        <a:latin typeface="Cambria Math" panose="02040503050406030204"/>
                        <a:ea typeface="宋体" pitchFamily="2" charset="-122"/>
                        <a:cs typeface="Cambria Math" panose="02040503050406030204" charset="0"/>
                      </a:rPr>
                      <m:t>{</m:t>
                    </m:r>
                    <m:r>
                      <a:rPr lang="en-US" altLang="zh-CN" sz="2400" i="1">
                        <a:solidFill>
                          <a:srgbClr val="FF0000"/>
                        </a:solidFill>
                        <a:latin typeface="Cambria Math" panose="02040503050406030204"/>
                        <a:ea typeface="宋体" pitchFamily="2" charset="-122"/>
                        <a:cs typeface="Cambria Math" panose="02040503050406030204" charset="0"/>
                      </a:rPr>
                      <m:t>𝑥</m:t>
                    </m:r>
                    <m:r>
                      <a:rPr lang="en-US" altLang="zh-CN" sz="2400" i="1">
                        <a:solidFill>
                          <a:srgbClr val="FF0000"/>
                        </a:solidFill>
                        <a:latin typeface="Cambria Math" panose="02040503050406030204"/>
                        <a:ea typeface="宋体" pitchFamily="2" charset="-122"/>
                        <a:cs typeface="Cambria Math" panose="02040503050406030204" charset="0"/>
                      </a:rPr>
                      <m:t>|−</m:t>
                    </m:r>
                    <m:r>
                      <a:rPr lang="en-US" altLang="zh-CN" sz="2400" i="1">
                        <a:solidFill>
                          <a:srgbClr val="FF0000"/>
                        </a:solidFill>
                        <a:latin typeface="Cambria Math" panose="02040503050406030204"/>
                        <a:ea typeface="宋体" pitchFamily="2" charset="-122"/>
                        <a:cs typeface="Cambria Math" panose="02040503050406030204" charset="0"/>
                      </a:rPr>
                      <m:t>2</m:t>
                    </m:r>
                    <m:r>
                      <a:rPr lang="en-US" altLang="zh-CN" sz="2400" i="1">
                        <a:solidFill>
                          <a:srgbClr val="FF0000"/>
                        </a:solidFill>
                        <a:latin typeface="Cambria Math" panose="02040503050406030204"/>
                        <a:ea typeface="宋体" pitchFamily="2" charset="-122"/>
                        <a:cs typeface="Cambria Math" panose="02040503050406030204" charset="0"/>
                      </a:rPr>
                      <m:t>&lt;</m:t>
                    </m:r>
                    <m:r>
                      <a:rPr lang="en-US" altLang="zh-CN" sz="2400" i="1">
                        <a:solidFill>
                          <a:srgbClr val="FF0000"/>
                        </a:solidFill>
                        <a:latin typeface="Cambria Math" panose="02040503050406030204"/>
                        <a:ea typeface="宋体" pitchFamily="2" charset="-122"/>
                        <a:cs typeface="Cambria Math" panose="02040503050406030204" charset="0"/>
                      </a:rPr>
                      <m:t>𝑥</m:t>
                    </m:r>
                    <m:r>
                      <a:rPr lang="en-US" altLang="zh-CN" sz="2400" i="1">
                        <a:solidFill>
                          <a:srgbClr val="FF0000"/>
                        </a:solidFill>
                        <a:latin typeface="Cambria Math" panose="02040503050406030204"/>
                        <a:ea typeface="宋体" pitchFamily="2" charset="-122"/>
                        <a:cs typeface="Cambria Math" panose="02040503050406030204" charset="0"/>
                      </a:rPr>
                      <m:t>&lt;</m:t>
                    </m:r>
                    <m:r>
                      <a:rPr lang="en-US" altLang="zh-CN" sz="2400" i="1">
                        <a:solidFill>
                          <a:srgbClr val="FF0000"/>
                        </a:solidFill>
                        <a:latin typeface="Cambria Math" panose="02040503050406030204"/>
                        <a:ea typeface="宋体" pitchFamily="2" charset="-122"/>
                        <a:cs typeface="Cambria Math" panose="02040503050406030204" charset="0"/>
                      </a:rPr>
                      <m:t>3</m:t>
                    </m:r>
                    <m:r>
                      <a:rPr lang="en-US" altLang="zh-CN" sz="2400" i="1">
                        <a:solidFill>
                          <a:srgbClr val="FF0000"/>
                        </a:solidFill>
                        <a:latin typeface="Cambria Math" panose="02040503050406030204"/>
                        <a:ea typeface="宋体" pitchFamily="2" charset="-122"/>
                        <a:cs typeface="Cambria Math" panose="02040503050406030204" charset="0"/>
                      </a:rPr>
                      <m:t>}</m:t>
                    </m:r>
                  </m:oMath>
                </a14:m>
                <a:r>
                  <a:rPr lang="zh-CN" altLang="en-US" sz="2400" b="1">
                    <a:solidFill>
                      <a:srgbClr val="FF0000"/>
                    </a:solidFill>
                    <a:latin typeface="Cambria Math" panose="02040503050406030204" charset="0"/>
                    <a:ea typeface="宋体" panose="02010600030101010101" pitchFamily="2" charset="-122"/>
                    <a:cs typeface="Cambria Math" panose="02040503050406030204" charset="0"/>
                    <a:sym typeface="+mn-ea"/>
                  </a:rPr>
                  <a:t>，</a:t>
                </a:r>
              </a:p>
              <a:p>
                <a:pPr>
                  <a:lnSpc>
                    <a:spcPct val="150000"/>
                  </a:lnSpc>
                </a:pPr>
                <a:r>
                  <a:rPr lang="en-US" altLang="zh-CN" sz="24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14:m>
                  <m:oMath xmlns:m="http://schemas.openxmlformats.org/officeDocument/2006/math">
                    <m:r>
                      <a:rPr lang="en-US" altLang="zh-CN" sz="2400" i="1">
                        <a:solidFill>
                          <a:srgbClr val="FF0000"/>
                        </a:solidFill>
                        <a:latin typeface="Cambria Math" panose="02040503050406030204"/>
                        <a:ea typeface="宋体" pitchFamily="2" charset="-122"/>
                        <a:cs typeface="Cambria Math" panose="02040503050406030204" charset="0"/>
                      </a:rPr>
                      <m:t>𝑎</m:t>
                    </m:r>
                    <m:r>
                      <a:rPr lang="en-US" altLang="zh-CN" sz="2400" i="1">
                        <a:solidFill>
                          <a:srgbClr val="FF0000"/>
                        </a:solidFill>
                        <a:latin typeface="Cambria Math" panose="02040503050406030204"/>
                        <a:ea typeface="宋体" pitchFamily="2" charset="-122"/>
                        <a:cs typeface="Cambria Math" panose="02040503050406030204" charset="0"/>
                      </a:rPr>
                      <m:t>&lt;</m:t>
                    </m:r>
                    <m:r>
                      <a:rPr lang="en-US" altLang="zh-CN" sz="2400" i="1">
                        <a:solidFill>
                          <a:srgbClr val="FF0000"/>
                        </a:solidFill>
                        <a:latin typeface="Cambria Math" panose="02040503050406030204"/>
                        <a:ea typeface="宋体" pitchFamily="2" charset="-122"/>
                        <a:cs typeface="Cambria Math" panose="02040503050406030204" charset="0"/>
                      </a:rPr>
                      <m:t>0</m:t>
                    </m:r>
                  </m:oMath>
                </a14:m>
                <a:r>
                  <a:rPr lang="zh-CN" altLang="en-US" sz="2400">
                    <a:solidFill>
                      <a:srgbClr val="FF0000"/>
                    </a:solidFill>
                    <a:latin typeface="Cambria Math" panose="02040503050406030204" charset="0"/>
                    <a:ea typeface="宋体" panose="02010600030101010101" pitchFamily="2" charset="-122"/>
                    <a:cs typeface="Cambria Math" panose="02040503050406030204" charset="0"/>
                  </a:rPr>
                  <a:t>，</a:t>
                </a:r>
                <a:r>
                  <a:rPr lang="zh-CN" altLang="en-US" sz="2400" b="1">
                    <a:solidFill>
                      <a:srgbClr val="FF0000"/>
                    </a:solidFill>
                    <a:latin typeface="Cambria Math" panose="02040503050406030204" charset="0"/>
                    <a:ea typeface="宋体" panose="02010600030101010101" pitchFamily="2" charset="-122"/>
                    <a:cs typeface="Cambria Math" panose="02040503050406030204" charset="0"/>
                  </a:rPr>
                  <a:t>且</a:t>
                </a:r>
                <a14:m>
                  <m:oMath xmlns:m="http://schemas.openxmlformats.org/officeDocument/2006/math">
                    <m:r>
                      <a:rPr lang="en-US" altLang="zh-CN" sz="2400" i="1">
                        <a:solidFill>
                          <a:srgbClr val="FF0000"/>
                        </a:solidFill>
                        <a:latin typeface="Cambria Math" panose="02040503050406030204"/>
                        <a:ea typeface="宋体" pitchFamily="2" charset="-122"/>
                        <a:cs typeface="Cambria Math" panose="02040503050406030204" charset="0"/>
                      </a:rPr>
                      <m:t>−</m:t>
                    </m:r>
                    <m:r>
                      <a:rPr lang="en-US" altLang="zh-CN" sz="2400" i="1">
                        <a:solidFill>
                          <a:srgbClr val="FF0000"/>
                        </a:solidFill>
                        <a:latin typeface="Cambria Math" panose="02040503050406030204"/>
                        <a:ea typeface="宋体" pitchFamily="2" charset="-122"/>
                        <a:cs typeface="Cambria Math" panose="02040503050406030204" charset="0"/>
                      </a:rPr>
                      <m:t>2</m:t>
                    </m:r>
                    <m:r>
                      <a:rPr lang="en-US" altLang="zh-CN" sz="2400" i="1">
                        <a:solidFill>
                          <a:srgbClr val="FF0000"/>
                        </a:solidFill>
                        <a:latin typeface="Cambria Math" panose="02040503050406030204"/>
                        <a:ea typeface="宋体" pitchFamily="2" charset="-122"/>
                        <a:cs typeface="Cambria Math" panose="02040503050406030204" charset="0"/>
                      </a:rPr>
                      <m:t>，</m:t>
                    </m:r>
                    <m:r>
                      <a:rPr lang="en-US" altLang="zh-CN" sz="2400" i="1">
                        <a:solidFill>
                          <a:srgbClr val="FF0000"/>
                        </a:solidFill>
                        <a:latin typeface="Cambria Math" panose="02040503050406030204"/>
                        <a:ea typeface="宋体" pitchFamily="2" charset="-122"/>
                        <a:cs typeface="Cambria Math" panose="02040503050406030204" charset="0"/>
                      </a:rPr>
                      <m:t>3</m:t>
                    </m:r>
                  </m:oMath>
                </a14:m>
                <a:r>
                  <a:rPr lang="zh-CN" altLang="en-US" sz="2400" b="1">
                    <a:solidFill>
                      <a:srgbClr val="FF0000"/>
                    </a:solidFill>
                    <a:latin typeface="Cambria Math" panose="02040503050406030204" charset="0"/>
                    <a:ea typeface="宋体" panose="02010600030101010101" pitchFamily="2" charset="-122"/>
                    <a:cs typeface="Cambria Math" panose="02040503050406030204" charset="0"/>
                  </a:rPr>
                  <a:t>是一元二次方程</a:t>
                </a:r>
                <a14:m>
                  <m:oMath xmlns:m="http://schemas.openxmlformats.org/officeDocument/2006/math">
                    <m:r>
                      <a:rPr lang="en-US" altLang="zh-CN" sz="2400" i="1">
                        <a:solidFill>
                          <a:srgbClr val="FF0000"/>
                        </a:solidFill>
                        <a:latin typeface="Cambria Math" panose="02040503050406030204"/>
                        <a:ea typeface="宋体" pitchFamily="2" charset="-122"/>
                        <a:cs typeface="Cambria Math" panose="02040503050406030204" charset="0"/>
                      </a:rPr>
                      <m:t>𝑎</m:t>
                    </m:r>
                    <m:sSup>
                      <m:sSupPr>
                        <m:ctrlPr>
                          <a:rPr lang="en-US" altLang="zh-CN" sz="2400" i="1">
                            <a:solidFill>
                              <a:srgbClr val="FF0000"/>
                            </a:solidFill>
                            <a:latin typeface="Cambria Math" panose="02040503050406030204" pitchFamily="18" charset="0"/>
                            <a:ea typeface="宋体" pitchFamily="2" charset="-122"/>
                            <a:cs typeface="Cambria Math" panose="02040503050406030204" charset="0"/>
                          </a:rPr>
                        </m:ctrlPr>
                      </m:sSupPr>
                      <m:e>
                        <m:r>
                          <a:rPr lang="en-US" altLang="zh-CN" sz="2400" i="1">
                            <a:solidFill>
                              <a:srgbClr val="FF0000"/>
                            </a:solidFill>
                            <a:latin typeface="Cambria Math" panose="02040503050406030204"/>
                            <a:ea typeface="宋体" pitchFamily="2" charset="-122"/>
                            <a:cs typeface="Cambria Math" panose="02040503050406030204" charset="0"/>
                          </a:rPr>
                          <m:t>𝑥</m:t>
                        </m:r>
                      </m:e>
                      <m:sup>
                        <m:r>
                          <a:rPr lang="en-US" altLang="zh-CN" sz="2400" i="1">
                            <a:solidFill>
                              <a:srgbClr val="FF0000"/>
                            </a:solidFill>
                            <a:latin typeface="Cambria Math" panose="02040503050406030204"/>
                            <a:ea typeface="宋体" pitchFamily="2" charset="-122"/>
                            <a:cs typeface="Cambria Math" panose="02040503050406030204" charset="0"/>
                          </a:rPr>
                          <m:t>2</m:t>
                        </m:r>
                      </m:sup>
                    </m:sSup>
                    <m:r>
                      <a:rPr lang="en-US" altLang="zh-CN" sz="2400" i="1">
                        <a:solidFill>
                          <a:srgbClr val="FF0000"/>
                        </a:solidFill>
                        <a:latin typeface="Cambria Math" panose="02040503050406030204"/>
                        <a:ea typeface="宋体" pitchFamily="2" charset="-122"/>
                        <a:cs typeface="Cambria Math" panose="02040503050406030204" charset="0"/>
                      </a:rPr>
                      <m:t>+</m:t>
                    </m:r>
                    <m:r>
                      <a:rPr lang="en-US" altLang="zh-CN" sz="2400" i="1">
                        <a:solidFill>
                          <a:srgbClr val="FF0000"/>
                        </a:solidFill>
                        <a:latin typeface="Cambria Math" panose="02040503050406030204"/>
                        <a:ea typeface="宋体" pitchFamily="2" charset="-122"/>
                        <a:cs typeface="Cambria Math" panose="02040503050406030204" charset="0"/>
                      </a:rPr>
                      <m:t>𝑏𝑥</m:t>
                    </m:r>
                    <m:r>
                      <a:rPr lang="en-US" altLang="zh-CN" sz="2400" i="1">
                        <a:solidFill>
                          <a:srgbClr val="FF0000"/>
                        </a:solidFill>
                        <a:latin typeface="Cambria Math" panose="02040503050406030204"/>
                        <a:ea typeface="宋体" pitchFamily="2" charset="-122"/>
                        <a:cs typeface="Cambria Math" panose="02040503050406030204" charset="0"/>
                      </a:rPr>
                      <m:t>+</m:t>
                    </m:r>
                    <m:r>
                      <a:rPr lang="en-US" altLang="zh-CN" sz="2400" i="1">
                        <a:solidFill>
                          <a:srgbClr val="FF0000"/>
                        </a:solidFill>
                        <a:latin typeface="Cambria Math" panose="02040503050406030204"/>
                        <a:ea typeface="宋体" pitchFamily="2" charset="-122"/>
                        <a:cs typeface="Cambria Math" panose="02040503050406030204" charset="0"/>
                      </a:rPr>
                      <m:t>𝑐</m:t>
                    </m:r>
                    <m:r>
                      <a:rPr lang="en-US" altLang="zh-CN" sz="2400" i="1">
                        <a:solidFill>
                          <a:srgbClr val="FF0000"/>
                        </a:solidFill>
                        <a:latin typeface="Cambria Math" panose="02040503050406030204"/>
                        <a:ea typeface="宋体" pitchFamily="2" charset="-122"/>
                        <a:cs typeface="Cambria Math" panose="02040503050406030204" charset="0"/>
                      </a:rPr>
                      <m:t>=</m:t>
                    </m:r>
                    <m:r>
                      <a:rPr lang="en-US" altLang="zh-CN" sz="2400" i="1">
                        <a:solidFill>
                          <a:srgbClr val="FF0000"/>
                        </a:solidFill>
                        <a:latin typeface="Cambria Math" panose="02040503050406030204"/>
                        <a:ea typeface="宋体" pitchFamily="2" charset="-122"/>
                        <a:cs typeface="Cambria Math" panose="02040503050406030204" charset="0"/>
                      </a:rPr>
                      <m:t>0</m:t>
                    </m:r>
                  </m:oMath>
                </a14:m>
                <a:r>
                  <a:rPr lang="zh-CN" altLang="en-US" sz="2400" b="1">
                    <a:solidFill>
                      <a:srgbClr val="FF0000"/>
                    </a:solidFill>
                    <a:latin typeface="Cambria Math" panose="02040503050406030204" charset="0"/>
                    <a:ea typeface="宋体" panose="02010600030101010101" pitchFamily="2" charset="-122"/>
                    <a:cs typeface="Cambria Math" panose="02040503050406030204" charset="0"/>
                  </a:rPr>
                  <a:t>的两个实数根，</a:t>
                </a:r>
              </a:p>
              <a:p>
                <a:pPr>
                  <a:lnSpc>
                    <a:spcPct val="150000"/>
                  </a:lnSpc>
                </a:pPr>
                <a:r>
                  <a:rPr lang="en-US" altLang="zh-CN" sz="2400" b="1">
                    <a:solidFill>
                      <a:srgbClr val="FF0000"/>
                    </a:solidFill>
                    <a:latin typeface="宋体" panose="02010600030101010101" pitchFamily="2" charset="-122"/>
                    <a:ea typeface="宋体" panose="02010600030101010101" pitchFamily="2" charset="-122"/>
                    <a:cs typeface="Cambria Math" panose="02040503050406030204" charset="0"/>
                    <a:sym typeface="+mn-ea"/>
                  </a:rPr>
                  <a:t>∴</a:t>
                </a:r>
                <a14:m>
                  <m:oMath xmlns:m="http://schemas.openxmlformats.org/officeDocument/2006/math">
                    <m:f>
                      <m:fPr>
                        <m:ctrlPr>
                          <a:rPr lang="en-US" altLang="zh-CN" sz="2400" i="1">
                            <a:solidFill>
                              <a:srgbClr val="FF0000"/>
                            </a:solidFill>
                            <a:latin typeface="Cambria Math" panose="02040503050406030204" pitchFamily="18" charset="0"/>
                            <a:ea typeface="宋体" pitchFamily="2" charset="-122"/>
                            <a:cs typeface="Cambria Math" panose="02040503050406030204" charset="0"/>
                            <a:sym typeface="+mn-ea"/>
                          </a:rPr>
                        </m:ctrlPr>
                      </m:fPr>
                      <m:num>
                        <m:r>
                          <a:rPr lang="en-US" altLang="zh-CN" sz="2400" i="1">
                            <a:solidFill>
                              <a:srgbClr val="FF0000"/>
                            </a:solidFill>
                            <a:latin typeface="Cambria Math" panose="02040503050406030204"/>
                            <a:ea typeface="宋体" pitchFamily="2" charset="-122"/>
                            <a:cs typeface="Cambria Math" panose="02040503050406030204" charset="0"/>
                            <a:sym typeface="+mn-ea"/>
                          </a:rPr>
                          <m:t>𝑏</m:t>
                        </m:r>
                      </m:num>
                      <m:den>
                        <m:r>
                          <a:rPr lang="en-US" altLang="zh-CN" sz="2400" i="1">
                            <a:solidFill>
                              <a:srgbClr val="FF0000"/>
                            </a:solidFill>
                            <a:latin typeface="Cambria Math" panose="02040503050406030204"/>
                            <a:ea typeface="宋体" pitchFamily="2" charset="-122"/>
                            <a:cs typeface="Cambria Math" panose="02040503050406030204" charset="0"/>
                            <a:sym typeface="+mn-ea"/>
                          </a:rPr>
                          <m:t>𝑎</m:t>
                        </m:r>
                      </m:den>
                    </m:f>
                    <m:r>
                      <a:rPr lang="en-US" altLang="zh-CN" sz="2400" i="1">
                        <a:solidFill>
                          <a:srgbClr val="FF0000"/>
                        </a:solidFill>
                        <a:latin typeface="Cambria Math" panose="02040503050406030204"/>
                        <a:ea typeface="宋体" pitchFamily="2" charset="-122"/>
                        <a:cs typeface="Cambria Math" panose="02040503050406030204" charset="0"/>
                        <a:sym typeface="+mn-ea"/>
                      </a:rPr>
                      <m:t>=−(−</m:t>
                    </m:r>
                    <m:r>
                      <a:rPr lang="en-US" altLang="zh-CN" sz="2400" i="1">
                        <a:solidFill>
                          <a:srgbClr val="FF0000"/>
                        </a:solidFill>
                        <a:latin typeface="Cambria Math" panose="02040503050406030204"/>
                        <a:ea typeface="宋体" pitchFamily="2" charset="-122"/>
                        <a:cs typeface="Cambria Math" panose="02040503050406030204" charset="0"/>
                        <a:sym typeface="+mn-ea"/>
                      </a:rPr>
                      <m:t>2</m:t>
                    </m:r>
                    <m:r>
                      <a:rPr lang="en-US" altLang="zh-CN" sz="2400" i="1">
                        <a:solidFill>
                          <a:srgbClr val="FF0000"/>
                        </a:solidFill>
                        <a:latin typeface="Cambria Math" panose="02040503050406030204"/>
                        <a:ea typeface="宋体" pitchFamily="2" charset="-122"/>
                        <a:cs typeface="Cambria Math" panose="02040503050406030204" charset="0"/>
                        <a:sym typeface="+mn-ea"/>
                      </a:rPr>
                      <m:t>+</m:t>
                    </m:r>
                    <m:r>
                      <a:rPr lang="en-US" altLang="zh-CN" sz="2400" i="1">
                        <a:solidFill>
                          <a:srgbClr val="FF0000"/>
                        </a:solidFill>
                        <a:latin typeface="Cambria Math" panose="02040503050406030204"/>
                        <a:ea typeface="宋体" pitchFamily="2" charset="-122"/>
                        <a:cs typeface="Cambria Math" panose="02040503050406030204" charset="0"/>
                        <a:sym typeface="+mn-ea"/>
                      </a:rPr>
                      <m:t>3</m:t>
                    </m:r>
                    <m:r>
                      <a:rPr lang="en-US" altLang="zh-CN" sz="2400" i="1">
                        <a:solidFill>
                          <a:srgbClr val="FF0000"/>
                        </a:solidFill>
                        <a:latin typeface="Cambria Math" panose="02040503050406030204"/>
                        <a:ea typeface="宋体" pitchFamily="2" charset="-122"/>
                        <a:cs typeface="Cambria Math" panose="02040503050406030204" charset="0"/>
                        <a:sym typeface="+mn-ea"/>
                      </a:rPr>
                      <m:t>)=−</m:t>
                    </m:r>
                    <m:r>
                      <a:rPr lang="en-US" altLang="zh-CN" sz="2400" i="1">
                        <a:solidFill>
                          <a:srgbClr val="FF0000"/>
                        </a:solidFill>
                        <a:latin typeface="Cambria Math" panose="02040503050406030204"/>
                        <a:ea typeface="宋体" pitchFamily="2" charset="-122"/>
                        <a:cs typeface="Cambria Math" panose="02040503050406030204" charset="0"/>
                        <a:sym typeface="+mn-ea"/>
                      </a:rPr>
                      <m:t>1</m:t>
                    </m:r>
                    <m:r>
                      <a:rPr lang="en-US" altLang="zh-CN" sz="2400" i="1">
                        <a:solidFill>
                          <a:srgbClr val="FF0000"/>
                        </a:solidFill>
                        <a:latin typeface="Cambria Math" panose="02040503050406030204"/>
                        <a:ea typeface="宋体" pitchFamily="2" charset="-122"/>
                        <a:cs typeface="Cambria Math" panose="02040503050406030204" charset="0"/>
                        <a:sym typeface="+mn-ea"/>
                      </a:rPr>
                      <m:t>，</m:t>
                    </m:r>
                    <m:f>
                      <m:fPr>
                        <m:ctrlPr>
                          <a:rPr lang="en-US" altLang="zh-CN" sz="2400" i="1">
                            <a:solidFill>
                              <a:srgbClr val="FF0000"/>
                            </a:solidFill>
                            <a:latin typeface="Cambria Math" panose="02040503050406030204" pitchFamily="18" charset="0"/>
                            <a:ea typeface="宋体" pitchFamily="2" charset="-122"/>
                            <a:cs typeface="Cambria Math" panose="02040503050406030204" charset="0"/>
                            <a:sym typeface="+mn-ea"/>
                          </a:rPr>
                        </m:ctrlPr>
                      </m:fPr>
                      <m:num>
                        <m:r>
                          <a:rPr lang="en-US" altLang="zh-CN" sz="2400" i="1">
                            <a:solidFill>
                              <a:srgbClr val="FF0000"/>
                            </a:solidFill>
                            <a:latin typeface="Cambria Math" panose="02040503050406030204"/>
                            <a:ea typeface="宋体" pitchFamily="2" charset="-122"/>
                            <a:cs typeface="Cambria Math" panose="02040503050406030204" charset="0"/>
                            <a:sym typeface="+mn-ea"/>
                          </a:rPr>
                          <m:t>𝑐</m:t>
                        </m:r>
                      </m:num>
                      <m:den>
                        <m:r>
                          <a:rPr lang="en-US" altLang="zh-CN" sz="2400" i="1">
                            <a:solidFill>
                              <a:srgbClr val="FF0000"/>
                            </a:solidFill>
                            <a:latin typeface="Cambria Math" panose="02040503050406030204"/>
                            <a:ea typeface="宋体" pitchFamily="2" charset="-122"/>
                            <a:cs typeface="Cambria Math" panose="02040503050406030204" charset="0"/>
                            <a:sym typeface="+mn-ea"/>
                          </a:rPr>
                          <m:t>𝑎</m:t>
                        </m:r>
                      </m:den>
                    </m:f>
                    <m:r>
                      <a:rPr lang="en-US" altLang="zh-CN" sz="2400" i="1">
                        <a:solidFill>
                          <a:srgbClr val="FF0000"/>
                        </a:solidFill>
                        <a:latin typeface="Cambria Math" panose="02040503050406030204"/>
                        <a:ea typeface="宋体" pitchFamily="2" charset="-122"/>
                        <a:cs typeface="Cambria Math" panose="02040503050406030204" charset="0"/>
                        <a:sym typeface="+mn-ea"/>
                      </a:rPr>
                      <m:t>=−</m:t>
                    </m:r>
                    <m:r>
                      <a:rPr lang="en-US" altLang="zh-CN" sz="2400" i="1">
                        <a:solidFill>
                          <a:srgbClr val="FF0000"/>
                        </a:solidFill>
                        <a:latin typeface="Cambria Math" panose="02040503050406030204"/>
                        <a:ea typeface="宋体" pitchFamily="2" charset="-122"/>
                        <a:cs typeface="Cambria Math" panose="02040503050406030204" charset="0"/>
                        <a:sym typeface="+mn-ea"/>
                      </a:rPr>
                      <m:t>6</m:t>
                    </m:r>
                    <m:r>
                      <a:rPr lang="en-US" altLang="zh-CN" sz="2400" i="1">
                        <a:solidFill>
                          <a:srgbClr val="FF0000"/>
                        </a:solidFill>
                        <a:latin typeface="Cambria Math" panose="02040503050406030204"/>
                        <a:ea typeface="宋体" pitchFamily="2" charset="-122"/>
                        <a:cs typeface="Cambria Math" panose="02040503050406030204" charset="0"/>
                        <a:sym typeface="+mn-ea"/>
                      </a:rPr>
                      <m:t>，</m:t>
                    </m:r>
                    <m:r>
                      <a:rPr lang="en-US" altLang="zh-CN" sz="2400" i="1">
                        <a:solidFill>
                          <a:srgbClr val="FF0000"/>
                        </a:solidFill>
                        <a:latin typeface="Cambria Math" panose="02040503050406030204"/>
                        <a:ea typeface="宋体" pitchFamily="2" charset="-122"/>
                        <a:cs typeface="Cambria Math" panose="02040503050406030204" charset="0"/>
                        <a:sym typeface="+mn-ea"/>
                      </a:rPr>
                      <m:t>𝑎</m:t>
                    </m:r>
                    <m:r>
                      <a:rPr lang="en-US" altLang="zh-CN" sz="2400" i="1">
                        <a:solidFill>
                          <a:srgbClr val="FF0000"/>
                        </a:solidFill>
                        <a:latin typeface="Cambria Math" panose="02040503050406030204"/>
                        <a:ea typeface="宋体" pitchFamily="2" charset="-122"/>
                        <a:cs typeface="Cambria Math" panose="02040503050406030204" charset="0"/>
                        <a:sym typeface="+mn-ea"/>
                      </a:rPr>
                      <m:t>&lt;</m:t>
                    </m:r>
                    <m:r>
                      <a:rPr lang="en-US" altLang="zh-CN" sz="2400" i="1">
                        <a:solidFill>
                          <a:srgbClr val="FF0000"/>
                        </a:solidFill>
                        <a:latin typeface="Cambria Math" panose="02040503050406030204"/>
                        <a:ea typeface="宋体" pitchFamily="2" charset="-122"/>
                        <a:cs typeface="Cambria Math" panose="02040503050406030204" charset="0"/>
                        <a:sym typeface="+mn-ea"/>
                      </a:rPr>
                      <m:t>0</m:t>
                    </m:r>
                    <m:r>
                      <a:rPr lang="en-US" altLang="zh-CN" sz="2400" i="1">
                        <a:solidFill>
                          <a:srgbClr val="FF0000"/>
                        </a:solidFill>
                        <a:latin typeface="Cambria Math" panose="02040503050406030204"/>
                        <a:ea typeface="宋体" pitchFamily="2" charset="-122"/>
                        <a:cs typeface="Cambria Math" panose="02040503050406030204" charset="0"/>
                        <a:sym typeface="+mn-ea"/>
                      </a:rPr>
                      <m:t>.</m:t>
                    </m:r>
                  </m:oMath>
                </a14:m>
                <a:endParaRPr lang="en-US" altLang="zh-CN" sz="2400" i="1">
                  <a:solidFill>
                    <a:srgbClr val="FF0000"/>
                  </a:solidFill>
                  <a:latin typeface="Cambria Math" panose="02040503050406030204" charset="0"/>
                  <a:ea typeface="宋体" panose="02010600030101010101" pitchFamily="2" charset="-122"/>
                  <a:cs typeface="Cambria Math" panose="02040503050406030204" charset="0"/>
                  <a:sym typeface="+mn-ea"/>
                </a:endParaRPr>
              </a:p>
              <a:p>
                <a:pPr>
                  <a:lnSpc>
                    <a:spcPct val="150000"/>
                  </a:lnSpc>
                </a:pPr>
                <a:r>
                  <a:rPr lang="en-US" altLang="zh-CN" sz="2400">
                    <a:solidFill>
                      <a:srgbClr val="FF0000"/>
                    </a:solidFill>
                    <a:latin typeface="宋体" panose="02010600030101010101" pitchFamily="2" charset="-122"/>
                    <a:ea typeface="宋体" panose="02010600030101010101" pitchFamily="2" charset="-122"/>
                    <a:cs typeface="Cambria Math" panose="02040503050406030204" charset="0"/>
                    <a:sym typeface="+mn-ea"/>
                  </a:rPr>
                  <a:t>∴</a:t>
                </a:r>
                <a:r>
                  <a:rPr lang="zh-CN" altLang="en-US" sz="2400" b="1">
                    <a:solidFill>
                      <a:srgbClr val="FF0000"/>
                    </a:solidFill>
                    <a:latin typeface="宋体" panose="02010600030101010101" pitchFamily="2" charset="-122"/>
                    <a:ea typeface="宋体" panose="02010600030101010101" pitchFamily="2" charset="-122"/>
                    <a:cs typeface="Cambria Math" panose="02040503050406030204" charset="0"/>
                    <a:sym typeface="+mn-ea"/>
                  </a:rPr>
                  <a:t>不等式</a:t>
                </a:r>
                <a14:m>
                  <m:oMath xmlns:m="http://schemas.openxmlformats.org/officeDocument/2006/math">
                    <m:r>
                      <a:rPr lang="en-US" altLang="zh-CN" sz="2400" i="1">
                        <a:solidFill>
                          <a:srgbClr val="FF0000"/>
                        </a:solidFill>
                        <a:latin typeface="Cambria Math" panose="02040503050406030204"/>
                        <a:ea typeface="宋体" pitchFamily="2" charset="-122"/>
                        <a:cs typeface="Cambria Math" panose="02040503050406030204" charset="0"/>
                      </a:rPr>
                      <m:t>𝑐</m:t>
                    </m:r>
                    <m:sSup>
                      <m:sSupPr>
                        <m:ctrlPr>
                          <a:rPr lang="en-US" altLang="zh-CN" sz="2400" i="1">
                            <a:solidFill>
                              <a:srgbClr val="FF0000"/>
                            </a:solidFill>
                            <a:latin typeface="Cambria Math" panose="02040503050406030204" pitchFamily="18" charset="0"/>
                            <a:ea typeface="宋体" pitchFamily="2" charset="-122"/>
                            <a:cs typeface="Cambria Math" panose="02040503050406030204" charset="0"/>
                          </a:rPr>
                        </m:ctrlPr>
                      </m:sSupPr>
                      <m:e>
                        <m:r>
                          <a:rPr lang="en-US" altLang="zh-CN" sz="2400" i="1">
                            <a:solidFill>
                              <a:srgbClr val="FF0000"/>
                            </a:solidFill>
                            <a:latin typeface="Cambria Math" panose="02040503050406030204"/>
                            <a:ea typeface="宋体" pitchFamily="2" charset="-122"/>
                            <a:cs typeface="Cambria Math" panose="02040503050406030204" charset="0"/>
                          </a:rPr>
                          <m:t>𝑥</m:t>
                        </m:r>
                      </m:e>
                      <m:sup>
                        <m:r>
                          <a:rPr lang="en-US" altLang="zh-CN" sz="2400" i="1">
                            <a:solidFill>
                              <a:srgbClr val="FF0000"/>
                            </a:solidFill>
                            <a:latin typeface="Cambria Math" panose="02040503050406030204"/>
                            <a:ea typeface="宋体" pitchFamily="2" charset="-122"/>
                            <a:cs typeface="Cambria Math" panose="02040503050406030204" charset="0"/>
                          </a:rPr>
                          <m:t>2</m:t>
                        </m:r>
                      </m:sup>
                    </m:sSup>
                    <m:r>
                      <a:rPr lang="en-US" altLang="zh-CN" sz="2400" i="1">
                        <a:solidFill>
                          <a:srgbClr val="FF0000"/>
                        </a:solidFill>
                        <a:latin typeface="Cambria Math" panose="02040503050406030204"/>
                        <a:ea typeface="宋体" pitchFamily="2" charset="-122"/>
                        <a:cs typeface="Cambria Math" panose="02040503050406030204" charset="0"/>
                      </a:rPr>
                      <m:t>+</m:t>
                    </m:r>
                    <m:r>
                      <a:rPr lang="en-US" altLang="zh-CN" sz="2400" i="1">
                        <a:solidFill>
                          <a:srgbClr val="FF0000"/>
                        </a:solidFill>
                        <a:latin typeface="Cambria Math" panose="02040503050406030204"/>
                        <a:ea typeface="宋体" pitchFamily="2" charset="-122"/>
                        <a:cs typeface="Cambria Math" panose="02040503050406030204" charset="0"/>
                      </a:rPr>
                      <m:t>𝑏𝑥</m:t>
                    </m:r>
                    <m:r>
                      <a:rPr lang="en-US" altLang="zh-CN" sz="2400" i="1">
                        <a:solidFill>
                          <a:srgbClr val="FF0000"/>
                        </a:solidFill>
                        <a:latin typeface="Cambria Math" panose="02040503050406030204"/>
                        <a:ea typeface="宋体" pitchFamily="2" charset="-122"/>
                        <a:cs typeface="Cambria Math" panose="02040503050406030204" charset="0"/>
                      </a:rPr>
                      <m:t>+</m:t>
                    </m:r>
                    <m:r>
                      <a:rPr lang="en-US" altLang="zh-CN" sz="2400" i="1">
                        <a:solidFill>
                          <a:srgbClr val="FF0000"/>
                        </a:solidFill>
                        <a:latin typeface="Cambria Math" panose="02040503050406030204"/>
                        <a:ea typeface="宋体" pitchFamily="2" charset="-122"/>
                        <a:cs typeface="Cambria Math" panose="02040503050406030204" charset="0"/>
                      </a:rPr>
                      <m:t>𝑎</m:t>
                    </m:r>
                    <m:r>
                      <a:rPr lang="en-US" altLang="zh-CN" sz="2400" i="1">
                        <a:solidFill>
                          <a:srgbClr val="FF0000"/>
                        </a:solidFill>
                        <a:latin typeface="Cambria Math" panose="02040503050406030204"/>
                        <a:ea typeface="宋体" pitchFamily="2" charset="-122"/>
                        <a:cs typeface="Cambria Math" panose="02040503050406030204" charset="0"/>
                      </a:rPr>
                      <m:t>&lt;</m:t>
                    </m:r>
                    <m:r>
                      <a:rPr lang="en-US" altLang="zh-CN" sz="2400" i="1">
                        <a:solidFill>
                          <a:srgbClr val="FF0000"/>
                        </a:solidFill>
                        <a:latin typeface="Cambria Math" panose="02040503050406030204"/>
                        <a:ea typeface="宋体" pitchFamily="2" charset="-122"/>
                        <a:cs typeface="Cambria Math" panose="02040503050406030204" charset="0"/>
                      </a:rPr>
                      <m:t>0</m:t>
                    </m:r>
                  </m:oMath>
                </a14:m>
                <a:r>
                  <a:rPr lang="zh-CN" altLang="en-US" sz="2400" b="1">
                    <a:solidFill>
                      <a:srgbClr val="FF0000"/>
                    </a:solidFill>
                    <a:latin typeface="Cambria Math" panose="02040503050406030204" charset="0"/>
                    <a:ea typeface="宋体" panose="02010600030101010101" pitchFamily="2" charset="-122"/>
                    <a:cs typeface="Cambria Math" panose="02040503050406030204" charset="0"/>
                  </a:rPr>
                  <a:t>化为</a:t>
                </a:r>
                <a14:m>
                  <m:oMath xmlns:m="http://schemas.openxmlformats.org/officeDocument/2006/math">
                    <m:r>
                      <a:rPr lang="en-US" altLang="zh-CN" sz="2400">
                        <a:solidFill>
                          <a:srgbClr val="FF0000"/>
                        </a:solidFill>
                        <a:latin typeface="Cambria Math" panose="02040503050406030204"/>
                        <a:ea typeface="宋体" pitchFamily="2" charset="-122"/>
                        <a:cs typeface="Cambria Math" panose="02040503050406030204" charset="0"/>
                      </a:rPr>
                      <m:t>−</m:t>
                    </m:r>
                    <m:r>
                      <a:rPr lang="en-US" altLang="zh-CN" sz="2400">
                        <a:solidFill>
                          <a:srgbClr val="FF0000"/>
                        </a:solidFill>
                        <a:latin typeface="Cambria Math" panose="02040503050406030204"/>
                        <a:ea typeface="宋体" pitchFamily="2" charset="-122"/>
                        <a:cs typeface="Cambria Math" panose="02040503050406030204" charset="0"/>
                      </a:rPr>
                      <m:t>6</m:t>
                    </m:r>
                    <m:sSup>
                      <m:sSupPr>
                        <m:ctrlPr>
                          <a:rPr lang="en-US" altLang="zh-CN" sz="2400" i="1">
                            <a:solidFill>
                              <a:srgbClr val="FF0000"/>
                            </a:solidFill>
                            <a:latin typeface="Cambria Math" panose="02040503050406030204" pitchFamily="18" charset="0"/>
                            <a:ea typeface="宋体" pitchFamily="2" charset="-122"/>
                            <a:cs typeface="Cambria Math" panose="02040503050406030204" charset="0"/>
                          </a:rPr>
                        </m:ctrlPr>
                      </m:sSupPr>
                      <m:e>
                        <m:r>
                          <a:rPr lang="en-US" altLang="zh-CN" sz="2400" i="1">
                            <a:solidFill>
                              <a:srgbClr val="FF0000"/>
                            </a:solidFill>
                            <a:latin typeface="Cambria Math" panose="02040503050406030204"/>
                            <a:ea typeface="宋体" pitchFamily="2" charset="-122"/>
                            <a:cs typeface="Cambria Math" panose="02040503050406030204" charset="0"/>
                          </a:rPr>
                          <m:t>𝑥</m:t>
                        </m:r>
                      </m:e>
                      <m:sup>
                        <m:r>
                          <a:rPr lang="en-US" altLang="zh-CN" sz="2400" i="1">
                            <a:solidFill>
                              <a:srgbClr val="FF0000"/>
                            </a:solidFill>
                            <a:latin typeface="Cambria Math" panose="02040503050406030204"/>
                            <a:ea typeface="宋体" pitchFamily="2" charset="-122"/>
                            <a:cs typeface="Cambria Math" panose="02040503050406030204" charset="0"/>
                          </a:rPr>
                          <m:t>2</m:t>
                        </m:r>
                      </m:sup>
                    </m:sSup>
                    <m:r>
                      <a:rPr lang="en-US" altLang="zh-CN" sz="2400" i="1">
                        <a:solidFill>
                          <a:srgbClr val="FF0000"/>
                        </a:solidFill>
                        <a:latin typeface="Cambria Math" panose="02040503050406030204"/>
                        <a:ea typeface="宋体" pitchFamily="2" charset="-122"/>
                        <a:cs typeface="Cambria Math" panose="02040503050406030204" charset="0"/>
                      </a:rPr>
                      <m:t>−</m:t>
                    </m:r>
                    <m:r>
                      <a:rPr lang="en-US" altLang="zh-CN" sz="2400" i="1">
                        <a:solidFill>
                          <a:srgbClr val="FF0000"/>
                        </a:solidFill>
                        <a:latin typeface="Cambria Math" panose="02040503050406030204"/>
                        <a:ea typeface="宋体" pitchFamily="2" charset="-122"/>
                        <a:cs typeface="Cambria Math" panose="02040503050406030204" charset="0"/>
                      </a:rPr>
                      <m:t>𝑥</m:t>
                    </m:r>
                    <m:r>
                      <a:rPr lang="en-US" altLang="zh-CN" sz="2400" i="1">
                        <a:solidFill>
                          <a:srgbClr val="FF0000"/>
                        </a:solidFill>
                        <a:latin typeface="Cambria Math" panose="02040503050406030204"/>
                        <a:ea typeface="宋体" pitchFamily="2" charset="-122"/>
                        <a:cs typeface="Cambria Math" panose="02040503050406030204" charset="0"/>
                      </a:rPr>
                      <m:t>+</m:t>
                    </m:r>
                    <m:r>
                      <a:rPr lang="en-US" altLang="zh-CN" sz="2400" i="1">
                        <a:solidFill>
                          <a:srgbClr val="FF0000"/>
                        </a:solidFill>
                        <a:latin typeface="Cambria Math" panose="02040503050406030204"/>
                        <a:ea typeface="宋体" pitchFamily="2" charset="-122"/>
                        <a:cs typeface="Cambria Math" panose="02040503050406030204" charset="0"/>
                      </a:rPr>
                      <m:t>1</m:t>
                    </m:r>
                    <m:r>
                      <a:rPr lang="en-US" altLang="zh-CN" sz="2400" i="1">
                        <a:solidFill>
                          <a:srgbClr val="FF0000"/>
                        </a:solidFill>
                        <a:latin typeface="Cambria Math" panose="02040503050406030204"/>
                        <a:ea typeface="宋体" pitchFamily="2" charset="-122"/>
                        <a:cs typeface="Cambria Math" panose="02040503050406030204" charset="0"/>
                      </a:rPr>
                      <m:t>&gt;</m:t>
                    </m:r>
                    <m:r>
                      <a:rPr lang="en-US" altLang="zh-CN" sz="2400" i="1">
                        <a:solidFill>
                          <a:srgbClr val="FF0000"/>
                        </a:solidFill>
                        <a:latin typeface="Cambria Math" panose="02040503050406030204"/>
                        <a:ea typeface="宋体" pitchFamily="2" charset="-122"/>
                        <a:cs typeface="Cambria Math" panose="02040503050406030204" charset="0"/>
                      </a:rPr>
                      <m:t>0</m:t>
                    </m:r>
                  </m:oMath>
                </a14:m>
                <a:r>
                  <a:rPr lang="zh-CN" altLang="en-US" sz="2400">
                    <a:solidFill>
                      <a:srgbClr val="FF0000"/>
                    </a:solidFill>
                    <a:latin typeface="Cambria Math" panose="02040503050406030204" charset="0"/>
                    <a:ea typeface="宋体" panose="02010600030101010101" pitchFamily="2" charset="-122"/>
                    <a:cs typeface="Cambria Math" panose="02040503050406030204" charset="0"/>
                  </a:rPr>
                  <a:t>，</a:t>
                </a:r>
              </a:p>
              <a:p>
                <a:pPr>
                  <a:lnSpc>
                    <a:spcPct val="150000"/>
                  </a:lnSpc>
                </a:pPr>
                <a:r>
                  <a:rPr lang="zh-CN" altLang="en-US" sz="2400" b="1">
                    <a:solidFill>
                      <a:srgbClr val="FF0000"/>
                    </a:solidFill>
                    <a:latin typeface="Cambria Math" panose="02040503050406030204" charset="0"/>
                    <a:ea typeface="宋体" panose="02010600030101010101" pitchFamily="2" charset="-122"/>
                    <a:cs typeface="Cambria Math" panose="02040503050406030204" charset="0"/>
                    <a:sym typeface="+mn-ea"/>
                  </a:rPr>
                  <a:t>即</a:t>
                </a:r>
                <a14:m>
                  <m:oMath xmlns:m="http://schemas.openxmlformats.org/officeDocument/2006/math">
                    <m:r>
                      <a:rPr lang="en-US" altLang="zh-CN" sz="2400">
                        <a:solidFill>
                          <a:srgbClr val="FF0000"/>
                        </a:solidFill>
                        <a:latin typeface="Cambria Math" panose="02040503050406030204"/>
                        <a:ea typeface="宋体" pitchFamily="2" charset="-122"/>
                        <a:cs typeface="Cambria Math" panose="02040503050406030204" charset="0"/>
                      </a:rPr>
                      <m:t>6</m:t>
                    </m:r>
                    <m:sSup>
                      <m:sSupPr>
                        <m:ctrlPr>
                          <a:rPr lang="en-US" altLang="zh-CN" sz="2400" i="1">
                            <a:solidFill>
                              <a:srgbClr val="FF0000"/>
                            </a:solidFill>
                            <a:latin typeface="Cambria Math" panose="02040503050406030204" pitchFamily="18" charset="0"/>
                            <a:ea typeface="宋体" pitchFamily="2" charset="-122"/>
                            <a:cs typeface="Cambria Math" panose="02040503050406030204" charset="0"/>
                          </a:rPr>
                        </m:ctrlPr>
                      </m:sSupPr>
                      <m:e>
                        <m:r>
                          <a:rPr lang="en-US" altLang="zh-CN" sz="2400" i="1">
                            <a:solidFill>
                              <a:srgbClr val="FF0000"/>
                            </a:solidFill>
                            <a:latin typeface="Cambria Math" panose="02040503050406030204"/>
                            <a:ea typeface="宋体" pitchFamily="2" charset="-122"/>
                            <a:cs typeface="Cambria Math" panose="02040503050406030204" charset="0"/>
                          </a:rPr>
                          <m:t>𝑥</m:t>
                        </m:r>
                      </m:e>
                      <m:sup>
                        <m:r>
                          <a:rPr lang="en-US" altLang="zh-CN" sz="2400" i="1">
                            <a:solidFill>
                              <a:srgbClr val="FF0000"/>
                            </a:solidFill>
                            <a:latin typeface="Cambria Math" panose="02040503050406030204"/>
                            <a:ea typeface="宋体" pitchFamily="2" charset="-122"/>
                            <a:cs typeface="Cambria Math" panose="02040503050406030204" charset="0"/>
                          </a:rPr>
                          <m:t>2</m:t>
                        </m:r>
                      </m:sup>
                    </m:sSup>
                    <m:r>
                      <a:rPr lang="en-US" altLang="zh-CN" sz="2400" i="1">
                        <a:solidFill>
                          <a:srgbClr val="FF0000"/>
                        </a:solidFill>
                        <a:latin typeface="Cambria Math" panose="02040503050406030204"/>
                        <a:ea typeface="宋体" pitchFamily="2" charset="-122"/>
                        <a:cs typeface="Cambria Math" panose="02040503050406030204" charset="0"/>
                      </a:rPr>
                      <m:t>+</m:t>
                    </m:r>
                    <m:r>
                      <a:rPr lang="en-US" altLang="zh-CN" sz="2400" i="1">
                        <a:solidFill>
                          <a:srgbClr val="FF0000"/>
                        </a:solidFill>
                        <a:latin typeface="Cambria Math" panose="02040503050406030204"/>
                        <a:ea typeface="宋体" pitchFamily="2" charset="-122"/>
                        <a:cs typeface="Cambria Math" panose="02040503050406030204" charset="0"/>
                      </a:rPr>
                      <m:t>𝑥</m:t>
                    </m:r>
                    <m:r>
                      <a:rPr lang="en-US" altLang="zh-CN" sz="2400" i="1">
                        <a:solidFill>
                          <a:srgbClr val="FF0000"/>
                        </a:solidFill>
                        <a:latin typeface="Cambria Math" panose="02040503050406030204"/>
                        <a:ea typeface="宋体" pitchFamily="2" charset="-122"/>
                        <a:cs typeface="Cambria Math" panose="02040503050406030204" charset="0"/>
                      </a:rPr>
                      <m:t>−</m:t>
                    </m:r>
                    <m:r>
                      <a:rPr lang="en-US" altLang="zh-CN" sz="2400" i="1">
                        <a:solidFill>
                          <a:srgbClr val="FF0000"/>
                        </a:solidFill>
                        <a:latin typeface="Cambria Math" panose="02040503050406030204"/>
                        <a:ea typeface="宋体" pitchFamily="2" charset="-122"/>
                        <a:cs typeface="Cambria Math" panose="02040503050406030204" charset="0"/>
                      </a:rPr>
                      <m:t>1</m:t>
                    </m:r>
                    <m:r>
                      <a:rPr lang="en-US" altLang="zh-CN" sz="2400" i="1">
                        <a:solidFill>
                          <a:srgbClr val="FF0000"/>
                        </a:solidFill>
                        <a:latin typeface="Cambria Math" panose="02040503050406030204"/>
                        <a:ea typeface="宋体" pitchFamily="2" charset="-122"/>
                        <a:cs typeface="Cambria Math" panose="02040503050406030204" charset="0"/>
                      </a:rPr>
                      <m:t>&lt;</m:t>
                    </m:r>
                    <m:r>
                      <a:rPr lang="en-US" altLang="zh-CN" sz="2400" i="1">
                        <a:solidFill>
                          <a:srgbClr val="FF0000"/>
                        </a:solidFill>
                        <a:latin typeface="Cambria Math" panose="02040503050406030204"/>
                        <a:ea typeface="宋体" pitchFamily="2" charset="-122"/>
                        <a:cs typeface="Cambria Math" panose="02040503050406030204" charset="0"/>
                      </a:rPr>
                      <m:t>0</m:t>
                    </m:r>
                  </m:oMath>
                </a14:m>
                <a:r>
                  <a:rPr lang="zh-CN" altLang="en-US" sz="2400">
                    <a:solidFill>
                      <a:srgbClr val="FF0000"/>
                    </a:solidFill>
                    <a:latin typeface="Cambria Math" panose="02040503050406030204" charset="0"/>
                    <a:ea typeface="宋体" panose="02010600030101010101" pitchFamily="2" charset="-122"/>
                    <a:cs typeface="Cambria Math" panose="02040503050406030204" charset="0"/>
                    <a:sym typeface="+mn-ea"/>
                  </a:rPr>
                  <a:t>，</a:t>
                </a:r>
                <a:r>
                  <a:rPr lang="zh-CN" altLang="en-US" sz="2400" b="1">
                    <a:solidFill>
                      <a:srgbClr val="FF0000"/>
                    </a:solidFill>
                    <a:latin typeface="Cambria Math" panose="02040503050406030204" charset="0"/>
                    <a:ea typeface="宋体" panose="02010600030101010101" pitchFamily="2" charset="-122"/>
                    <a:cs typeface="Cambria Math" panose="02040503050406030204" charset="0"/>
                    <a:sym typeface="+mn-ea"/>
                  </a:rPr>
                  <a:t>解得</a:t>
                </a:r>
                <a14:m>
                  <m:oMath xmlns:m="http://schemas.openxmlformats.org/officeDocument/2006/math">
                    <m:r>
                      <a:rPr lang="en-US" altLang="zh-CN" sz="2400" i="1">
                        <a:solidFill>
                          <a:srgbClr val="FF0000"/>
                        </a:solidFill>
                        <a:latin typeface="Cambria Math" panose="02040503050406030204"/>
                        <a:ea typeface="宋体" pitchFamily="2" charset="-122"/>
                        <a:cs typeface="Cambria Math" panose="02040503050406030204" charset="0"/>
                      </a:rPr>
                      <m:t>{</m:t>
                    </m:r>
                    <m:r>
                      <a:rPr lang="en-US" altLang="zh-CN" sz="2400" i="1">
                        <a:solidFill>
                          <a:srgbClr val="FF0000"/>
                        </a:solidFill>
                        <a:latin typeface="Cambria Math" panose="02040503050406030204"/>
                        <a:ea typeface="宋体" pitchFamily="2" charset="-122"/>
                        <a:cs typeface="Cambria Math" panose="02040503050406030204" charset="0"/>
                      </a:rPr>
                      <m:t>𝑥</m:t>
                    </m:r>
                    <m:r>
                      <a:rPr lang="en-US" altLang="zh-CN" sz="2400" i="1">
                        <a:solidFill>
                          <a:srgbClr val="FF0000"/>
                        </a:solidFill>
                        <a:latin typeface="Cambria Math" panose="02040503050406030204"/>
                        <a:ea typeface="宋体" pitchFamily="2" charset="-122"/>
                        <a:cs typeface="Cambria Math" panose="02040503050406030204" charset="0"/>
                      </a:rPr>
                      <m:t>|−</m:t>
                    </m:r>
                    <m:f>
                      <m:fPr>
                        <m:ctrlPr>
                          <a:rPr lang="en-US" altLang="zh-CN" sz="2400" i="1">
                            <a:solidFill>
                              <a:srgbClr val="FF0000"/>
                            </a:solidFill>
                            <a:latin typeface="Cambria Math" panose="02040503050406030204" pitchFamily="18" charset="0"/>
                            <a:ea typeface="宋体" pitchFamily="2" charset="-122"/>
                            <a:cs typeface="Cambria Math" panose="02040503050406030204" charset="0"/>
                          </a:rPr>
                        </m:ctrlPr>
                      </m:fPr>
                      <m:num>
                        <m:r>
                          <a:rPr lang="en-US" altLang="zh-CN" sz="2400" i="1">
                            <a:solidFill>
                              <a:srgbClr val="FF0000"/>
                            </a:solidFill>
                            <a:latin typeface="Cambria Math" panose="02040503050406030204"/>
                            <a:ea typeface="宋体" pitchFamily="2" charset="-122"/>
                            <a:cs typeface="Cambria Math" panose="02040503050406030204" charset="0"/>
                          </a:rPr>
                          <m:t>1</m:t>
                        </m:r>
                      </m:num>
                      <m:den>
                        <m:r>
                          <a:rPr lang="en-US" altLang="zh-CN" sz="2400" i="1">
                            <a:solidFill>
                              <a:srgbClr val="FF0000"/>
                            </a:solidFill>
                            <a:latin typeface="Cambria Math" panose="02040503050406030204"/>
                            <a:ea typeface="宋体" pitchFamily="2" charset="-122"/>
                            <a:cs typeface="Cambria Math" panose="02040503050406030204" charset="0"/>
                          </a:rPr>
                          <m:t>2</m:t>
                        </m:r>
                      </m:den>
                    </m:f>
                    <m:r>
                      <a:rPr lang="en-US" altLang="zh-CN" sz="2400" i="1">
                        <a:solidFill>
                          <a:srgbClr val="FF0000"/>
                        </a:solidFill>
                        <a:latin typeface="Cambria Math" panose="02040503050406030204"/>
                        <a:ea typeface="宋体" pitchFamily="2" charset="-122"/>
                        <a:cs typeface="Cambria Math" panose="02040503050406030204" charset="0"/>
                      </a:rPr>
                      <m:t>&lt;</m:t>
                    </m:r>
                    <m:r>
                      <a:rPr lang="en-US" altLang="zh-CN" sz="2400" i="1">
                        <a:solidFill>
                          <a:srgbClr val="FF0000"/>
                        </a:solidFill>
                        <a:latin typeface="Cambria Math" panose="02040503050406030204"/>
                        <a:ea typeface="宋体" pitchFamily="2" charset="-122"/>
                        <a:cs typeface="Cambria Math" panose="02040503050406030204" charset="0"/>
                      </a:rPr>
                      <m:t>𝑥</m:t>
                    </m:r>
                    <m:r>
                      <a:rPr lang="en-US" altLang="zh-CN" sz="2400" i="1">
                        <a:solidFill>
                          <a:srgbClr val="FF0000"/>
                        </a:solidFill>
                        <a:latin typeface="Cambria Math" panose="02040503050406030204"/>
                        <a:ea typeface="宋体" pitchFamily="2" charset="-122"/>
                        <a:cs typeface="Cambria Math" panose="02040503050406030204" charset="0"/>
                      </a:rPr>
                      <m:t>&lt;</m:t>
                    </m:r>
                    <m:f>
                      <m:fPr>
                        <m:ctrlPr>
                          <a:rPr lang="en-US" altLang="zh-CN" sz="2400" i="1">
                            <a:solidFill>
                              <a:srgbClr val="FF0000"/>
                            </a:solidFill>
                            <a:latin typeface="Cambria Math" panose="02040503050406030204" pitchFamily="18" charset="0"/>
                            <a:ea typeface="宋体" pitchFamily="2" charset="-122"/>
                            <a:cs typeface="Cambria Math" panose="02040503050406030204" charset="0"/>
                          </a:rPr>
                        </m:ctrlPr>
                      </m:fPr>
                      <m:num>
                        <m:r>
                          <a:rPr lang="en-US" altLang="zh-CN" sz="2400" i="1">
                            <a:solidFill>
                              <a:srgbClr val="FF0000"/>
                            </a:solidFill>
                            <a:latin typeface="Cambria Math" panose="02040503050406030204"/>
                            <a:ea typeface="宋体" pitchFamily="2" charset="-122"/>
                            <a:cs typeface="Cambria Math" panose="02040503050406030204" charset="0"/>
                          </a:rPr>
                          <m:t>1</m:t>
                        </m:r>
                      </m:num>
                      <m:den>
                        <m:r>
                          <a:rPr lang="en-US" altLang="zh-CN" sz="2400" i="1">
                            <a:solidFill>
                              <a:srgbClr val="FF0000"/>
                            </a:solidFill>
                            <a:latin typeface="Cambria Math" panose="02040503050406030204"/>
                            <a:ea typeface="宋体" pitchFamily="2" charset="-122"/>
                            <a:cs typeface="Cambria Math" panose="02040503050406030204" charset="0"/>
                          </a:rPr>
                          <m:t>3</m:t>
                        </m:r>
                      </m:den>
                    </m:f>
                    <m:r>
                      <a:rPr lang="en-US" altLang="zh-CN" sz="2400" i="1">
                        <a:solidFill>
                          <a:srgbClr val="FF0000"/>
                        </a:solidFill>
                        <a:latin typeface="Cambria Math" panose="02040503050406030204"/>
                        <a:ea typeface="宋体" pitchFamily="2" charset="-122"/>
                        <a:cs typeface="Cambria Math" panose="02040503050406030204" charset="0"/>
                      </a:rPr>
                      <m:t>}.</m:t>
                    </m:r>
                  </m:oMath>
                </a14:m>
                <a:endParaRPr lang="en-US" altLang="zh-CN" sz="2400" i="1">
                  <a:solidFill>
                    <a:srgbClr val="FF0000"/>
                  </a:solidFill>
                  <a:latin typeface="Cambria Math" panose="02040503050406030204" charset="0"/>
                  <a:ea typeface="宋体" panose="02010600030101010101" pitchFamily="2" charset="-122"/>
                  <a:cs typeface="Cambria Math" panose="02040503050406030204" charset="0"/>
                </a:endParaRPr>
              </a:p>
              <a:p>
                <a:pPr>
                  <a:lnSpc>
                    <a:spcPct val="150000"/>
                  </a:lnSpc>
                </a:pPr>
                <a:r>
                  <a:rPr lang="zh-CN" altLang="en-US" sz="2400" b="1">
                    <a:solidFill>
                      <a:srgbClr val="FF0000"/>
                    </a:solidFill>
                    <a:latin typeface="Cambria Math" panose="02040503050406030204" charset="0"/>
                    <a:ea typeface="宋体" panose="02010600030101010101" pitchFamily="2" charset="-122"/>
                    <a:cs typeface="Cambria Math" panose="02040503050406030204" charset="0"/>
                    <a:sym typeface="+mn-ea"/>
                  </a:rPr>
                  <a:t>因此不等式的解集为</a:t>
                </a:r>
                <a14:m>
                  <m:oMath xmlns:m="http://schemas.openxmlformats.org/officeDocument/2006/math">
                    <m:r>
                      <a:rPr lang="en-US" altLang="zh-CN" sz="2400" i="1">
                        <a:solidFill>
                          <a:srgbClr val="FF0000"/>
                        </a:solidFill>
                        <a:latin typeface="Cambria Math" panose="02040503050406030204"/>
                        <a:ea typeface="宋体" pitchFamily="2" charset="-122"/>
                        <a:cs typeface="Cambria Math" panose="02040503050406030204" charset="0"/>
                      </a:rPr>
                      <m:t>{</m:t>
                    </m:r>
                    <m:r>
                      <a:rPr lang="en-US" altLang="zh-CN" sz="2400" i="1">
                        <a:solidFill>
                          <a:srgbClr val="FF0000"/>
                        </a:solidFill>
                        <a:latin typeface="Cambria Math" panose="02040503050406030204"/>
                        <a:ea typeface="宋体" pitchFamily="2" charset="-122"/>
                        <a:cs typeface="Cambria Math" panose="02040503050406030204" charset="0"/>
                      </a:rPr>
                      <m:t>𝑥</m:t>
                    </m:r>
                    <m:r>
                      <a:rPr lang="en-US" altLang="zh-CN" sz="2400" i="1">
                        <a:solidFill>
                          <a:srgbClr val="FF0000"/>
                        </a:solidFill>
                        <a:latin typeface="Cambria Math" panose="02040503050406030204"/>
                        <a:ea typeface="宋体" pitchFamily="2" charset="-122"/>
                        <a:cs typeface="Cambria Math" panose="02040503050406030204" charset="0"/>
                      </a:rPr>
                      <m:t>|−</m:t>
                    </m:r>
                    <m:f>
                      <m:fPr>
                        <m:ctrlPr>
                          <a:rPr lang="en-US" altLang="zh-CN" sz="2400" i="1">
                            <a:solidFill>
                              <a:srgbClr val="FF0000"/>
                            </a:solidFill>
                            <a:latin typeface="Cambria Math" panose="02040503050406030204" pitchFamily="18" charset="0"/>
                            <a:ea typeface="宋体" pitchFamily="2" charset="-122"/>
                            <a:cs typeface="Cambria Math" panose="02040503050406030204" charset="0"/>
                          </a:rPr>
                        </m:ctrlPr>
                      </m:fPr>
                      <m:num>
                        <m:r>
                          <a:rPr lang="en-US" altLang="zh-CN" sz="2400" i="1">
                            <a:solidFill>
                              <a:srgbClr val="FF0000"/>
                            </a:solidFill>
                            <a:latin typeface="Cambria Math" panose="02040503050406030204"/>
                            <a:ea typeface="宋体" pitchFamily="2" charset="-122"/>
                            <a:cs typeface="Cambria Math" panose="02040503050406030204" charset="0"/>
                          </a:rPr>
                          <m:t>1</m:t>
                        </m:r>
                      </m:num>
                      <m:den>
                        <m:r>
                          <a:rPr lang="en-US" altLang="zh-CN" sz="2400" i="1">
                            <a:solidFill>
                              <a:srgbClr val="FF0000"/>
                            </a:solidFill>
                            <a:latin typeface="Cambria Math" panose="02040503050406030204"/>
                            <a:ea typeface="宋体" pitchFamily="2" charset="-122"/>
                            <a:cs typeface="Cambria Math" panose="02040503050406030204" charset="0"/>
                          </a:rPr>
                          <m:t>2</m:t>
                        </m:r>
                      </m:den>
                    </m:f>
                    <m:r>
                      <a:rPr lang="en-US" altLang="zh-CN" sz="2400" i="1">
                        <a:solidFill>
                          <a:srgbClr val="FF0000"/>
                        </a:solidFill>
                        <a:latin typeface="Cambria Math" panose="02040503050406030204"/>
                        <a:ea typeface="宋体" pitchFamily="2" charset="-122"/>
                        <a:cs typeface="Cambria Math" panose="02040503050406030204" charset="0"/>
                      </a:rPr>
                      <m:t>&lt;</m:t>
                    </m:r>
                    <m:r>
                      <a:rPr lang="en-US" altLang="zh-CN" sz="2400" i="1">
                        <a:solidFill>
                          <a:srgbClr val="FF0000"/>
                        </a:solidFill>
                        <a:latin typeface="Cambria Math" panose="02040503050406030204"/>
                        <a:ea typeface="宋体" pitchFamily="2" charset="-122"/>
                        <a:cs typeface="Cambria Math" panose="02040503050406030204" charset="0"/>
                      </a:rPr>
                      <m:t>𝑥</m:t>
                    </m:r>
                    <m:r>
                      <a:rPr lang="en-US" altLang="zh-CN" sz="2400" i="1">
                        <a:solidFill>
                          <a:srgbClr val="FF0000"/>
                        </a:solidFill>
                        <a:latin typeface="Cambria Math" panose="02040503050406030204"/>
                        <a:ea typeface="宋体" pitchFamily="2" charset="-122"/>
                        <a:cs typeface="Cambria Math" panose="02040503050406030204" charset="0"/>
                      </a:rPr>
                      <m:t>&lt;</m:t>
                    </m:r>
                    <m:f>
                      <m:fPr>
                        <m:ctrlPr>
                          <a:rPr lang="en-US" altLang="zh-CN" sz="2400" i="1">
                            <a:solidFill>
                              <a:srgbClr val="FF0000"/>
                            </a:solidFill>
                            <a:latin typeface="Cambria Math" panose="02040503050406030204" pitchFamily="18" charset="0"/>
                            <a:ea typeface="宋体" pitchFamily="2" charset="-122"/>
                            <a:cs typeface="Cambria Math" panose="02040503050406030204" charset="0"/>
                          </a:rPr>
                        </m:ctrlPr>
                      </m:fPr>
                      <m:num>
                        <m:r>
                          <a:rPr lang="en-US" altLang="zh-CN" sz="2400" i="1">
                            <a:solidFill>
                              <a:srgbClr val="FF0000"/>
                            </a:solidFill>
                            <a:latin typeface="Cambria Math" panose="02040503050406030204"/>
                            <a:ea typeface="宋体" pitchFamily="2" charset="-122"/>
                            <a:cs typeface="Cambria Math" panose="02040503050406030204" charset="0"/>
                          </a:rPr>
                          <m:t>1</m:t>
                        </m:r>
                      </m:num>
                      <m:den>
                        <m:r>
                          <a:rPr lang="en-US" altLang="zh-CN" sz="2400" i="1">
                            <a:solidFill>
                              <a:srgbClr val="FF0000"/>
                            </a:solidFill>
                            <a:latin typeface="Cambria Math" panose="02040503050406030204"/>
                            <a:ea typeface="宋体" pitchFamily="2" charset="-122"/>
                            <a:cs typeface="Cambria Math" panose="02040503050406030204" charset="0"/>
                          </a:rPr>
                          <m:t>3</m:t>
                        </m:r>
                      </m:den>
                    </m:f>
                    <m:r>
                      <a:rPr lang="en-US" altLang="zh-CN" sz="2400" i="1">
                        <a:solidFill>
                          <a:srgbClr val="FF0000"/>
                        </a:solidFill>
                        <a:latin typeface="Cambria Math" panose="02040503050406030204"/>
                        <a:ea typeface="宋体" pitchFamily="2" charset="-122"/>
                        <a:cs typeface="Cambria Math" panose="02040503050406030204" charset="0"/>
                      </a:rPr>
                      <m:t>}.</m:t>
                    </m:r>
                  </m:oMath>
                </a14:m>
                <a:endParaRPr lang="zh-CN" altLang="en-US" sz="2400" b="1">
                  <a:solidFill>
                    <a:srgbClr val="FF0000"/>
                  </a:solidFill>
                  <a:latin typeface="Cambria Math" panose="02040503050406030204" charset="0"/>
                  <a:ea typeface="宋体" panose="02010600030101010101" pitchFamily="2" charset="-122"/>
                  <a:cs typeface="Cambria Math" panose="02040503050406030204" charset="0"/>
                  <a:sym typeface="+mn-ea"/>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3" name="文本框 2"/>
              <p:cNvSpPr txBox="1">
                <a:spLocks noRot="1" noChangeAspect="1" noMove="1" noResize="1" noEditPoints="1" noAdjustHandles="1" noChangeArrowheads="1" noChangeShapeType="1" noTextEdit="1"/>
              </p:cNvSpPr>
              <p:nvPr/>
            </p:nvSpPr>
            <p:spPr>
              <a:xfrm>
                <a:off x="598805" y="2042160"/>
                <a:ext cx="10838180" cy="4216400"/>
              </a:xfrm>
              <a:prstGeom prst="rect">
                <a:avLst/>
              </a:prstGeom>
              <a:blipFill rotWithShape="1">
                <a:blip r:embed="rId4"/>
                <a:stretch>
                  <a:fillRect/>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7D687037-920E-F3D1-9380-F238FE7A1170}"/>
              </a:ext>
            </a:extLst>
          </p:cNvPr>
          <p:cNvSpPr txBox="1"/>
          <p:nvPr/>
        </p:nvSpPr>
        <p:spPr>
          <a:xfrm>
            <a:off x="0" y="0"/>
            <a:ext cx="11670030" cy="655320"/>
          </a:xfrm>
          <a:prstGeom prst="rect">
            <a:avLst/>
          </a:prstGeom>
          <a:noFill/>
        </p:spPr>
        <p:txBody>
          <a:bodyPr wrap="square" rtlCol="0">
            <a:noAutofit/>
          </a:bodyPr>
          <a:lstStyle/>
          <a:p>
            <a:r>
              <a:rPr lang="zh-CN" altLang="en-US" sz="4000" b="1"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例题巩固</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after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after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after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after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31F2BBF0-F17D-5B10-3410-BE350E52B109}"/>
                  </a:ext>
                </a:extLst>
              </p:cNvPr>
              <p:cNvSpPr txBox="1"/>
              <p:nvPr/>
            </p:nvSpPr>
            <p:spPr>
              <a:xfrm>
                <a:off x="551913" y="973308"/>
                <a:ext cx="10768965" cy="884153"/>
              </a:xfrm>
              <a:prstGeom prst="rect">
                <a:avLst/>
              </a:prstGeom>
              <a:noFill/>
            </p:spPr>
            <p:txBody>
              <a:bodyPr wrap="square" rtlCol="0">
                <a:spAutoFit/>
              </a:bodyPr>
              <a:lstStyle/>
              <a:p>
                <a:pPr>
                  <a:lnSpc>
                    <a:spcPct val="110000"/>
                  </a:lnSpc>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变</a:t>
                </a:r>
                <a:r>
                  <a:rPr lang="en-US" altLang="zh-CN" sz="2400" b="1" dirty="0">
                    <a:latin typeface="宋体" panose="02010600030101010101" pitchFamily="2" charset="-122"/>
                    <a:ea typeface="宋体" panose="02010600030101010101" pitchFamily="2" charset="-122"/>
                    <a:cs typeface="宋体" panose="02010600030101010101" pitchFamily="2" charset="-122"/>
                    <a:sym typeface="+mn-ea"/>
                  </a:rPr>
                  <a:t>3</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 不等式</a:t>
                </a:r>
                <a14:m>
                  <m:oMath xmlns:m="http://schemas.openxmlformats.org/officeDocument/2006/math">
                    <m:sSup>
                      <m:sSupPr>
                        <m:ctrlPr>
                          <a:rPr lang="en-US" altLang="zh-CN" sz="2400" i="1">
                            <a:latin typeface="Cambria Math" panose="02040503050406030204" pitchFamily="18" charset="0"/>
                            <a:ea typeface="宋体" pitchFamily="2" charset="-122"/>
                            <a:cs typeface="Cambria Math" panose="02040503050406030204" charset="0"/>
                          </a:rPr>
                        </m:ctrlPr>
                      </m:sSupPr>
                      <m:e>
                        <m:r>
                          <a:rPr lang="en-US" altLang="zh-CN" sz="2400" i="1">
                            <a:latin typeface="Cambria Math" panose="02040503050406030204"/>
                            <a:ea typeface="宋体" pitchFamily="2" charset="-122"/>
                            <a:cs typeface="Cambria Math" panose="02040503050406030204" charset="0"/>
                          </a:rPr>
                          <m:t>𝑥</m:t>
                        </m:r>
                      </m:e>
                      <m:sup>
                        <m:r>
                          <a:rPr lang="en-US" altLang="zh-CN" sz="2400" i="1">
                            <a:latin typeface="Cambria Math" panose="02040503050406030204"/>
                            <a:ea typeface="宋体" pitchFamily="2" charset="-122"/>
                            <a:cs typeface="Cambria Math" panose="02040503050406030204" charset="0"/>
                          </a:rPr>
                          <m:t>2</m:t>
                        </m:r>
                      </m:sup>
                    </m:sSup>
                    <m:r>
                      <a:rPr lang="en-US" altLang="zh-CN" sz="2400" i="1">
                        <a:latin typeface="Cambria Math" panose="02040503050406030204"/>
                        <a:ea typeface="宋体" pitchFamily="2" charset="-122"/>
                        <a:cs typeface="Cambria Math" panose="02040503050406030204" charset="0"/>
                      </a:rPr>
                      <m:t>+</m:t>
                    </m:r>
                    <m:r>
                      <a:rPr lang="en-US" altLang="zh-CN" sz="2400" i="1">
                        <a:latin typeface="Cambria Math" panose="02040503050406030204"/>
                        <a:ea typeface="宋体" pitchFamily="2" charset="-122"/>
                        <a:cs typeface="Cambria Math" panose="02040503050406030204" charset="0"/>
                      </a:rPr>
                      <m:t>𝑎𝑥</m:t>
                    </m:r>
                    <m:r>
                      <a:rPr lang="en-US" altLang="zh-CN" sz="2400" i="1">
                        <a:latin typeface="Cambria Math" panose="02040503050406030204"/>
                        <a:ea typeface="宋体" pitchFamily="2" charset="-122"/>
                        <a:cs typeface="Cambria Math" panose="02040503050406030204" charset="0"/>
                      </a:rPr>
                      <m:t>+</m:t>
                    </m:r>
                    <m:r>
                      <a:rPr lang="en-US" altLang="zh-CN" sz="2400" i="1">
                        <a:latin typeface="Cambria Math" panose="02040503050406030204"/>
                        <a:ea typeface="宋体" pitchFamily="2" charset="-122"/>
                        <a:cs typeface="Cambria Math" panose="02040503050406030204" charset="0"/>
                      </a:rPr>
                      <m:t>𝑏</m:t>
                    </m:r>
                    <m:r>
                      <a:rPr lang="en-US" altLang="zh-CN" sz="2400" i="1">
                        <a:latin typeface="Cambria Math" panose="02040503050406030204"/>
                        <a:ea typeface="宋体" pitchFamily="2" charset="-122"/>
                        <a:cs typeface="Cambria Math" panose="02040503050406030204" charset="0"/>
                      </a:rPr>
                      <m:t>&lt;</m:t>
                    </m:r>
                    <m:r>
                      <a:rPr lang="en-US" altLang="zh-CN" sz="2400" i="1">
                        <a:latin typeface="Cambria Math" panose="02040503050406030204"/>
                        <a:ea typeface="宋体" pitchFamily="2" charset="-122"/>
                        <a:cs typeface="Cambria Math" panose="02040503050406030204" charset="0"/>
                      </a:rPr>
                      <m:t>0</m:t>
                    </m:r>
                  </m:oMath>
                </a14:m>
                <a:r>
                  <a:rPr lang="zh-CN" altLang="en-US" sz="2400" b="1" dirty="0">
                    <a:latin typeface="Cambria Math" panose="02040503050406030204" charset="0"/>
                    <a:ea typeface="宋体" panose="02010600030101010101" pitchFamily="2" charset="-122"/>
                    <a:cs typeface="Cambria Math" panose="02040503050406030204" charset="0"/>
                    <a:sym typeface="+mn-ea"/>
                  </a:rPr>
                  <a:t>的解集为</a:t>
                </a:r>
                <a14:m>
                  <m:oMath xmlns:m="http://schemas.openxmlformats.org/officeDocument/2006/math">
                    <m:r>
                      <a:rPr lang="en-US" altLang="zh-CN" sz="2400" i="1">
                        <a:latin typeface="Cambria Math" panose="02040503050406030204"/>
                        <a:ea typeface="宋体" pitchFamily="2" charset="-122"/>
                        <a:cs typeface="Cambria Math" panose="02040503050406030204" charset="0"/>
                      </a:rPr>
                      <m:t>(</m:t>
                    </m:r>
                    <m:r>
                      <a:rPr lang="en-US" altLang="zh-CN" sz="2400" i="1">
                        <a:latin typeface="Cambria Math" panose="02040503050406030204"/>
                        <a:ea typeface="宋体" pitchFamily="2" charset="-122"/>
                        <a:cs typeface="Cambria Math" panose="02040503050406030204" charset="0"/>
                      </a:rPr>
                      <m:t>2</m:t>
                    </m:r>
                    <m:r>
                      <a:rPr lang="en-US" altLang="zh-CN" sz="2400" i="1">
                        <a:latin typeface="Cambria Math" panose="02040503050406030204"/>
                        <a:ea typeface="宋体" pitchFamily="2" charset="-122"/>
                        <a:cs typeface="Cambria Math" panose="02040503050406030204" charset="0"/>
                      </a:rPr>
                      <m:t>,</m:t>
                    </m:r>
                    <m:r>
                      <a:rPr lang="en-US" altLang="zh-CN" sz="2400" i="1">
                        <a:latin typeface="Cambria Math" panose="02040503050406030204"/>
                        <a:ea typeface="宋体" pitchFamily="2" charset="-122"/>
                        <a:cs typeface="Cambria Math" panose="02040503050406030204" charset="0"/>
                      </a:rPr>
                      <m:t>3</m:t>
                    </m:r>
                    <m:r>
                      <a:rPr lang="en-US" altLang="zh-CN" sz="2400" i="1">
                        <a:latin typeface="Cambria Math" panose="02040503050406030204"/>
                        <a:ea typeface="宋体" pitchFamily="2" charset="-122"/>
                        <a:cs typeface="Cambria Math" panose="02040503050406030204" charset="0"/>
                      </a:rPr>
                      <m:t>)</m:t>
                    </m:r>
                  </m:oMath>
                </a14:m>
                <a:r>
                  <a:rPr lang="zh-CN" altLang="en-US" sz="2400" b="1" dirty="0">
                    <a:latin typeface="Cambria Math" panose="02040503050406030204" charset="0"/>
                    <a:ea typeface="宋体" panose="02010600030101010101" pitchFamily="2" charset="-122"/>
                    <a:cs typeface="Cambria Math" panose="02040503050406030204" charset="0"/>
                    <a:sym typeface="+mn-ea"/>
                  </a:rPr>
                  <a:t>，则</a:t>
                </a:r>
                <a14:m>
                  <m:oMath xmlns:m="http://schemas.openxmlformats.org/officeDocument/2006/math">
                    <m:r>
                      <a:rPr lang="en-US" altLang="zh-CN" sz="2400" i="1">
                        <a:latin typeface="Cambria Math" panose="02040503050406030204"/>
                        <a:ea typeface="宋体" pitchFamily="2" charset="-122"/>
                        <a:cs typeface="Cambria Math" panose="02040503050406030204" charset="0"/>
                        <a:sym typeface="+mn-ea"/>
                      </a:rPr>
                      <m:t>𝑎</m:t>
                    </m:r>
                    <m:r>
                      <a:rPr lang="en-US" altLang="zh-CN" sz="2400" i="1">
                        <a:latin typeface="Cambria Math" panose="02040503050406030204"/>
                        <a:ea typeface="宋体" pitchFamily="2" charset="-122"/>
                        <a:cs typeface="Cambria Math" panose="02040503050406030204" charset="0"/>
                        <a:sym typeface="+mn-ea"/>
                      </a:rPr>
                      <m:t>+</m:t>
                    </m:r>
                    <m:r>
                      <a:rPr lang="en-US" altLang="zh-CN" sz="2400" i="1">
                        <a:latin typeface="Cambria Math" panose="02040503050406030204"/>
                        <a:ea typeface="宋体" pitchFamily="2" charset="-122"/>
                        <a:cs typeface="Cambria Math" panose="02040503050406030204" charset="0"/>
                        <a:sym typeface="+mn-ea"/>
                      </a:rPr>
                      <m:t>𝑏</m:t>
                    </m:r>
                    <m:r>
                      <a:rPr lang="en-US" altLang="zh-CN" sz="2400" i="1">
                        <a:latin typeface="Cambria Math" panose="02040503050406030204"/>
                        <a:ea typeface="宋体" pitchFamily="2" charset="-122"/>
                        <a:cs typeface="Cambria Math" panose="02040503050406030204" charset="0"/>
                        <a:sym typeface="+mn-ea"/>
                      </a:rPr>
                      <m:t>=</m:t>
                    </m:r>
                  </m:oMath>
                </a14:m>
                <a:r>
                  <a:rPr lang="zh-CN" altLang="en-US" sz="2400" b="1" dirty="0">
                    <a:latin typeface="Cambria Math" panose="02040503050406030204" charset="0"/>
                    <a:ea typeface="宋体" panose="02010600030101010101" pitchFamily="2" charset="-122"/>
                    <a:cs typeface="Cambria Math" panose="02040503050406030204" charset="0"/>
                    <a:sym typeface="+mn-ea"/>
                  </a:rPr>
                  <a:t>（</a:t>
                </a:r>
                <a:r>
                  <a:rPr lang="en-US" altLang="zh-CN" sz="2400" b="1" dirty="0">
                    <a:latin typeface="Cambria Math" panose="02040503050406030204" charset="0"/>
                    <a:ea typeface="宋体" panose="02010600030101010101" pitchFamily="2" charset="-122"/>
                    <a:cs typeface="Cambria Math" panose="02040503050406030204" charset="0"/>
                    <a:sym typeface="+mn-ea"/>
                  </a:rPr>
                  <a:t>   </a:t>
                </a:r>
                <a:r>
                  <a:rPr lang="zh-CN" altLang="en-US" sz="2400" b="1" dirty="0">
                    <a:latin typeface="Cambria Math" panose="02040503050406030204" charset="0"/>
                    <a:ea typeface="宋体" panose="02010600030101010101" pitchFamily="2" charset="-122"/>
                    <a:cs typeface="Cambria Math" panose="02040503050406030204" charset="0"/>
                    <a:sym typeface="+mn-ea"/>
                  </a:rPr>
                  <a:t>）</a:t>
                </a:r>
                <a:r>
                  <a:rPr lang="en-US" altLang="zh-CN" sz="2400" b="1" dirty="0">
                    <a:latin typeface="Cambria Math" panose="02040503050406030204" charset="0"/>
                    <a:ea typeface="宋体" panose="02010600030101010101" pitchFamily="2" charset="-122"/>
                    <a:cs typeface="Cambria Math" panose="02040503050406030204" charset="0"/>
                    <a:sym typeface="+mn-ea"/>
                  </a:rPr>
                  <a:t>.</a:t>
                </a:r>
              </a:p>
              <a:p>
                <a:pPr>
                  <a:lnSpc>
                    <a:spcPct val="110000"/>
                  </a:lnSpc>
                </a:pPr>
                <a:r>
                  <a:rPr lang="en-US" altLang="zh-CN" sz="2400" dirty="0">
                    <a:latin typeface="Cambria Math" panose="02040503050406030204" charset="0"/>
                    <a:ea typeface="宋体" panose="02010600030101010101" pitchFamily="2" charset="-122"/>
                    <a:cs typeface="Cambria Math" panose="02040503050406030204" charset="0"/>
                    <a:sym typeface="+mn-ea"/>
                  </a:rPr>
                  <a:t>A.</a:t>
                </a:r>
                <a14:m>
                  <m:oMath xmlns:m="http://schemas.openxmlformats.org/officeDocument/2006/math">
                    <m:r>
                      <a:rPr lang="en-US" altLang="zh-CN" sz="2400" i="1">
                        <a:latin typeface="Cambria Math" panose="02040503050406030204"/>
                        <a:ea typeface="宋体" pitchFamily="2" charset="-122"/>
                        <a:cs typeface="Cambria Math" panose="02040503050406030204" charset="0"/>
                        <a:sym typeface="+mn-ea"/>
                      </a:rPr>
                      <m:t>−</m:t>
                    </m:r>
                    <m:r>
                      <a:rPr lang="en-US" altLang="zh-CN" sz="2400" i="1">
                        <a:latin typeface="Cambria Math" panose="02040503050406030204"/>
                        <a:ea typeface="宋体" pitchFamily="2" charset="-122"/>
                        <a:cs typeface="Cambria Math" panose="02040503050406030204" charset="0"/>
                        <a:sym typeface="+mn-ea"/>
                      </a:rPr>
                      <m:t>5</m:t>
                    </m:r>
                  </m:oMath>
                </a14:m>
                <a:r>
                  <a:rPr lang="en-US" altLang="zh-CN" sz="2400" dirty="0">
                    <a:latin typeface="Cambria Math" panose="02040503050406030204" charset="0"/>
                    <a:ea typeface="宋体" panose="02010600030101010101" pitchFamily="2" charset="-122"/>
                    <a:cs typeface="Cambria Math" panose="02040503050406030204" charset="0"/>
                    <a:sym typeface="+mn-ea"/>
                  </a:rPr>
                  <a:t>                  B.</a:t>
                </a:r>
                <a14:m>
                  <m:oMath xmlns:m="http://schemas.openxmlformats.org/officeDocument/2006/math">
                    <m:r>
                      <a:rPr lang="en-US" altLang="zh-CN" sz="2400" i="1">
                        <a:latin typeface="Cambria Math" panose="02040503050406030204"/>
                        <a:ea typeface="宋体" pitchFamily="2" charset="-122"/>
                        <a:cs typeface="Cambria Math" panose="02040503050406030204" charset="0"/>
                        <a:sym typeface="+mn-ea"/>
                      </a:rPr>
                      <m:t>1</m:t>
                    </m:r>
                  </m:oMath>
                </a14:m>
                <a:r>
                  <a:rPr lang="en-US" altLang="zh-CN" sz="2400" dirty="0">
                    <a:latin typeface="Cambria Math" panose="02040503050406030204" charset="0"/>
                    <a:ea typeface="宋体" panose="02010600030101010101" pitchFamily="2" charset="-122"/>
                    <a:cs typeface="Cambria Math" panose="02040503050406030204" charset="0"/>
                    <a:sym typeface="+mn-ea"/>
                  </a:rPr>
                  <a:t>                   C.</a:t>
                </a:r>
                <a14:m>
                  <m:oMath xmlns:m="http://schemas.openxmlformats.org/officeDocument/2006/math">
                    <m:r>
                      <a:rPr lang="en-US" altLang="zh-CN" sz="2400" i="1">
                        <a:latin typeface="Cambria Math" panose="02040503050406030204"/>
                        <a:ea typeface="宋体" pitchFamily="2" charset="-122"/>
                        <a:cs typeface="Cambria Math" panose="02040503050406030204" charset="0"/>
                        <a:sym typeface="+mn-ea"/>
                      </a:rPr>
                      <m:t>−</m:t>
                    </m:r>
                    <m:r>
                      <a:rPr lang="en-US" altLang="zh-CN" sz="2400" i="1">
                        <a:latin typeface="Cambria Math" panose="02040503050406030204"/>
                        <a:ea typeface="宋体" pitchFamily="2" charset="-122"/>
                        <a:cs typeface="Cambria Math" panose="02040503050406030204" charset="0"/>
                        <a:sym typeface="+mn-ea"/>
                      </a:rPr>
                      <m:t>2</m:t>
                    </m:r>
                  </m:oMath>
                </a14:m>
                <a:r>
                  <a:rPr lang="en-US" altLang="zh-CN" sz="2400" dirty="0">
                    <a:latin typeface="Cambria Math" panose="02040503050406030204" charset="0"/>
                    <a:ea typeface="宋体" panose="02010600030101010101" pitchFamily="2" charset="-122"/>
                    <a:cs typeface="Cambria Math" panose="02040503050406030204" charset="0"/>
                    <a:sym typeface="+mn-ea"/>
                  </a:rPr>
                  <a:t>                     D.</a:t>
                </a:r>
                <a14:m>
                  <m:oMath xmlns:m="http://schemas.openxmlformats.org/officeDocument/2006/math">
                    <m:r>
                      <a:rPr lang="en-US" altLang="zh-CN" sz="2400" i="1">
                        <a:latin typeface="Cambria Math" panose="02040503050406030204"/>
                        <a:ea typeface="宋体" pitchFamily="2" charset="-122"/>
                        <a:cs typeface="Cambria Math" panose="02040503050406030204" charset="0"/>
                        <a:sym typeface="+mn-ea"/>
                      </a:rPr>
                      <m:t>2</m:t>
                    </m:r>
                  </m:oMath>
                </a14:m>
                <a:endParaRPr lang="en-US" altLang="zh-CN" sz="2400" dirty="0">
                  <a:latin typeface="Cambria Math" panose="02040503050406030204" charset="0"/>
                  <a:ea typeface="宋体" panose="02010600030101010101" pitchFamily="2" charset="-122"/>
                  <a:cs typeface="Cambria Math" panose="02040503050406030204" charset="0"/>
                  <a:sym typeface="+mn-ea"/>
                </a:endParaRPr>
              </a:p>
            </p:txBody>
          </p:sp>
        </mc:Choice>
        <mc:Fallback xmlns="">
          <p:sp>
            <p:nvSpPr>
              <p:cNvPr id="2" name="文本框 1">
                <a:extLst>
                  <a:ext uri="{FF2B5EF4-FFF2-40B4-BE49-F238E27FC236}">
                    <a16:creationId xmlns:a16="http://schemas.microsoft.com/office/drawing/2014/main" id="{31F2BBF0-F17D-5B10-3410-BE350E52B109}"/>
                  </a:ext>
                </a:extLst>
              </p:cNvPr>
              <p:cNvSpPr txBox="1">
                <a:spLocks noRot="1" noChangeAspect="1" noMove="1" noResize="1" noEditPoints="1" noAdjustHandles="1" noChangeArrowheads="1" noChangeShapeType="1" noTextEdit="1"/>
              </p:cNvSpPr>
              <p:nvPr/>
            </p:nvSpPr>
            <p:spPr>
              <a:xfrm>
                <a:off x="551913" y="973308"/>
                <a:ext cx="10768965" cy="884153"/>
              </a:xfrm>
              <a:prstGeom prst="rect">
                <a:avLst/>
              </a:prstGeom>
              <a:blipFill>
                <a:blip r:embed="rId2"/>
                <a:stretch>
                  <a:fillRect l="-824" t="-7042" b="-12676"/>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64106426-A23D-F478-4F6B-B0831B7C5742}"/>
              </a:ext>
            </a:extLst>
          </p:cNvPr>
          <p:cNvSpPr txBox="1"/>
          <p:nvPr/>
        </p:nvSpPr>
        <p:spPr>
          <a:xfrm>
            <a:off x="0" y="0"/>
            <a:ext cx="11670030" cy="655320"/>
          </a:xfrm>
          <a:prstGeom prst="rect">
            <a:avLst/>
          </a:prstGeom>
          <a:noFill/>
        </p:spPr>
        <p:txBody>
          <a:bodyPr wrap="square" rtlCol="0">
            <a:noAutofit/>
          </a:bodyPr>
          <a:lstStyle/>
          <a:p>
            <a:r>
              <a:rPr lang="zh-CN" altLang="en-US" sz="4000" b="1"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练习</a:t>
            </a:r>
          </a:p>
        </p:txBody>
      </p:sp>
    </p:spTree>
    <p:extLst>
      <p:ext uri="{BB962C8B-B14F-4D97-AF65-F5344CB8AC3E}">
        <p14:creationId xmlns:p14="http://schemas.microsoft.com/office/powerpoint/2010/main" val="2435829796"/>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03250" y="539115"/>
            <a:ext cx="10985500" cy="2968625"/>
          </a:xfrm>
          <a:prstGeom prst="rect">
            <a:avLst/>
          </a:prstGeom>
          <a:noFill/>
        </p:spPr>
        <p:txBody>
          <a:bodyPr wrap="square" rtlCol="0">
            <a:spAutoFit/>
          </a:bodyPr>
          <a:lstStyle/>
          <a:p>
            <a:pPr>
              <a:lnSpc>
                <a:spcPct val="130000"/>
              </a:lnSpc>
            </a:pPr>
            <a:r>
              <a:rPr lang="zh-CN" altLang="en-US" sz="2400" b="1">
                <a:solidFill>
                  <a:srgbClr val="FF0000"/>
                </a:solidFill>
                <a:latin typeface="宋体" panose="02010600030101010101" pitchFamily="2" charset="-122"/>
                <a:ea typeface="宋体" panose="02010600030101010101" pitchFamily="2" charset="-122"/>
              </a:rPr>
              <a:t>方法技巧：</a:t>
            </a:r>
          </a:p>
          <a:p>
            <a:pPr>
              <a:lnSpc>
                <a:spcPct val="130000"/>
              </a:lnSpc>
            </a:pPr>
            <a:r>
              <a:rPr lang="zh-CN" altLang="en-US" sz="2400" b="1">
                <a:solidFill>
                  <a:srgbClr val="FF0000"/>
                </a:solidFill>
                <a:latin typeface="宋体" panose="02010600030101010101" pitchFamily="2" charset="-122"/>
                <a:ea typeface="宋体" panose="02010600030101010101" pitchFamily="2" charset="-122"/>
                <a:sym typeface="+mn-ea"/>
              </a:rPr>
              <a:t>三个</a:t>
            </a:r>
            <a:r>
              <a:rPr lang="en-US" altLang="zh-CN" sz="2400" b="1">
                <a:solidFill>
                  <a:srgbClr val="FF0000"/>
                </a:solidFill>
                <a:latin typeface="宋体" panose="02010600030101010101" pitchFamily="2" charset="-122"/>
                <a:ea typeface="宋体" panose="02010600030101010101" pitchFamily="2" charset="-122"/>
                <a:sym typeface="+mn-ea"/>
              </a:rPr>
              <a:t>“</a:t>
            </a:r>
            <a:r>
              <a:rPr lang="zh-CN" altLang="en-US" sz="2400" b="1">
                <a:solidFill>
                  <a:srgbClr val="FF0000"/>
                </a:solidFill>
                <a:latin typeface="宋体" panose="02010600030101010101" pitchFamily="2" charset="-122"/>
                <a:ea typeface="宋体" panose="02010600030101010101" pitchFamily="2" charset="-122"/>
                <a:sym typeface="+mn-ea"/>
              </a:rPr>
              <a:t>二次</a:t>
            </a:r>
            <a:r>
              <a:rPr lang="en-US" altLang="zh-CN" sz="2400" b="1">
                <a:solidFill>
                  <a:srgbClr val="FF0000"/>
                </a:solidFill>
                <a:latin typeface="宋体" panose="02010600030101010101" pitchFamily="2" charset="-122"/>
                <a:ea typeface="宋体" panose="02010600030101010101" pitchFamily="2" charset="-122"/>
                <a:sym typeface="+mn-ea"/>
              </a:rPr>
              <a:t>”</a:t>
            </a:r>
            <a:r>
              <a:rPr lang="zh-CN" altLang="en-US" sz="2400" b="1">
                <a:solidFill>
                  <a:srgbClr val="FF0000"/>
                </a:solidFill>
                <a:latin typeface="宋体" panose="02010600030101010101" pitchFamily="2" charset="-122"/>
                <a:ea typeface="宋体" panose="02010600030101010101" pitchFamily="2" charset="-122"/>
                <a:sym typeface="+mn-ea"/>
              </a:rPr>
              <a:t>之间的关系</a:t>
            </a:r>
          </a:p>
          <a:p>
            <a:pPr>
              <a:lnSpc>
                <a:spcPct val="130000"/>
              </a:lnSpc>
            </a:pPr>
            <a:r>
              <a:rPr lang="en-US" altLang="zh-CN" sz="2400" b="1">
                <a:solidFill>
                  <a:srgbClr val="FF0000"/>
                </a:solidFill>
                <a:latin typeface="宋体" panose="02010600030101010101" pitchFamily="2" charset="-122"/>
                <a:ea typeface="宋体" panose="02010600030101010101" pitchFamily="2" charset="-122"/>
                <a:sym typeface="+mn-ea"/>
              </a:rPr>
              <a:t>(1)</a:t>
            </a:r>
            <a:r>
              <a:rPr lang="zh-CN" altLang="en-US" sz="2400" b="1">
                <a:solidFill>
                  <a:srgbClr val="FF0000"/>
                </a:solidFill>
                <a:latin typeface="宋体" panose="02010600030101010101" pitchFamily="2" charset="-122"/>
                <a:ea typeface="宋体" panose="02010600030101010101" pitchFamily="2" charset="-122"/>
                <a:sym typeface="+mn-ea"/>
              </a:rPr>
              <a:t>三个</a:t>
            </a:r>
            <a:r>
              <a:rPr lang="en-US" altLang="zh-CN" sz="2400" b="1">
                <a:solidFill>
                  <a:srgbClr val="FF0000"/>
                </a:solidFill>
                <a:latin typeface="宋体" panose="02010600030101010101" pitchFamily="2" charset="-122"/>
                <a:ea typeface="宋体" panose="02010600030101010101" pitchFamily="2" charset="-122"/>
                <a:sym typeface="+mn-ea"/>
              </a:rPr>
              <a:t>“</a:t>
            </a:r>
            <a:r>
              <a:rPr lang="zh-CN" altLang="en-US" sz="2400" b="1">
                <a:solidFill>
                  <a:srgbClr val="FF0000"/>
                </a:solidFill>
                <a:latin typeface="宋体" panose="02010600030101010101" pitchFamily="2" charset="-122"/>
                <a:ea typeface="宋体" panose="02010600030101010101" pitchFamily="2" charset="-122"/>
                <a:sym typeface="+mn-ea"/>
              </a:rPr>
              <a:t>二次</a:t>
            </a:r>
            <a:r>
              <a:rPr lang="en-US" altLang="zh-CN" sz="2400" b="1">
                <a:solidFill>
                  <a:srgbClr val="FF0000"/>
                </a:solidFill>
                <a:latin typeface="宋体" panose="02010600030101010101" pitchFamily="2" charset="-122"/>
                <a:ea typeface="宋体" panose="02010600030101010101" pitchFamily="2" charset="-122"/>
                <a:sym typeface="+mn-ea"/>
              </a:rPr>
              <a:t>”</a:t>
            </a:r>
            <a:r>
              <a:rPr lang="zh-CN" altLang="en-US" sz="2400" b="1">
                <a:solidFill>
                  <a:srgbClr val="FF0000"/>
                </a:solidFill>
                <a:latin typeface="宋体" panose="02010600030101010101" pitchFamily="2" charset="-122"/>
                <a:ea typeface="宋体" panose="02010600030101010101" pitchFamily="2" charset="-122"/>
                <a:sym typeface="+mn-ea"/>
              </a:rPr>
              <a:t>中，二次函数是主体，讨论二次函数主要是将问题转化为一元二次方程和一元二次不等式的形式来研究</a:t>
            </a:r>
            <a:r>
              <a:rPr lang="en-US" altLang="zh-CN" sz="2400" b="1">
                <a:solidFill>
                  <a:srgbClr val="FF0000"/>
                </a:solidFill>
                <a:latin typeface="宋体" panose="02010600030101010101" pitchFamily="2" charset="-122"/>
                <a:ea typeface="宋体" panose="02010600030101010101" pitchFamily="2" charset="-122"/>
                <a:sym typeface="+mn-ea"/>
              </a:rPr>
              <a:t>.</a:t>
            </a:r>
          </a:p>
          <a:p>
            <a:pPr>
              <a:lnSpc>
                <a:spcPct val="130000"/>
              </a:lnSpc>
            </a:pPr>
            <a:r>
              <a:rPr lang="en-US" altLang="zh-CN" sz="2400" b="1">
                <a:solidFill>
                  <a:srgbClr val="FF0000"/>
                </a:solidFill>
                <a:latin typeface="宋体" panose="02010600030101010101" pitchFamily="2" charset="-122"/>
                <a:ea typeface="宋体" panose="02010600030101010101" pitchFamily="2" charset="-122"/>
                <a:sym typeface="+mn-ea"/>
              </a:rPr>
              <a:t>(2)</a:t>
            </a:r>
            <a:r>
              <a:rPr lang="zh-CN" altLang="en-US" sz="2400" b="1">
                <a:solidFill>
                  <a:srgbClr val="FF0000"/>
                </a:solidFill>
                <a:latin typeface="宋体" panose="02010600030101010101" pitchFamily="2" charset="-122"/>
                <a:ea typeface="宋体" panose="02010600030101010101" pitchFamily="2" charset="-122"/>
                <a:sym typeface="+mn-ea"/>
              </a:rPr>
              <a:t>讨论一元二次方程和一元二次不等式又将其与相应的二次函数相联系，通过二次函数的图象及性质来解决问题，关系如下：</a:t>
            </a:r>
            <a:endParaRPr lang="en-US" altLang="zh-CN" sz="2400" b="1">
              <a:solidFill>
                <a:srgbClr val="FF0000"/>
              </a:solidFill>
              <a:latin typeface="宋体" panose="02010600030101010101" pitchFamily="2" charset="-122"/>
              <a:ea typeface="宋体" panose="02010600030101010101" pitchFamily="2" charset="-122"/>
              <a:sym typeface="+mn-ea"/>
            </a:endParaRPr>
          </a:p>
        </p:txBody>
      </p:sp>
      <mc:AlternateContent xmlns:mc="http://schemas.openxmlformats.org/markup-compatibility/2006" xmlns:a14="http://schemas.microsoft.com/office/drawing/2010/main">
        <mc:Choice Requires="a14">
          <p:sp>
            <p:nvSpPr>
              <p:cNvPr id="9" name="文本框 8"/>
              <p:cNvSpPr txBox="1"/>
              <p:nvPr/>
            </p:nvSpPr>
            <p:spPr>
              <a:xfrm>
                <a:off x="3044825" y="3698240"/>
                <a:ext cx="6102350" cy="476250"/>
              </a:xfrm>
              <a:prstGeom prst="rect">
                <a:avLst/>
              </a:prstGeom>
              <a:noFill/>
              <a:ln w="28575">
                <a:solidFill>
                  <a:schemeClr val="accent1">
                    <a:lumMod val="75000"/>
                  </a:schemeClr>
                </a:solidFill>
              </a:ln>
            </p:spPr>
            <p:txBody>
              <a:bodyPr wrap="square" rtlCol="0">
                <a:spAutoFit/>
              </a:bodyPr>
              <a:lstStyle/>
              <a:p>
                <a14:m>
                  <m:oMath xmlns:m="http://schemas.openxmlformats.org/officeDocument/2006/math">
                    <m:r>
                      <a:rPr lang="en-US" altLang="zh-CN" sz="2400" i="1">
                        <a:latin typeface="Cambria Math" panose="02040503050406030204"/>
                        <a:ea typeface="宋体" pitchFamily="2" charset="-122"/>
                        <a:cs typeface="Cambria Math" panose="02040503050406030204" charset="0"/>
                      </a:rPr>
                      <m:t>𝑎</m:t>
                    </m:r>
                    <m:sSup>
                      <m:sSupPr>
                        <m:ctrlPr>
                          <a:rPr lang="en-US" altLang="zh-CN" sz="2400" i="1">
                            <a:latin typeface="Cambria Math" panose="02040503050406030204" pitchFamily="18" charset="0"/>
                            <a:ea typeface="宋体" pitchFamily="2" charset="-122"/>
                            <a:cs typeface="Cambria Math" panose="02040503050406030204" charset="0"/>
                          </a:rPr>
                        </m:ctrlPr>
                      </m:sSupPr>
                      <m:e>
                        <m:r>
                          <a:rPr lang="en-US" altLang="zh-CN" sz="2400" i="1">
                            <a:latin typeface="Cambria Math" panose="02040503050406030204"/>
                            <a:ea typeface="宋体" pitchFamily="2" charset="-122"/>
                            <a:cs typeface="Cambria Math" panose="02040503050406030204" charset="0"/>
                          </a:rPr>
                          <m:t>𝑥</m:t>
                        </m:r>
                      </m:e>
                      <m:sup>
                        <m:r>
                          <a:rPr lang="en-US" altLang="zh-CN" sz="2400" i="1">
                            <a:latin typeface="Cambria Math" panose="02040503050406030204"/>
                            <a:ea typeface="MS Mincho" panose="02020609040205080304" charset="-128"/>
                            <a:cs typeface="Cambria Math" panose="02040503050406030204" charset="0"/>
                          </a:rPr>
                          <m:t>2</m:t>
                        </m:r>
                      </m:sup>
                    </m:sSup>
                    <m:r>
                      <a:rPr lang="en-US" altLang="zh-CN" sz="2400" i="1">
                        <a:latin typeface="Cambria Math" panose="02040503050406030204"/>
                        <a:ea typeface="MS Mincho" panose="02020609040205080304" charset="-128"/>
                        <a:cs typeface="Cambria Math" panose="02040503050406030204" charset="0"/>
                      </a:rPr>
                      <m:t>+</m:t>
                    </m:r>
                    <m:r>
                      <a:rPr lang="en-US" altLang="zh-CN" sz="2400" i="1">
                        <a:latin typeface="Cambria Math" panose="02040503050406030204"/>
                        <a:ea typeface="宋体" pitchFamily="2" charset="-122"/>
                        <a:cs typeface="Cambria Math" panose="02040503050406030204" charset="0"/>
                      </a:rPr>
                      <m:t>𝑏𝑥</m:t>
                    </m:r>
                    <m:r>
                      <a:rPr lang="en-US" altLang="zh-CN" sz="2400" i="1">
                        <a:latin typeface="Cambria Math" panose="02040503050406030204"/>
                        <a:ea typeface="MS Mincho" panose="02020609040205080304" charset="-128"/>
                        <a:cs typeface="Cambria Math" panose="02040503050406030204" charset="0"/>
                      </a:rPr>
                      <m:t>+</m:t>
                    </m:r>
                    <m:r>
                      <a:rPr lang="en-US" altLang="zh-CN" sz="2400" i="1">
                        <a:latin typeface="Cambria Math" panose="02040503050406030204"/>
                        <a:ea typeface="宋体" pitchFamily="2" charset="-122"/>
                        <a:cs typeface="Cambria Math" panose="02040503050406030204" charset="0"/>
                      </a:rPr>
                      <m:t>𝑐</m:t>
                    </m:r>
                    <m:r>
                      <a:rPr lang="en-US" altLang="zh-CN" sz="2400" i="1">
                        <a:latin typeface="Cambria Math" panose="02040503050406030204"/>
                        <a:ea typeface="MS Mincho" panose="02020609040205080304" charset="-128"/>
                        <a:cs typeface="Cambria Math" panose="02040503050406030204" charset="0"/>
                      </a:rPr>
                      <m:t>&gt;0</m:t>
                    </m:r>
                    <m:r>
                      <a:rPr lang="en-US" altLang="zh-CN" sz="2400" b="1" i="1">
                        <a:latin typeface="Cambria Math" panose="02040503050406030204"/>
                        <a:ea typeface="MS Mincho" panose="02020609040205080304" charset="-128"/>
                        <a:cs typeface="Cambria Math" panose="02040503050406030204" charset="0"/>
                      </a:rPr>
                      <m:t>(</m:t>
                    </m:r>
                  </m:oMath>
                </a14:m>
                <a:r>
                  <a:rPr lang="zh-CN" altLang="en-US" sz="2400" b="1">
                    <a:latin typeface="宋体" panose="02010600030101010101" pitchFamily="2" charset="-122"/>
                    <a:ea typeface="宋体" panose="02010600030101010101" pitchFamily="2" charset="-122"/>
                    <a:cs typeface="宋体" panose="02010600030101010101" pitchFamily="2" charset="-122"/>
                  </a:rPr>
                  <a:t>或</a:t>
                </a:r>
                <a14:m>
                  <m:oMath xmlns:m="http://schemas.openxmlformats.org/officeDocument/2006/math">
                    <m:r>
                      <a:rPr lang="en-US" altLang="zh-CN" sz="2400" i="1">
                        <a:latin typeface="Cambria Math" panose="02040503050406030204"/>
                        <a:ea typeface="MS Mincho" panose="02020609040205080304" charset="-128"/>
                        <a:cs typeface="Cambria Math" panose="02040503050406030204" charset="0"/>
                      </a:rPr>
                      <m:t>&lt;0)(</m:t>
                    </m:r>
                    <m:r>
                      <a:rPr lang="en-US" altLang="zh-CN" sz="2400" i="1">
                        <a:latin typeface="Cambria Math" panose="02040503050406030204"/>
                        <a:ea typeface="宋体" pitchFamily="2" charset="-122"/>
                        <a:cs typeface="Cambria Math" panose="02040503050406030204" charset="0"/>
                      </a:rPr>
                      <m:t>𝑎</m:t>
                    </m:r>
                    <m:r>
                      <a:rPr lang="en-US" altLang="zh-CN" sz="2400" i="1">
                        <a:latin typeface="Cambria Math" panose="02040503050406030204"/>
                        <a:ea typeface="MS Mincho" panose="02020609040205080304" charset="-128"/>
                        <a:cs typeface="Cambria Math" panose="02040503050406030204" charset="0"/>
                      </a:rPr>
                      <m:t>≠0)</m:t>
                    </m:r>
                  </m:oMath>
                </a14:m>
                <a:r>
                  <a:rPr lang="zh-CN" altLang="en-US" sz="2400" b="1">
                    <a:latin typeface="宋体" panose="02010600030101010101" pitchFamily="2" charset="-122"/>
                    <a:ea typeface="宋体" panose="02010600030101010101" pitchFamily="2" charset="-122"/>
                    <a:cs typeface="宋体" panose="02010600030101010101" pitchFamily="2" charset="-122"/>
                  </a:rPr>
                  <a:t>的解集观点</a:t>
                </a: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9" name="文本框 8"/>
              <p:cNvSpPr txBox="1">
                <a:spLocks noRot="1" noChangeAspect="1" noMove="1" noResize="1" noEditPoints="1" noAdjustHandles="1" noChangeArrowheads="1" noChangeShapeType="1" noTextEdit="1"/>
              </p:cNvSpPr>
              <p:nvPr/>
            </p:nvSpPr>
            <p:spPr>
              <a:xfrm>
                <a:off x="3044825" y="3698240"/>
                <a:ext cx="6102350" cy="476250"/>
              </a:xfrm>
              <a:prstGeom prst="rect">
                <a:avLst/>
              </a:prstGeom>
              <a:blipFill rotWithShape="1">
                <a:blip r:embed="rId3"/>
                <a:stretch>
                  <a:fillRect l="-239" t="-3067" r="-229" b="-2933"/>
                </a:stretch>
              </a:blipFill>
              <a:ln w="28575">
                <a:solidFill>
                  <a:schemeClr val="accent1">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858520" y="4799965"/>
                <a:ext cx="4824650" cy="476250"/>
              </a:xfrm>
              <a:prstGeom prst="rect">
                <a:avLst/>
              </a:prstGeom>
              <a:noFill/>
              <a:ln w="28575">
                <a:solidFill>
                  <a:schemeClr val="accent1">
                    <a:lumMod val="75000"/>
                  </a:schemeClr>
                </a:solidFill>
              </a:ln>
            </p:spPr>
            <p:txBody>
              <a:bodyPr wrap="square" rtlCol="0">
                <a:spAutoFit/>
              </a:bodyPr>
              <a:lstStyle/>
              <a:p>
                <a:r>
                  <a:rPr lang="zh-CN" altLang="en-US" sz="2400" b="1">
                    <a:latin typeface="Cambria Math" panose="02040503050406030204" charset="0"/>
                    <a:ea typeface="宋体" panose="02010600030101010101" pitchFamily="2" charset="-122"/>
                    <a:cs typeface="Cambria Math" panose="02040503050406030204" charset="0"/>
                  </a:rPr>
                  <a:t>方程</a:t>
                </a:r>
                <a14:m>
                  <m:oMath xmlns:m="http://schemas.openxmlformats.org/officeDocument/2006/math">
                    <m:r>
                      <a:rPr lang="en-US" altLang="zh-CN" sz="2400" i="1">
                        <a:latin typeface="Cambria Math" panose="02040503050406030204"/>
                        <a:ea typeface="宋体" pitchFamily="2" charset="-122"/>
                        <a:cs typeface="Cambria Math" panose="02040503050406030204" charset="0"/>
                      </a:rPr>
                      <m:t>𝑎</m:t>
                    </m:r>
                    <m:sSup>
                      <m:sSupPr>
                        <m:ctrlPr>
                          <a:rPr lang="en-US" altLang="zh-CN" sz="2400" i="1">
                            <a:latin typeface="Cambria Math" panose="02040503050406030204" pitchFamily="18" charset="0"/>
                            <a:ea typeface="宋体" pitchFamily="2" charset="-122"/>
                            <a:cs typeface="Cambria Math" panose="02040503050406030204" charset="0"/>
                          </a:rPr>
                        </m:ctrlPr>
                      </m:sSupPr>
                      <m:e>
                        <m:r>
                          <a:rPr lang="en-US" altLang="zh-CN" sz="2400" i="1">
                            <a:latin typeface="Cambria Math" panose="02040503050406030204"/>
                            <a:ea typeface="宋体" pitchFamily="2" charset="-122"/>
                            <a:cs typeface="Cambria Math" panose="02040503050406030204" charset="0"/>
                          </a:rPr>
                          <m:t>𝑥</m:t>
                        </m:r>
                      </m:e>
                      <m:sup>
                        <m:r>
                          <a:rPr lang="en-US" altLang="zh-CN" sz="2400" i="1">
                            <a:latin typeface="Cambria Math" panose="02040503050406030204"/>
                            <a:ea typeface="MS Mincho" panose="02020609040205080304" charset="-128"/>
                            <a:cs typeface="Cambria Math" panose="02040503050406030204" charset="0"/>
                          </a:rPr>
                          <m:t>2</m:t>
                        </m:r>
                      </m:sup>
                    </m:sSup>
                    <m:r>
                      <a:rPr lang="en-US" altLang="zh-CN" sz="2400" i="1">
                        <a:latin typeface="Cambria Math" panose="02040503050406030204"/>
                        <a:ea typeface="MS Mincho" panose="02020609040205080304" charset="-128"/>
                        <a:cs typeface="Cambria Math" panose="02040503050406030204" charset="0"/>
                      </a:rPr>
                      <m:t>+</m:t>
                    </m:r>
                    <m:r>
                      <a:rPr lang="en-US" altLang="zh-CN" sz="2400" i="1">
                        <a:latin typeface="Cambria Math" panose="02040503050406030204"/>
                        <a:ea typeface="宋体" pitchFamily="2" charset="-122"/>
                        <a:cs typeface="Cambria Math" panose="02040503050406030204" charset="0"/>
                      </a:rPr>
                      <m:t>𝑏𝑥</m:t>
                    </m:r>
                    <m:r>
                      <a:rPr lang="en-US" altLang="zh-CN" sz="2400" i="1">
                        <a:latin typeface="Cambria Math" panose="02040503050406030204"/>
                        <a:ea typeface="MS Mincho" panose="02020609040205080304" charset="-128"/>
                        <a:cs typeface="Cambria Math" panose="02040503050406030204" charset="0"/>
                      </a:rPr>
                      <m:t>+</m:t>
                    </m:r>
                    <m:r>
                      <a:rPr lang="en-US" altLang="zh-CN" sz="2400" i="1">
                        <a:latin typeface="Cambria Math" panose="02040503050406030204"/>
                        <a:ea typeface="宋体" pitchFamily="2" charset="-122"/>
                        <a:cs typeface="Cambria Math" panose="02040503050406030204" charset="0"/>
                      </a:rPr>
                      <m:t>𝑐</m:t>
                    </m:r>
                    <m:r>
                      <a:rPr lang="en-US" altLang="zh-CN" sz="2400" i="1">
                        <a:latin typeface="Cambria Math" panose="02040503050406030204"/>
                        <a:ea typeface="MS Mincho" panose="02020609040205080304" charset="-128"/>
                        <a:cs typeface="Cambria Math" panose="02040503050406030204" charset="0"/>
                      </a:rPr>
                      <m:t>=0(</m:t>
                    </m:r>
                    <m:r>
                      <a:rPr lang="en-US" altLang="zh-CN" sz="2400" i="1">
                        <a:latin typeface="Cambria Math" panose="02040503050406030204"/>
                        <a:ea typeface="宋体" pitchFamily="2" charset="-122"/>
                        <a:cs typeface="Cambria Math" panose="02040503050406030204" charset="0"/>
                      </a:rPr>
                      <m:t>𝑎</m:t>
                    </m:r>
                    <m:r>
                      <a:rPr lang="en-US" altLang="zh-CN" sz="2400" i="1">
                        <a:latin typeface="Cambria Math" panose="02040503050406030204"/>
                        <a:ea typeface="MS Mincho" panose="02020609040205080304" charset="-128"/>
                        <a:cs typeface="Cambria Math" panose="02040503050406030204" charset="0"/>
                      </a:rPr>
                      <m:t>≠0)</m:t>
                    </m:r>
                  </m:oMath>
                </a14:m>
                <a:r>
                  <a:rPr lang="zh-CN" altLang="en-US" sz="2400" b="1">
                    <a:latin typeface="宋体" panose="02010600030101010101" pitchFamily="2" charset="-122"/>
                    <a:ea typeface="宋体" panose="02010600030101010101" pitchFamily="2" charset="-122"/>
                    <a:cs typeface="宋体" panose="02010600030101010101" pitchFamily="2" charset="-122"/>
                  </a:rPr>
                  <a:t>的根</a:t>
                </a:r>
              </a:p>
            </p:txBody>
          </p:sp>
        </mc:Choice>
        <mc:Fallback xmlns="">
          <p:sp>
            <p:nvSpPr>
              <p:cNvPr id="10" name="文本框 9"/>
              <p:cNvSpPr txBox="1">
                <a:spLocks noRot="1" noChangeAspect="1" noMove="1" noResize="1" noEditPoints="1" noAdjustHandles="1" noChangeArrowheads="1" noChangeShapeType="1" noTextEdit="1"/>
              </p:cNvSpPr>
              <p:nvPr/>
            </p:nvSpPr>
            <p:spPr>
              <a:xfrm>
                <a:off x="858520" y="4799965"/>
                <a:ext cx="4824650" cy="476250"/>
              </a:xfrm>
              <a:prstGeom prst="rect">
                <a:avLst/>
              </a:prstGeom>
              <a:blipFill>
                <a:blip r:embed="rId4"/>
                <a:stretch>
                  <a:fillRect l="-1567" t="-9524" b="-16667"/>
                </a:stretch>
              </a:blipFill>
              <a:ln w="28575">
                <a:solidFill>
                  <a:schemeClr val="accent1">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6313805" y="4799965"/>
                <a:ext cx="5274945" cy="476250"/>
              </a:xfrm>
              <a:prstGeom prst="rect">
                <a:avLst/>
              </a:prstGeom>
              <a:noFill/>
              <a:ln w="28575">
                <a:solidFill>
                  <a:schemeClr val="accent1">
                    <a:lumMod val="75000"/>
                  </a:schemeClr>
                </a:solidFill>
              </a:ln>
            </p:spPr>
            <p:txBody>
              <a:bodyPr wrap="square" rtlCol="0">
                <a:spAutoFit/>
              </a:bodyPr>
              <a:lstStyle/>
              <a:p>
                <a:r>
                  <a:rPr lang="zh-CN" altLang="en-US" sz="2400" b="1">
                    <a:latin typeface="Cambria Math" panose="02040503050406030204" charset="0"/>
                    <a:ea typeface="宋体" panose="02010600030101010101" pitchFamily="2" charset="-122"/>
                    <a:cs typeface="Cambria Math" panose="02040503050406030204" charset="0"/>
                  </a:rPr>
                  <a:t>函数</a:t>
                </a:r>
                <a14:m>
                  <m:oMath xmlns:m="http://schemas.openxmlformats.org/officeDocument/2006/math">
                    <m:r>
                      <a:rPr lang="en-US" altLang="zh-CN" sz="2400" i="1">
                        <a:latin typeface="Cambria Math" panose="02040503050406030204"/>
                        <a:ea typeface="宋体" pitchFamily="2" charset="-122"/>
                        <a:cs typeface="Cambria Math" panose="02040503050406030204" charset="0"/>
                      </a:rPr>
                      <m:t>𝑦</m:t>
                    </m:r>
                    <m:r>
                      <a:rPr lang="en-US" altLang="zh-CN" sz="2400" i="1">
                        <a:latin typeface="Cambria Math" panose="02040503050406030204"/>
                        <a:ea typeface="宋体" pitchFamily="2" charset="-122"/>
                        <a:cs typeface="Cambria Math" panose="02040503050406030204" charset="0"/>
                      </a:rPr>
                      <m:t>=</m:t>
                    </m:r>
                    <m:r>
                      <a:rPr lang="en-US" altLang="zh-CN" sz="2400" i="1">
                        <a:latin typeface="Cambria Math" panose="02040503050406030204"/>
                        <a:ea typeface="宋体" pitchFamily="2" charset="-122"/>
                        <a:cs typeface="Cambria Math" panose="02040503050406030204" charset="0"/>
                      </a:rPr>
                      <m:t>𝑎</m:t>
                    </m:r>
                    <m:sSup>
                      <m:sSupPr>
                        <m:ctrlPr>
                          <a:rPr lang="en-US" altLang="zh-CN" sz="2400" i="1">
                            <a:latin typeface="Cambria Math" panose="02040503050406030204" pitchFamily="18" charset="0"/>
                            <a:ea typeface="宋体" pitchFamily="2" charset="-122"/>
                            <a:cs typeface="Cambria Math" panose="02040503050406030204" charset="0"/>
                          </a:rPr>
                        </m:ctrlPr>
                      </m:sSupPr>
                      <m:e>
                        <m:r>
                          <a:rPr lang="en-US" altLang="zh-CN" sz="2400" i="1">
                            <a:latin typeface="Cambria Math" panose="02040503050406030204"/>
                            <a:ea typeface="宋体" pitchFamily="2" charset="-122"/>
                            <a:cs typeface="Cambria Math" panose="02040503050406030204" charset="0"/>
                          </a:rPr>
                          <m:t>𝑥</m:t>
                        </m:r>
                      </m:e>
                      <m:sup>
                        <m:r>
                          <a:rPr lang="en-US" altLang="zh-CN" sz="2400" i="1">
                            <a:latin typeface="Cambria Math" panose="02040503050406030204"/>
                            <a:ea typeface="MS Mincho" panose="02020609040205080304" charset="-128"/>
                            <a:cs typeface="Cambria Math" panose="02040503050406030204" charset="0"/>
                          </a:rPr>
                          <m:t>2</m:t>
                        </m:r>
                      </m:sup>
                    </m:sSup>
                    <m:r>
                      <a:rPr lang="en-US" altLang="zh-CN" sz="2400" i="1">
                        <a:latin typeface="Cambria Math" panose="02040503050406030204"/>
                        <a:ea typeface="MS Mincho" panose="02020609040205080304" charset="-128"/>
                        <a:cs typeface="Cambria Math" panose="02040503050406030204" charset="0"/>
                      </a:rPr>
                      <m:t>+</m:t>
                    </m:r>
                    <m:r>
                      <a:rPr lang="en-US" altLang="zh-CN" sz="2400" i="1">
                        <a:latin typeface="Cambria Math" panose="02040503050406030204"/>
                        <a:ea typeface="宋体" pitchFamily="2" charset="-122"/>
                        <a:cs typeface="Cambria Math" panose="02040503050406030204" charset="0"/>
                      </a:rPr>
                      <m:t>𝑏𝑥</m:t>
                    </m:r>
                    <m:r>
                      <a:rPr lang="en-US" altLang="zh-CN" sz="2400" i="1">
                        <a:latin typeface="Cambria Math" panose="02040503050406030204"/>
                        <a:ea typeface="MS Mincho" panose="02020609040205080304" charset="-128"/>
                        <a:cs typeface="Cambria Math" panose="02040503050406030204" charset="0"/>
                      </a:rPr>
                      <m:t>+</m:t>
                    </m:r>
                    <m:r>
                      <a:rPr lang="en-US" altLang="zh-CN" sz="2400" i="1">
                        <a:latin typeface="Cambria Math" panose="02040503050406030204"/>
                        <a:ea typeface="宋体" pitchFamily="2" charset="-122"/>
                        <a:cs typeface="Cambria Math" panose="02040503050406030204" charset="0"/>
                      </a:rPr>
                      <m:t>𝑐</m:t>
                    </m:r>
                    <m:r>
                      <a:rPr lang="en-US" altLang="zh-CN" sz="2400" i="1">
                        <a:latin typeface="Cambria Math" panose="02040503050406030204"/>
                        <a:ea typeface="MS Mincho" panose="02020609040205080304" charset="-128"/>
                        <a:cs typeface="Cambria Math" panose="02040503050406030204" charset="0"/>
                      </a:rPr>
                      <m:t>(</m:t>
                    </m:r>
                    <m:r>
                      <a:rPr lang="en-US" altLang="zh-CN" sz="2400" i="1">
                        <a:latin typeface="Cambria Math" panose="02040503050406030204"/>
                        <a:ea typeface="宋体" pitchFamily="2" charset="-122"/>
                        <a:cs typeface="Cambria Math" panose="02040503050406030204" charset="0"/>
                      </a:rPr>
                      <m:t>𝑎</m:t>
                    </m:r>
                    <m:r>
                      <a:rPr lang="en-US" altLang="zh-CN" sz="2400" i="1">
                        <a:latin typeface="Cambria Math" panose="02040503050406030204"/>
                        <a:ea typeface="MS Mincho" panose="02020609040205080304" charset="-128"/>
                        <a:cs typeface="Cambria Math" panose="02040503050406030204" charset="0"/>
                      </a:rPr>
                      <m:t>≠0)</m:t>
                    </m:r>
                  </m:oMath>
                </a14:m>
                <a:r>
                  <a:rPr lang="zh-CN" altLang="en-US" sz="2400" b="1">
                    <a:latin typeface="宋体" panose="02010600030101010101" pitchFamily="2" charset="-122"/>
                    <a:ea typeface="宋体" panose="02010600030101010101" pitchFamily="2" charset="-122"/>
                    <a:cs typeface="宋体" panose="02010600030101010101" pitchFamily="2" charset="-122"/>
                  </a:rPr>
                  <a:t>的零点</a:t>
                </a:r>
                <a:endParaRPr lang="en-US" altLang="zh-CN" sz="2400" b="1">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6313805" y="4799965"/>
                <a:ext cx="5274945" cy="476250"/>
              </a:xfrm>
              <a:prstGeom prst="rect">
                <a:avLst/>
              </a:prstGeom>
              <a:blipFill>
                <a:blip r:embed="rId5"/>
                <a:stretch>
                  <a:fillRect l="-1675" t="-9524" b="-16667"/>
                </a:stretch>
              </a:blipFill>
              <a:ln w="28575">
                <a:solidFill>
                  <a:schemeClr val="accent1">
                    <a:lumMod val="75000"/>
                  </a:schemeClr>
                </a:solidFill>
              </a:ln>
            </p:spPr>
            <p:txBody>
              <a:bodyPr/>
              <a:lstStyle/>
              <a:p>
                <a:r>
                  <a:rPr lang="zh-CN" altLang="en-US">
                    <a:noFill/>
                  </a:rPr>
                  <a:t> </a:t>
                </a:r>
              </a:p>
            </p:txBody>
          </p:sp>
        </mc:Fallback>
      </mc:AlternateContent>
      <p:grpSp>
        <p:nvGrpSpPr>
          <p:cNvPr id="14" name="组合 13"/>
          <p:cNvGrpSpPr/>
          <p:nvPr/>
        </p:nvGrpSpPr>
        <p:grpSpPr>
          <a:xfrm>
            <a:off x="3270885" y="4182110"/>
            <a:ext cx="1132840" cy="617855"/>
            <a:chOff x="5137" y="6584"/>
            <a:chExt cx="1784" cy="973"/>
          </a:xfrm>
        </p:grpSpPr>
        <p:cxnSp>
          <p:nvCxnSpPr>
            <p:cNvPr id="12" name="直接箭头连接符 11"/>
            <p:cNvCxnSpPr>
              <a:cxnSpLocks/>
              <a:endCxn id="10" idx="0"/>
            </p:cNvCxnSpPr>
            <p:nvPr/>
          </p:nvCxnSpPr>
          <p:spPr>
            <a:xfrm flipH="1">
              <a:off x="5137" y="6584"/>
              <a:ext cx="1297" cy="97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V="1">
              <a:off x="5501" y="6598"/>
              <a:ext cx="1420" cy="93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7691755" y="4189095"/>
            <a:ext cx="992505" cy="591820"/>
            <a:chOff x="12113" y="6597"/>
            <a:chExt cx="1563" cy="932"/>
          </a:xfrm>
        </p:grpSpPr>
        <p:cxnSp>
          <p:nvCxnSpPr>
            <p:cNvPr id="16" name="直接箭头连接符 15"/>
            <p:cNvCxnSpPr/>
            <p:nvPr/>
          </p:nvCxnSpPr>
          <p:spPr>
            <a:xfrm flipH="1" flipV="1">
              <a:off x="12113" y="6597"/>
              <a:ext cx="1047" cy="91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12490" y="6597"/>
              <a:ext cx="1187" cy="93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28" name="文本框 27">
            <a:extLst>
              <a:ext uri="{FF2B5EF4-FFF2-40B4-BE49-F238E27FC236}">
                <a16:creationId xmlns:a16="http://schemas.microsoft.com/office/drawing/2014/main" id="{F0AC667A-46BE-7D15-9D96-0EEE151B9B5F}"/>
              </a:ext>
            </a:extLst>
          </p:cNvPr>
          <p:cNvSpPr txBox="1"/>
          <p:nvPr/>
        </p:nvSpPr>
        <p:spPr>
          <a:xfrm>
            <a:off x="0" y="0"/>
            <a:ext cx="11670030" cy="655320"/>
          </a:xfrm>
          <a:prstGeom prst="rect">
            <a:avLst/>
          </a:prstGeom>
          <a:noFill/>
        </p:spPr>
        <p:txBody>
          <a:bodyPr wrap="square" rtlCol="0">
            <a:noAutofit/>
          </a:bodyPr>
          <a:lstStyle/>
          <a:p>
            <a:r>
              <a:rPr lang="zh-CN" altLang="en-US" sz="4000" b="1"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练习</a:t>
            </a:r>
          </a:p>
        </p:txBody>
      </p:sp>
    </p:spTree>
    <p:custDataLst>
      <p:tags r:id="rId1"/>
    </p:custData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9D64BC1-1E68-82F5-EC68-0F8A53B30156}"/>
              </a:ext>
            </a:extLst>
          </p:cNvPr>
          <p:cNvSpPr txBox="1"/>
          <p:nvPr/>
        </p:nvSpPr>
        <p:spPr>
          <a:xfrm>
            <a:off x="0" y="0"/>
            <a:ext cx="11670030" cy="655320"/>
          </a:xfrm>
          <a:prstGeom prst="rect">
            <a:avLst/>
          </a:prstGeom>
          <a:noFill/>
        </p:spPr>
        <p:txBody>
          <a:bodyPr wrap="square" rtlCol="0">
            <a:noAutofit/>
          </a:bodyPr>
          <a:lstStyle/>
          <a:p>
            <a:r>
              <a:rPr lang="zh-CN" altLang="en-US" sz="4000" b="1"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不等式恒成立问题</a:t>
            </a:r>
          </a:p>
        </p:txBody>
      </p:sp>
      <p:grpSp>
        <p:nvGrpSpPr>
          <p:cNvPr id="8" name="组合 7">
            <a:extLst>
              <a:ext uri="{FF2B5EF4-FFF2-40B4-BE49-F238E27FC236}">
                <a16:creationId xmlns:a16="http://schemas.microsoft.com/office/drawing/2014/main" id="{F52176B4-D2E0-E2F5-14EF-8B3F0070EC8A}"/>
              </a:ext>
            </a:extLst>
          </p:cNvPr>
          <p:cNvGrpSpPr/>
          <p:nvPr/>
        </p:nvGrpSpPr>
        <p:grpSpPr>
          <a:xfrm>
            <a:off x="696707" y="675640"/>
            <a:ext cx="6751993" cy="466090"/>
            <a:chOff x="3559" y="2307"/>
            <a:chExt cx="20583" cy="734"/>
          </a:xfrm>
        </p:grpSpPr>
        <p:sp>
          <p:nvSpPr>
            <p:cNvPr id="9" name="文本框 8">
              <a:extLst>
                <a:ext uri="{FF2B5EF4-FFF2-40B4-BE49-F238E27FC236}">
                  <a16:creationId xmlns:a16="http://schemas.microsoft.com/office/drawing/2014/main" id="{39D0905F-B7DD-A024-BD08-2B02343BB486}"/>
                </a:ext>
              </a:extLst>
            </p:cNvPr>
            <p:cNvSpPr txBox="1"/>
            <p:nvPr/>
          </p:nvSpPr>
          <p:spPr>
            <a:xfrm>
              <a:off x="3559" y="2316"/>
              <a:ext cx="20583" cy="725"/>
            </a:xfrm>
            <a:prstGeom prst="rect">
              <a:avLst/>
            </a:prstGeom>
            <a:noFill/>
          </p:spPr>
          <p:txBody>
            <a:bodyPr wrap="square" rtlCol="0">
              <a:spAutoFit/>
            </a:bodyPr>
            <a:lstStyle/>
            <a:p>
              <a:r>
                <a:rPr lang="zh-CN" altLang="en-US" sz="2400" b="1" dirty="0">
                  <a:latin typeface="宋体" panose="02010600030101010101" pitchFamily="2" charset="-122"/>
                  <a:ea typeface="宋体" panose="02010600030101010101" pitchFamily="2" charset="-122"/>
                </a:rPr>
                <a:t>题型四：不等式恒成立问题</a:t>
              </a:r>
              <a:endParaRPr lang="en-US" altLang="zh-CN" sz="2400" b="1" dirty="0">
                <a:latin typeface="宋体" panose="02010600030101010101" pitchFamily="2" charset="-122"/>
                <a:ea typeface="宋体" panose="02010600030101010101" pitchFamily="2" charset="-122"/>
              </a:endParaRPr>
            </a:p>
          </p:txBody>
        </p:sp>
        <p:sp>
          <p:nvSpPr>
            <p:cNvPr id="10" name="圆角矩形 9">
              <a:extLst>
                <a:ext uri="{FF2B5EF4-FFF2-40B4-BE49-F238E27FC236}">
                  <a16:creationId xmlns:a16="http://schemas.microsoft.com/office/drawing/2014/main" id="{B1F19884-0842-DC42-DA3C-A4A3669567B8}"/>
                </a:ext>
              </a:extLst>
            </p:cNvPr>
            <p:cNvSpPr/>
            <p:nvPr/>
          </p:nvSpPr>
          <p:spPr>
            <a:xfrm>
              <a:off x="3559" y="2307"/>
              <a:ext cx="14098" cy="684"/>
            </a:xfrm>
            <a:prstGeom prst="roundRect">
              <a:avLst/>
            </a:prstGeom>
            <a:noFill/>
            <a:ln w="28575">
              <a:solidFill>
                <a:schemeClr val="accent1">
                  <a:lumMod val="75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0F0CE9D0-7A5A-50DF-469D-BA00BB18FF83}"/>
                  </a:ext>
                </a:extLst>
              </p:cNvPr>
              <p:cNvSpPr txBox="1"/>
              <p:nvPr/>
            </p:nvSpPr>
            <p:spPr>
              <a:xfrm>
                <a:off x="696707" y="1167765"/>
                <a:ext cx="11212237" cy="1127296"/>
              </a:xfrm>
              <a:prstGeom prst="rect">
                <a:avLst/>
              </a:prstGeom>
              <a:noFill/>
            </p:spPr>
            <p:txBody>
              <a:bodyPr wrap="none" rtlCol="0">
                <a:spAutoFit/>
              </a:bodyPr>
              <a:lstStyle/>
              <a:p>
                <a:pPr>
                  <a:lnSpc>
                    <a:spcPct val="150000"/>
                  </a:lnSpc>
                </a:pPr>
                <a:r>
                  <a:rPr kumimoji="1" lang="zh-CN" altLang="en-US" sz="2400" b="1" dirty="0">
                    <a:latin typeface="SimSun" panose="02010600030101010101" pitchFamily="2" charset="-122"/>
                    <a:ea typeface="SimSun" panose="02010600030101010101" pitchFamily="2" charset="-122"/>
                  </a:rPr>
                  <a:t>例</a:t>
                </a:r>
                <a:r>
                  <a:rPr kumimoji="1" lang="en-US" altLang="zh-CN" sz="2400" b="1" dirty="0">
                    <a:latin typeface="SimSun" panose="02010600030101010101" pitchFamily="2" charset="-122"/>
                    <a:ea typeface="SimSun" panose="02010600030101010101" pitchFamily="2" charset="-122"/>
                  </a:rPr>
                  <a:t>4</a:t>
                </a:r>
                <a:r>
                  <a:rPr kumimoji="1" lang="zh-CN" altLang="en-US" sz="2400" b="1" dirty="0">
                    <a:latin typeface="SimSun" panose="02010600030101010101" pitchFamily="2" charset="-122"/>
                    <a:ea typeface="SimSun" panose="02010600030101010101" pitchFamily="2" charset="-122"/>
                  </a:rPr>
                  <a:t> </a:t>
                </a:r>
                <a:r>
                  <a:rPr kumimoji="1" lang="en-US" altLang="zh-CN" sz="2400" b="1" dirty="0">
                    <a:latin typeface="SimSun" panose="02010600030101010101" pitchFamily="2" charset="-122"/>
                    <a:ea typeface="SimSun" panose="02010600030101010101" pitchFamily="2" charset="-122"/>
                  </a:rPr>
                  <a:t>(1)</a:t>
                </a:r>
                <a:r>
                  <a:rPr kumimoji="1" lang="zh-CN" altLang="en-US" sz="2400" b="1" dirty="0">
                    <a:latin typeface="SimSun" panose="02010600030101010101" pitchFamily="2" charset="-122"/>
                    <a:ea typeface="SimSun" panose="02010600030101010101" pitchFamily="2" charset="-122"/>
                  </a:rPr>
                  <a:t>若对任意实数</a:t>
                </a:r>
                <a14:m>
                  <m:oMath xmlns:m="http://schemas.openxmlformats.org/officeDocument/2006/math">
                    <m:r>
                      <a:rPr kumimoji="1" lang="en-US" altLang="zh-CN" sz="2400" b="0" i="1" dirty="0" smtClean="0">
                        <a:latin typeface="Cambria Math" panose="02040503050406030204" pitchFamily="18" charset="0"/>
                        <a:ea typeface="SimSun" panose="02010600030101010101" pitchFamily="2" charset="-122"/>
                      </a:rPr>
                      <m:t>𝑥</m:t>
                    </m:r>
                  </m:oMath>
                </a14:m>
                <a:r>
                  <a:rPr kumimoji="1" lang="zh-CN" altLang="en-US" sz="2400" b="1" dirty="0">
                    <a:latin typeface="SimSun" panose="02010600030101010101" pitchFamily="2" charset="-122"/>
                    <a:ea typeface="SimSun" panose="02010600030101010101" pitchFamily="2" charset="-122"/>
                  </a:rPr>
                  <a:t>不等式</a:t>
                </a:r>
                <a14:m>
                  <m:oMath xmlns:m="http://schemas.openxmlformats.org/officeDocument/2006/math">
                    <m:sSup>
                      <m:sSupPr>
                        <m:ctrlPr>
                          <a:rPr kumimoji="1" lang="en-US" altLang="zh-CN" sz="2400" i="1" dirty="0" smtClean="0">
                            <a:latin typeface="Cambria Math" panose="02040503050406030204" pitchFamily="18" charset="0"/>
                            <a:ea typeface="SimSun" panose="02010600030101010101" pitchFamily="2" charset="-122"/>
                          </a:rPr>
                        </m:ctrlPr>
                      </m:sSupPr>
                      <m:e>
                        <m:r>
                          <a:rPr kumimoji="1" lang="en-US" altLang="zh-CN" sz="2400" b="0" i="1" dirty="0" smtClean="0">
                            <a:latin typeface="Cambria Math" panose="02040503050406030204" pitchFamily="18" charset="0"/>
                            <a:ea typeface="SimSun" panose="02010600030101010101" pitchFamily="2" charset="-122"/>
                          </a:rPr>
                          <m:t>𝑥</m:t>
                        </m:r>
                      </m:e>
                      <m:sup>
                        <m:r>
                          <a:rPr kumimoji="1" lang="en-US" altLang="zh-CN" sz="2400" b="0" i="1" dirty="0" smtClean="0">
                            <a:latin typeface="Cambria Math" panose="02040503050406030204" pitchFamily="18" charset="0"/>
                            <a:ea typeface="SimSun" panose="02010600030101010101" pitchFamily="2" charset="-122"/>
                          </a:rPr>
                          <m:t>2</m:t>
                        </m:r>
                      </m:sup>
                    </m:sSup>
                    <m:r>
                      <a:rPr kumimoji="1" lang="en-US" altLang="zh-CN" sz="2400" b="0" i="1" dirty="0" smtClean="0">
                        <a:latin typeface="Cambria Math" panose="02040503050406030204" pitchFamily="18" charset="0"/>
                        <a:ea typeface="SimSun" panose="02010600030101010101" pitchFamily="2" charset="-122"/>
                      </a:rPr>
                      <m:t>+</m:t>
                    </m:r>
                    <m:r>
                      <a:rPr kumimoji="1" lang="en-US" altLang="zh-CN" sz="2400" b="0" i="1" dirty="0" smtClean="0">
                        <a:latin typeface="Cambria Math" panose="02040503050406030204" pitchFamily="18" charset="0"/>
                        <a:ea typeface="SimSun" panose="02010600030101010101" pitchFamily="2" charset="-122"/>
                      </a:rPr>
                      <m:t>𝑚𝑥</m:t>
                    </m:r>
                    <m:r>
                      <a:rPr kumimoji="1" lang="en-US" altLang="zh-CN" sz="2400" b="0" i="1" dirty="0" smtClean="0">
                        <a:latin typeface="Cambria Math" panose="02040503050406030204" pitchFamily="18" charset="0"/>
                        <a:ea typeface="SimSun" panose="02010600030101010101" pitchFamily="2" charset="-122"/>
                      </a:rPr>
                      <m:t>&gt;</m:t>
                    </m:r>
                    <m:r>
                      <a:rPr kumimoji="1" lang="en-US" altLang="zh-CN" sz="2400" b="0" i="1" dirty="0" smtClean="0">
                        <a:latin typeface="Cambria Math" panose="02040503050406030204" pitchFamily="18" charset="0"/>
                        <a:ea typeface="SimSun" panose="02010600030101010101" pitchFamily="2" charset="-122"/>
                      </a:rPr>
                      <m:t>4</m:t>
                    </m:r>
                    <m:r>
                      <a:rPr kumimoji="1" lang="en-US" altLang="zh-CN" sz="2400" b="0" i="1" dirty="0" smtClean="0">
                        <a:latin typeface="Cambria Math" panose="02040503050406030204" pitchFamily="18" charset="0"/>
                        <a:ea typeface="SimSun" panose="02010600030101010101" pitchFamily="2" charset="-122"/>
                      </a:rPr>
                      <m:t>𝑥</m:t>
                    </m:r>
                    <m:r>
                      <a:rPr kumimoji="1" lang="en-US" altLang="zh-CN" sz="2400" b="0" i="1" dirty="0" smtClean="0">
                        <a:latin typeface="Cambria Math" panose="02040503050406030204" pitchFamily="18" charset="0"/>
                        <a:ea typeface="SimSun" panose="02010600030101010101" pitchFamily="2" charset="-122"/>
                      </a:rPr>
                      <m:t>+</m:t>
                    </m:r>
                    <m:r>
                      <a:rPr kumimoji="1" lang="en-US" altLang="zh-CN" sz="2400" b="0" i="1" dirty="0" smtClean="0">
                        <a:latin typeface="Cambria Math" panose="02040503050406030204" pitchFamily="18" charset="0"/>
                        <a:ea typeface="SimSun" panose="02010600030101010101" pitchFamily="2" charset="-122"/>
                      </a:rPr>
                      <m:t>𝑚</m:t>
                    </m:r>
                    <m:r>
                      <a:rPr kumimoji="1" lang="en-US" altLang="zh-CN" sz="2400" b="0" i="1" dirty="0" smtClean="0">
                        <a:latin typeface="Cambria Math" panose="02040503050406030204" pitchFamily="18" charset="0"/>
                        <a:ea typeface="SimSun" panose="02010600030101010101" pitchFamily="2" charset="-122"/>
                      </a:rPr>
                      <m:t>−</m:t>
                    </m:r>
                    <m:r>
                      <a:rPr kumimoji="1" lang="en-US" altLang="zh-CN" sz="2400" b="0" i="1" dirty="0" smtClean="0">
                        <a:latin typeface="Cambria Math" panose="02040503050406030204" pitchFamily="18" charset="0"/>
                        <a:ea typeface="SimSun" panose="02010600030101010101" pitchFamily="2" charset="-122"/>
                      </a:rPr>
                      <m:t>4</m:t>
                    </m:r>
                  </m:oMath>
                </a14:m>
                <a:r>
                  <a:rPr kumimoji="1" lang="zh-CN" altLang="en-US" sz="2400" b="1" dirty="0">
                    <a:latin typeface="SimSun" panose="02010600030101010101" pitchFamily="2" charset="-122"/>
                    <a:ea typeface="SimSun" panose="02010600030101010101" pitchFamily="2" charset="-122"/>
                  </a:rPr>
                  <a:t>恒成立</a:t>
                </a:r>
                <a:r>
                  <a:rPr kumimoji="1" lang="en-US" altLang="zh-CN" sz="2400" b="1" dirty="0">
                    <a:latin typeface="SimSun" panose="02010600030101010101" pitchFamily="2" charset="-122"/>
                    <a:ea typeface="SimSun" panose="02010600030101010101" pitchFamily="2" charset="-122"/>
                  </a:rPr>
                  <a:t>,</a:t>
                </a:r>
                <a:r>
                  <a:rPr kumimoji="1" lang="zh-CN" altLang="en-US" sz="2400" b="1" dirty="0">
                    <a:latin typeface="SimSun" panose="02010600030101010101" pitchFamily="2" charset="-122"/>
                    <a:ea typeface="SimSun" panose="02010600030101010101" pitchFamily="2" charset="-122"/>
                  </a:rPr>
                  <a:t>求实数</a:t>
                </a:r>
                <a14:m>
                  <m:oMath xmlns:m="http://schemas.openxmlformats.org/officeDocument/2006/math">
                    <m:r>
                      <a:rPr kumimoji="1" lang="en-US" altLang="zh-CN" sz="2400" b="0" i="1" dirty="0">
                        <a:latin typeface="Cambria Math" panose="02040503050406030204" pitchFamily="18" charset="0"/>
                        <a:ea typeface="SimSun" panose="02010600030101010101" pitchFamily="2" charset="-122"/>
                      </a:rPr>
                      <m:t>𝑚</m:t>
                    </m:r>
                  </m:oMath>
                </a14:m>
                <a:r>
                  <a:rPr kumimoji="1" lang="zh-CN" altLang="en-US" sz="2400" b="1" dirty="0">
                    <a:latin typeface="SimSun" panose="02010600030101010101" pitchFamily="2" charset="-122"/>
                    <a:ea typeface="SimSun" panose="02010600030101010101" pitchFamily="2" charset="-122"/>
                  </a:rPr>
                  <a:t>的取值范围</a:t>
                </a:r>
                <a:r>
                  <a:rPr kumimoji="1" lang="en-US" altLang="zh-CN" sz="2400" b="1" dirty="0">
                    <a:latin typeface="SimSun" panose="02010600030101010101" pitchFamily="2" charset="-122"/>
                    <a:ea typeface="SimSun" panose="02010600030101010101" pitchFamily="2" charset="-122"/>
                  </a:rPr>
                  <a:t>.</a:t>
                </a:r>
              </a:p>
              <a:p>
                <a:pPr>
                  <a:lnSpc>
                    <a:spcPct val="150000"/>
                  </a:lnSpc>
                </a:pPr>
                <a:r>
                  <a:rPr kumimoji="1" lang="en-US" altLang="zh-CN" sz="2400" b="1" dirty="0">
                    <a:latin typeface="SimSun" panose="02010600030101010101" pitchFamily="2" charset="-122"/>
                    <a:ea typeface="SimSun" panose="02010600030101010101" pitchFamily="2" charset="-122"/>
                  </a:rPr>
                  <a:t>(2)</a:t>
                </a:r>
                <a:r>
                  <a:rPr kumimoji="1" lang="zh-CN" altLang="en-US" sz="2400" b="1" dirty="0">
                    <a:latin typeface="SimSun" panose="02010600030101010101" pitchFamily="2" charset="-122"/>
                    <a:ea typeface="SimSun" panose="02010600030101010101" pitchFamily="2" charset="-122"/>
                  </a:rPr>
                  <a:t>若</a:t>
                </a:r>
                <a14:m>
                  <m:oMath xmlns:m="http://schemas.openxmlformats.org/officeDocument/2006/math">
                    <m:sSup>
                      <m:sSupPr>
                        <m:ctrlPr>
                          <a:rPr kumimoji="1" lang="en-US" altLang="zh-CN" sz="2400" i="1" dirty="0" smtClean="0">
                            <a:latin typeface="Cambria Math" panose="02040503050406030204" pitchFamily="18" charset="0"/>
                            <a:ea typeface="SimSun" panose="02010600030101010101" pitchFamily="2" charset="-122"/>
                          </a:rPr>
                        </m:ctrlPr>
                      </m:sSupPr>
                      <m:e>
                        <m:r>
                          <a:rPr kumimoji="1" lang="en-US" altLang="zh-CN" sz="2400" b="0" i="1" dirty="0" smtClean="0">
                            <a:latin typeface="Cambria Math" panose="02040503050406030204" pitchFamily="18" charset="0"/>
                            <a:ea typeface="SimSun" panose="02010600030101010101" pitchFamily="2" charset="-122"/>
                          </a:rPr>
                          <m:t>𝑥</m:t>
                        </m:r>
                      </m:e>
                      <m:sup>
                        <m:r>
                          <a:rPr kumimoji="1" lang="en-US" altLang="zh-CN" sz="2400" b="0" i="1" dirty="0" smtClean="0">
                            <a:latin typeface="Cambria Math" panose="02040503050406030204" pitchFamily="18" charset="0"/>
                            <a:ea typeface="SimSun" panose="02010600030101010101" pitchFamily="2" charset="-122"/>
                          </a:rPr>
                          <m:t>2</m:t>
                        </m:r>
                      </m:sup>
                    </m:sSup>
                    <m:r>
                      <a:rPr kumimoji="1" lang="en-US" altLang="zh-CN" sz="2400" b="0" i="1" dirty="0" smtClean="0">
                        <a:latin typeface="Cambria Math" panose="02040503050406030204" pitchFamily="18" charset="0"/>
                        <a:ea typeface="SimSun" panose="02010600030101010101" pitchFamily="2" charset="-122"/>
                      </a:rPr>
                      <m:t>&gt;</m:t>
                    </m:r>
                    <m:r>
                      <a:rPr kumimoji="1" lang="en-US" altLang="zh-CN" sz="2400" b="0" i="1" dirty="0" smtClean="0">
                        <a:latin typeface="Cambria Math" panose="02040503050406030204" pitchFamily="18" charset="0"/>
                        <a:ea typeface="SimSun" panose="02010600030101010101" pitchFamily="2" charset="-122"/>
                      </a:rPr>
                      <m:t>4</m:t>
                    </m:r>
                    <m:r>
                      <a:rPr kumimoji="1" lang="en-US" altLang="zh-CN" sz="2400" b="0" i="1" dirty="0" smtClean="0">
                        <a:latin typeface="Cambria Math" panose="02040503050406030204" pitchFamily="18" charset="0"/>
                        <a:ea typeface="SimSun" panose="02010600030101010101" pitchFamily="2" charset="-122"/>
                      </a:rPr>
                      <m:t>𝑥</m:t>
                    </m:r>
                    <m:r>
                      <a:rPr kumimoji="1" lang="en-US" altLang="zh-CN" sz="2400" b="0" i="1" dirty="0" smtClean="0">
                        <a:latin typeface="Cambria Math" panose="02040503050406030204" pitchFamily="18" charset="0"/>
                        <a:ea typeface="SimSun" panose="02010600030101010101" pitchFamily="2" charset="-122"/>
                      </a:rPr>
                      <m:t>+</m:t>
                    </m:r>
                    <m:r>
                      <a:rPr kumimoji="1" lang="en-US" altLang="zh-CN" sz="2400" b="0" i="1" dirty="0" smtClean="0">
                        <a:latin typeface="Cambria Math" panose="02040503050406030204" pitchFamily="18" charset="0"/>
                        <a:ea typeface="SimSun" panose="02010600030101010101" pitchFamily="2" charset="-122"/>
                      </a:rPr>
                      <m:t>𝑚</m:t>
                    </m:r>
                    <m:r>
                      <a:rPr kumimoji="1" lang="en-US" altLang="zh-CN" sz="2400" b="0" i="1" dirty="0" smtClean="0">
                        <a:latin typeface="Cambria Math" panose="02040503050406030204" pitchFamily="18" charset="0"/>
                        <a:ea typeface="SimSun" panose="02010600030101010101" pitchFamily="2" charset="-122"/>
                      </a:rPr>
                      <m:t>−</m:t>
                    </m:r>
                    <m:r>
                      <a:rPr kumimoji="1" lang="en-US" altLang="zh-CN" sz="2400" b="0" i="1" dirty="0" smtClean="0">
                        <a:latin typeface="Cambria Math" panose="02040503050406030204" pitchFamily="18" charset="0"/>
                        <a:ea typeface="SimSun" panose="02010600030101010101" pitchFamily="2" charset="-122"/>
                      </a:rPr>
                      <m:t>4</m:t>
                    </m:r>
                  </m:oMath>
                </a14:m>
                <a:r>
                  <a:rPr kumimoji="1" lang="zh-CN" altLang="en-US" sz="2400" b="1" dirty="0">
                    <a:latin typeface="SimSun" panose="02010600030101010101" pitchFamily="2" charset="-122"/>
                    <a:ea typeface="SimSun" panose="02010600030101010101" pitchFamily="2" charset="-122"/>
                  </a:rPr>
                  <a:t>在</a:t>
                </a:r>
                <a14:m>
                  <m:oMath xmlns:m="http://schemas.openxmlformats.org/officeDocument/2006/math">
                    <m:r>
                      <a:rPr kumimoji="1" lang="en-US" altLang="zh-CN" sz="2400" i="1" dirty="0" smtClean="0">
                        <a:latin typeface="Cambria Math" panose="02040503050406030204" pitchFamily="18" charset="0"/>
                        <a:ea typeface="SimSun" panose="02010600030101010101" pitchFamily="2" charset="-122"/>
                      </a:rPr>
                      <m:t>𝑅</m:t>
                    </m:r>
                  </m:oMath>
                </a14:m>
                <a:r>
                  <a:rPr kumimoji="1" lang="zh-CN" altLang="en-US" sz="2400" b="1" dirty="0">
                    <a:latin typeface="SimSun" panose="02010600030101010101" pitchFamily="2" charset="-122"/>
                    <a:ea typeface="SimSun" panose="02010600030101010101" pitchFamily="2" charset="-122"/>
                  </a:rPr>
                  <a:t>上恒成立</a:t>
                </a:r>
                <a:r>
                  <a:rPr kumimoji="1" lang="en-US" altLang="zh-CN" sz="2400" b="1" dirty="0">
                    <a:latin typeface="SimSun" panose="02010600030101010101" pitchFamily="2" charset="-122"/>
                    <a:ea typeface="SimSun" panose="02010600030101010101" pitchFamily="2" charset="-122"/>
                  </a:rPr>
                  <a:t>,</a:t>
                </a:r>
                <a:r>
                  <a:rPr kumimoji="1" lang="zh-CN" altLang="en-US" sz="2400" b="1" dirty="0">
                    <a:latin typeface="SimSun" panose="02010600030101010101" pitchFamily="2" charset="-122"/>
                    <a:ea typeface="SimSun" panose="02010600030101010101" pitchFamily="2" charset="-122"/>
                  </a:rPr>
                  <a:t>求</a:t>
                </a:r>
                <a14:m>
                  <m:oMath xmlns:m="http://schemas.openxmlformats.org/officeDocument/2006/math">
                    <m:r>
                      <a:rPr kumimoji="1" lang="en-US" altLang="zh-CN" sz="2400" i="1" dirty="0">
                        <a:latin typeface="Cambria Math" panose="02040503050406030204" pitchFamily="18" charset="0"/>
                        <a:ea typeface="SimSun" panose="02010600030101010101" pitchFamily="2" charset="-122"/>
                      </a:rPr>
                      <m:t>𝑚</m:t>
                    </m:r>
                  </m:oMath>
                </a14:m>
                <a:r>
                  <a:rPr kumimoji="1" lang="zh-CN" altLang="en-US" sz="2400" b="1" dirty="0">
                    <a:latin typeface="SimSun" panose="02010600030101010101" pitchFamily="2" charset="-122"/>
                    <a:ea typeface="SimSun" panose="02010600030101010101" pitchFamily="2" charset="-122"/>
                  </a:rPr>
                  <a:t>的取值范围</a:t>
                </a:r>
                <a:r>
                  <a:rPr kumimoji="1" lang="en-US" altLang="zh-CN" sz="2400" b="1" dirty="0">
                    <a:latin typeface="SimSun" panose="02010600030101010101" pitchFamily="2" charset="-122"/>
                    <a:ea typeface="SimSun" panose="02010600030101010101" pitchFamily="2" charset="-122"/>
                  </a:rPr>
                  <a:t>.</a:t>
                </a:r>
              </a:p>
            </p:txBody>
          </p:sp>
        </mc:Choice>
        <mc:Fallback xmlns="">
          <p:sp>
            <p:nvSpPr>
              <p:cNvPr id="11" name="文本框 10">
                <a:extLst>
                  <a:ext uri="{FF2B5EF4-FFF2-40B4-BE49-F238E27FC236}">
                    <a16:creationId xmlns:a16="http://schemas.microsoft.com/office/drawing/2014/main" id="{0F0CE9D0-7A5A-50DF-469D-BA00BB18FF83}"/>
                  </a:ext>
                </a:extLst>
              </p:cNvPr>
              <p:cNvSpPr txBox="1">
                <a:spLocks noRot="1" noChangeAspect="1" noMove="1" noResize="1" noEditPoints="1" noAdjustHandles="1" noChangeArrowheads="1" noChangeShapeType="1" noTextEdit="1"/>
              </p:cNvSpPr>
              <p:nvPr/>
            </p:nvSpPr>
            <p:spPr>
              <a:xfrm>
                <a:off x="696707" y="1167765"/>
                <a:ext cx="11212237" cy="1127296"/>
              </a:xfrm>
              <a:prstGeom prst="rect">
                <a:avLst/>
              </a:prstGeom>
              <a:blipFill>
                <a:blip r:embed="rId3"/>
                <a:stretch>
                  <a:fillRect l="-792" r="-113" b="-112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2089821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9D64BC1-1E68-82F5-EC68-0F8A53B30156}"/>
              </a:ext>
            </a:extLst>
          </p:cNvPr>
          <p:cNvSpPr txBox="1"/>
          <p:nvPr/>
        </p:nvSpPr>
        <p:spPr>
          <a:xfrm>
            <a:off x="0" y="0"/>
            <a:ext cx="11670030" cy="655320"/>
          </a:xfrm>
          <a:prstGeom prst="rect">
            <a:avLst/>
          </a:prstGeom>
          <a:noFill/>
        </p:spPr>
        <p:txBody>
          <a:bodyPr wrap="square" rtlCol="0">
            <a:noAutofit/>
          </a:bodyPr>
          <a:lstStyle/>
          <a:p>
            <a:r>
              <a:rPr lang="zh-CN" altLang="en-US" sz="4000" b="1"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不等式恒成立问题</a:t>
            </a:r>
          </a:p>
        </p:txBody>
      </p:sp>
      <p:pic>
        <p:nvPicPr>
          <p:cNvPr id="4" name="图片 3" descr="文本&#10;&#10;描述已自动生成">
            <a:extLst>
              <a:ext uri="{FF2B5EF4-FFF2-40B4-BE49-F238E27FC236}">
                <a16:creationId xmlns:a16="http://schemas.microsoft.com/office/drawing/2014/main" id="{7335CC94-7AEB-819E-9BD9-BB5220F2CCB7}"/>
              </a:ext>
            </a:extLst>
          </p:cNvPr>
          <p:cNvPicPr>
            <a:picLocks noChangeAspect="1"/>
          </p:cNvPicPr>
          <p:nvPr/>
        </p:nvPicPr>
        <p:blipFill rotWithShape="1">
          <a:blip r:embed="rId2">
            <a:extLst>
              <a:ext uri="{28A0092B-C50C-407E-A947-70E740481C1C}">
                <a14:useLocalDpi xmlns:a14="http://schemas.microsoft.com/office/drawing/2010/main" val="0"/>
              </a:ext>
            </a:extLst>
          </a:blip>
          <a:srcRect t="20714" r="26527" b="6447"/>
          <a:stretch/>
        </p:blipFill>
        <p:spPr>
          <a:xfrm>
            <a:off x="696707" y="2321096"/>
            <a:ext cx="8957838" cy="4232037"/>
          </a:xfrm>
          <a:prstGeom prst="rect">
            <a:avLst/>
          </a:prstGeom>
        </p:spPr>
      </p:pic>
      <p:grpSp>
        <p:nvGrpSpPr>
          <p:cNvPr id="8" name="组合 7">
            <a:extLst>
              <a:ext uri="{FF2B5EF4-FFF2-40B4-BE49-F238E27FC236}">
                <a16:creationId xmlns:a16="http://schemas.microsoft.com/office/drawing/2014/main" id="{F52176B4-D2E0-E2F5-14EF-8B3F0070EC8A}"/>
              </a:ext>
            </a:extLst>
          </p:cNvPr>
          <p:cNvGrpSpPr/>
          <p:nvPr/>
        </p:nvGrpSpPr>
        <p:grpSpPr>
          <a:xfrm>
            <a:off x="696707" y="675640"/>
            <a:ext cx="6751993" cy="466090"/>
            <a:chOff x="3559" y="2307"/>
            <a:chExt cx="20583" cy="734"/>
          </a:xfrm>
        </p:grpSpPr>
        <p:sp>
          <p:nvSpPr>
            <p:cNvPr id="9" name="文本框 8">
              <a:extLst>
                <a:ext uri="{FF2B5EF4-FFF2-40B4-BE49-F238E27FC236}">
                  <a16:creationId xmlns:a16="http://schemas.microsoft.com/office/drawing/2014/main" id="{39D0905F-B7DD-A024-BD08-2B02343BB486}"/>
                </a:ext>
              </a:extLst>
            </p:cNvPr>
            <p:cNvSpPr txBox="1"/>
            <p:nvPr/>
          </p:nvSpPr>
          <p:spPr>
            <a:xfrm>
              <a:off x="3559" y="2316"/>
              <a:ext cx="20583" cy="725"/>
            </a:xfrm>
            <a:prstGeom prst="rect">
              <a:avLst/>
            </a:prstGeom>
            <a:noFill/>
          </p:spPr>
          <p:txBody>
            <a:bodyPr wrap="square" rtlCol="0">
              <a:spAutoFit/>
            </a:bodyPr>
            <a:lstStyle/>
            <a:p>
              <a:r>
                <a:rPr lang="zh-CN" altLang="en-US" sz="2400" b="1" dirty="0">
                  <a:latin typeface="宋体" panose="02010600030101010101" pitchFamily="2" charset="-122"/>
                  <a:ea typeface="宋体" panose="02010600030101010101" pitchFamily="2" charset="-122"/>
                </a:rPr>
                <a:t>题型四：不等式恒成立问题</a:t>
              </a:r>
              <a:endParaRPr lang="en-US" altLang="zh-CN" sz="2400" b="1" dirty="0">
                <a:latin typeface="宋体" panose="02010600030101010101" pitchFamily="2" charset="-122"/>
                <a:ea typeface="宋体" panose="02010600030101010101" pitchFamily="2" charset="-122"/>
              </a:endParaRPr>
            </a:p>
          </p:txBody>
        </p:sp>
        <p:sp>
          <p:nvSpPr>
            <p:cNvPr id="10" name="圆角矩形 9">
              <a:extLst>
                <a:ext uri="{FF2B5EF4-FFF2-40B4-BE49-F238E27FC236}">
                  <a16:creationId xmlns:a16="http://schemas.microsoft.com/office/drawing/2014/main" id="{B1F19884-0842-DC42-DA3C-A4A3669567B8}"/>
                </a:ext>
              </a:extLst>
            </p:cNvPr>
            <p:cNvSpPr/>
            <p:nvPr/>
          </p:nvSpPr>
          <p:spPr>
            <a:xfrm>
              <a:off x="3559" y="2307"/>
              <a:ext cx="14098" cy="684"/>
            </a:xfrm>
            <a:prstGeom prst="roundRect">
              <a:avLst/>
            </a:prstGeom>
            <a:noFill/>
            <a:ln w="28575">
              <a:solidFill>
                <a:schemeClr val="accent1">
                  <a:lumMod val="75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0F0CE9D0-7A5A-50DF-469D-BA00BB18FF83}"/>
                  </a:ext>
                </a:extLst>
              </p:cNvPr>
              <p:cNvSpPr txBox="1"/>
              <p:nvPr/>
            </p:nvSpPr>
            <p:spPr>
              <a:xfrm>
                <a:off x="696707" y="1167765"/>
                <a:ext cx="11212237" cy="1127296"/>
              </a:xfrm>
              <a:prstGeom prst="rect">
                <a:avLst/>
              </a:prstGeom>
              <a:noFill/>
            </p:spPr>
            <p:txBody>
              <a:bodyPr wrap="none" rtlCol="0">
                <a:spAutoFit/>
              </a:bodyPr>
              <a:lstStyle/>
              <a:p>
                <a:pPr>
                  <a:lnSpc>
                    <a:spcPct val="150000"/>
                  </a:lnSpc>
                </a:pPr>
                <a:r>
                  <a:rPr kumimoji="1" lang="zh-CN" altLang="en-US" sz="2400" b="1" dirty="0">
                    <a:latin typeface="SimSun" panose="02010600030101010101" pitchFamily="2" charset="-122"/>
                    <a:ea typeface="SimSun" panose="02010600030101010101" pitchFamily="2" charset="-122"/>
                  </a:rPr>
                  <a:t>例</a:t>
                </a:r>
                <a:r>
                  <a:rPr kumimoji="1" lang="en-US" altLang="zh-CN" sz="2400" b="1" dirty="0">
                    <a:latin typeface="SimSun" panose="02010600030101010101" pitchFamily="2" charset="-122"/>
                    <a:ea typeface="SimSun" panose="02010600030101010101" pitchFamily="2" charset="-122"/>
                  </a:rPr>
                  <a:t>4</a:t>
                </a:r>
                <a:r>
                  <a:rPr kumimoji="1" lang="zh-CN" altLang="en-US" sz="2400" b="1" dirty="0">
                    <a:latin typeface="SimSun" panose="02010600030101010101" pitchFamily="2" charset="-122"/>
                    <a:ea typeface="SimSun" panose="02010600030101010101" pitchFamily="2" charset="-122"/>
                  </a:rPr>
                  <a:t> </a:t>
                </a:r>
                <a:r>
                  <a:rPr kumimoji="1" lang="en-US" altLang="zh-CN" sz="2400" b="1" dirty="0">
                    <a:latin typeface="SimSun" panose="02010600030101010101" pitchFamily="2" charset="-122"/>
                    <a:ea typeface="SimSun" panose="02010600030101010101" pitchFamily="2" charset="-122"/>
                  </a:rPr>
                  <a:t>(1)</a:t>
                </a:r>
                <a:r>
                  <a:rPr kumimoji="1" lang="zh-CN" altLang="en-US" sz="2400" b="1" dirty="0">
                    <a:latin typeface="SimSun" panose="02010600030101010101" pitchFamily="2" charset="-122"/>
                    <a:ea typeface="SimSun" panose="02010600030101010101" pitchFamily="2" charset="-122"/>
                  </a:rPr>
                  <a:t>若对任意实数</a:t>
                </a:r>
                <a14:m>
                  <m:oMath xmlns:m="http://schemas.openxmlformats.org/officeDocument/2006/math">
                    <m:r>
                      <a:rPr kumimoji="1" lang="en-US" altLang="zh-CN" sz="2400" b="0" i="1" dirty="0" smtClean="0">
                        <a:latin typeface="Cambria Math" panose="02040503050406030204" pitchFamily="18" charset="0"/>
                        <a:ea typeface="SimSun" panose="02010600030101010101" pitchFamily="2" charset="-122"/>
                      </a:rPr>
                      <m:t>𝑥</m:t>
                    </m:r>
                  </m:oMath>
                </a14:m>
                <a:r>
                  <a:rPr kumimoji="1" lang="zh-CN" altLang="en-US" sz="2400" b="1" dirty="0">
                    <a:latin typeface="SimSun" panose="02010600030101010101" pitchFamily="2" charset="-122"/>
                    <a:ea typeface="SimSun" panose="02010600030101010101" pitchFamily="2" charset="-122"/>
                  </a:rPr>
                  <a:t>不等式</a:t>
                </a:r>
                <a14:m>
                  <m:oMath xmlns:m="http://schemas.openxmlformats.org/officeDocument/2006/math">
                    <m:sSup>
                      <m:sSupPr>
                        <m:ctrlPr>
                          <a:rPr kumimoji="1" lang="en-US" altLang="zh-CN" sz="2400" i="1" dirty="0" smtClean="0">
                            <a:latin typeface="Cambria Math" panose="02040503050406030204" pitchFamily="18" charset="0"/>
                            <a:ea typeface="SimSun" panose="02010600030101010101" pitchFamily="2" charset="-122"/>
                          </a:rPr>
                        </m:ctrlPr>
                      </m:sSupPr>
                      <m:e>
                        <m:r>
                          <a:rPr kumimoji="1" lang="en-US" altLang="zh-CN" sz="2400" b="0" i="1" dirty="0" smtClean="0">
                            <a:latin typeface="Cambria Math" panose="02040503050406030204" pitchFamily="18" charset="0"/>
                            <a:ea typeface="SimSun" panose="02010600030101010101" pitchFamily="2" charset="-122"/>
                          </a:rPr>
                          <m:t>𝑥</m:t>
                        </m:r>
                      </m:e>
                      <m:sup>
                        <m:r>
                          <a:rPr kumimoji="1" lang="en-US" altLang="zh-CN" sz="2400" b="0" i="1" dirty="0" smtClean="0">
                            <a:latin typeface="Cambria Math" panose="02040503050406030204" pitchFamily="18" charset="0"/>
                            <a:ea typeface="SimSun" panose="02010600030101010101" pitchFamily="2" charset="-122"/>
                          </a:rPr>
                          <m:t>2</m:t>
                        </m:r>
                      </m:sup>
                    </m:sSup>
                    <m:r>
                      <a:rPr kumimoji="1" lang="en-US" altLang="zh-CN" sz="2400" b="0" i="1" dirty="0" smtClean="0">
                        <a:latin typeface="Cambria Math" panose="02040503050406030204" pitchFamily="18" charset="0"/>
                        <a:ea typeface="SimSun" panose="02010600030101010101" pitchFamily="2" charset="-122"/>
                      </a:rPr>
                      <m:t>+</m:t>
                    </m:r>
                    <m:r>
                      <a:rPr kumimoji="1" lang="en-US" altLang="zh-CN" sz="2400" b="0" i="1" dirty="0" smtClean="0">
                        <a:latin typeface="Cambria Math" panose="02040503050406030204" pitchFamily="18" charset="0"/>
                        <a:ea typeface="SimSun" panose="02010600030101010101" pitchFamily="2" charset="-122"/>
                      </a:rPr>
                      <m:t>𝑚𝑥</m:t>
                    </m:r>
                    <m:r>
                      <a:rPr kumimoji="1" lang="en-US" altLang="zh-CN" sz="2400" b="0" i="1" dirty="0" smtClean="0">
                        <a:latin typeface="Cambria Math" panose="02040503050406030204" pitchFamily="18" charset="0"/>
                        <a:ea typeface="SimSun" panose="02010600030101010101" pitchFamily="2" charset="-122"/>
                      </a:rPr>
                      <m:t>&gt;</m:t>
                    </m:r>
                    <m:r>
                      <a:rPr kumimoji="1" lang="en-US" altLang="zh-CN" sz="2400" b="0" i="1" dirty="0" smtClean="0">
                        <a:latin typeface="Cambria Math" panose="02040503050406030204" pitchFamily="18" charset="0"/>
                        <a:ea typeface="SimSun" panose="02010600030101010101" pitchFamily="2" charset="-122"/>
                      </a:rPr>
                      <m:t>4</m:t>
                    </m:r>
                    <m:r>
                      <a:rPr kumimoji="1" lang="en-US" altLang="zh-CN" sz="2400" b="0" i="1" dirty="0" smtClean="0">
                        <a:latin typeface="Cambria Math" panose="02040503050406030204" pitchFamily="18" charset="0"/>
                        <a:ea typeface="SimSun" panose="02010600030101010101" pitchFamily="2" charset="-122"/>
                      </a:rPr>
                      <m:t>𝑥</m:t>
                    </m:r>
                    <m:r>
                      <a:rPr kumimoji="1" lang="en-US" altLang="zh-CN" sz="2400" b="0" i="1" dirty="0" smtClean="0">
                        <a:latin typeface="Cambria Math" panose="02040503050406030204" pitchFamily="18" charset="0"/>
                        <a:ea typeface="SimSun" panose="02010600030101010101" pitchFamily="2" charset="-122"/>
                      </a:rPr>
                      <m:t>+</m:t>
                    </m:r>
                    <m:r>
                      <a:rPr kumimoji="1" lang="en-US" altLang="zh-CN" sz="2400" b="0" i="1" dirty="0" smtClean="0">
                        <a:latin typeface="Cambria Math" panose="02040503050406030204" pitchFamily="18" charset="0"/>
                        <a:ea typeface="SimSun" panose="02010600030101010101" pitchFamily="2" charset="-122"/>
                      </a:rPr>
                      <m:t>𝑚</m:t>
                    </m:r>
                    <m:r>
                      <a:rPr kumimoji="1" lang="en-US" altLang="zh-CN" sz="2400" b="0" i="1" dirty="0" smtClean="0">
                        <a:latin typeface="Cambria Math" panose="02040503050406030204" pitchFamily="18" charset="0"/>
                        <a:ea typeface="SimSun" panose="02010600030101010101" pitchFamily="2" charset="-122"/>
                      </a:rPr>
                      <m:t>−</m:t>
                    </m:r>
                    <m:r>
                      <a:rPr kumimoji="1" lang="en-US" altLang="zh-CN" sz="2400" b="0" i="1" dirty="0" smtClean="0">
                        <a:latin typeface="Cambria Math" panose="02040503050406030204" pitchFamily="18" charset="0"/>
                        <a:ea typeface="SimSun" panose="02010600030101010101" pitchFamily="2" charset="-122"/>
                      </a:rPr>
                      <m:t>4</m:t>
                    </m:r>
                  </m:oMath>
                </a14:m>
                <a:r>
                  <a:rPr kumimoji="1" lang="zh-CN" altLang="en-US" sz="2400" b="1" dirty="0">
                    <a:latin typeface="SimSun" panose="02010600030101010101" pitchFamily="2" charset="-122"/>
                    <a:ea typeface="SimSun" panose="02010600030101010101" pitchFamily="2" charset="-122"/>
                  </a:rPr>
                  <a:t>恒成立</a:t>
                </a:r>
                <a:r>
                  <a:rPr kumimoji="1" lang="en-US" altLang="zh-CN" sz="2400" b="1" dirty="0">
                    <a:latin typeface="SimSun" panose="02010600030101010101" pitchFamily="2" charset="-122"/>
                    <a:ea typeface="SimSun" panose="02010600030101010101" pitchFamily="2" charset="-122"/>
                  </a:rPr>
                  <a:t>,</a:t>
                </a:r>
                <a:r>
                  <a:rPr kumimoji="1" lang="zh-CN" altLang="en-US" sz="2400" b="1" dirty="0">
                    <a:latin typeface="SimSun" panose="02010600030101010101" pitchFamily="2" charset="-122"/>
                    <a:ea typeface="SimSun" panose="02010600030101010101" pitchFamily="2" charset="-122"/>
                  </a:rPr>
                  <a:t>求实数</a:t>
                </a:r>
                <a14:m>
                  <m:oMath xmlns:m="http://schemas.openxmlformats.org/officeDocument/2006/math">
                    <m:r>
                      <a:rPr kumimoji="1" lang="en-US" altLang="zh-CN" sz="2400" b="0" i="1" dirty="0">
                        <a:latin typeface="Cambria Math" panose="02040503050406030204" pitchFamily="18" charset="0"/>
                        <a:ea typeface="SimSun" panose="02010600030101010101" pitchFamily="2" charset="-122"/>
                      </a:rPr>
                      <m:t>𝑚</m:t>
                    </m:r>
                  </m:oMath>
                </a14:m>
                <a:r>
                  <a:rPr kumimoji="1" lang="zh-CN" altLang="en-US" sz="2400" b="1" dirty="0">
                    <a:latin typeface="SimSun" panose="02010600030101010101" pitchFamily="2" charset="-122"/>
                    <a:ea typeface="SimSun" panose="02010600030101010101" pitchFamily="2" charset="-122"/>
                  </a:rPr>
                  <a:t>的取值范围</a:t>
                </a:r>
                <a:r>
                  <a:rPr kumimoji="1" lang="en-US" altLang="zh-CN" sz="2400" b="1" dirty="0">
                    <a:latin typeface="SimSun" panose="02010600030101010101" pitchFamily="2" charset="-122"/>
                    <a:ea typeface="SimSun" panose="02010600030101010101" pitchFamily="2" charset="-122"/>
                  </a:rPr>
                  <a:t>.</a:t>
                </a:r>
              </a:p>
              <a:p>
                <a:pPr>
                  <a:lnSpc>
                    <a:spcPct val="150000"/>
                  </a:lnSpc>
                </a:pPr>
                <a:r>
                  <a:rPr kumimoji="1" lang="en-US" altLang="zh-CN" sz="2400" b="1" dirty="0">
                    <a:latin typeface="SimSun" panose="02010600030101010101" pitchFamily="2" charset="-122"/>
                    <a:ea typeface="SimSun" panose="02010600030101010101" pitchFamily="2" charset="-122"/>
                  </a:rPr>
                  <a:t>(2)</a:t>
                </a:r>
                <a:r>
                  <a:rPr kumimoji="1" lang="zh-CN" altLang="en-US" sz="2400" b="1" dirty="0">
                    <a:latin typeface="SimSun" panose="02010600030101010101" pitchFamily="2" charset="-122"/>
                    <a:ea typeface="SimSun" panose="02010600030101010101" pitchFamily="2" charset="-122"/>
                  </a:rPr>
                  <a:t>若</a:t>
                </a:r>
                <a14:m>
                  <m:oMath xmlns:m="http://schemas.openxmlformats.org/officeDocument/2006/math">
                    <m:sSup>
                      <m:sSupPr>
                        <m:ctrlPr>
                          <a:rPr kumimoji="1" lang="en-US" altLang="zh-CN" sz="2400" i="1" dirty="0" smtClean="0">
                            <a:latin typeface="Cambria Math" panose="02040503050406030204" pitchFamily="18" charset="0"/>
                            <a:ea typeface="SimSun" panose="02010600030101010101" pitchFamily="2" charset="-122"/>
                          </a:rPr>
                        </m:ctrlPr>
                      </m:sSupPr>
                      <m:e>
                        <m:r>
                          <a:rPr kumimoji="1" lang="en-US" altLang="zh-CN" sz="2400" b="0" i="1" dirty="0" smtClean="0">
                            <a:latin typeface="Cambria Math" panose="02040503050406030204" pitchFamily="18" charset="0"/>
                            <a:ea typeface="SimSun" panose="02010600030101010101" pitchFamily="2" charset="-122"/>
                          </a:rPr>
                          <m:t>𝑥</m:t>
                        </m:r>
                      </m:e>
                      <m:sup>
                        <m:r>
                          <a:rPr kumimoji="1" lang="en-US" altLang="zh-CN" sz="2400" b="0" i="1" dirty="0" smtClean="0">
                            <a:latin typeface="Cambria Math" panose="02040503050406030204" pitchFamily="18" charset="0"/>
                            <a:ea typeface="SimSun" panose="02010600030101010101" pitchFamily="2" charset="-122"/>
                          </a:rPr>
                          <m:t>2</m:t>
                        </m:r>
                      </m:sup>
                    </m:sSup>
                    <m:r>
                      <a:rPr kumimoji="1" lang="en-US" altLang="zh-CN" sz="2400" b="0" i="1" dirty="0" smtClean="0">
                        <a:latin typeface="Cambria Math" panose="02040503050406030204" pitchFamily="18" charset="0"/>
                        <a:ea typeface="SimSun" panose="02010600030101010101" pitchFamily="2" charset="-122"/>
                      </a:rPr>
                      <m:t>&gt;</m:t>
                    </m:r>
                    <m:r>
                      <a:rPr kumimoji="1" lang="en-US" altLang="zh-CN" sz="2400" b="0" i="1" dirty="0" smtClean="0">
                        <a:latin typeface="Cambria Math" panose="02040503050406030204" pitchFamily="18" charset="0"/>
                        <a:ea typeface="SimSun" panose="02010600030101010101" pitchFamily="2" charset="-122"/>
                      </a:rPr>
                      <m:t>4</m:t>
                    </m:r>
                    <m:r>
                      <a:rPr kumimoji="1" lang="en-US" altLang="zh-CN" sz="2400" b="0" i="1" dirty="0" smtClean="0">
                        <a:latin typeface="Cambria Math" panose="02040503050406030204" pitchFamily="18" charset="0"/>
                        <a:ea typeface="SimSun" panose="02010600030101010101" pitchFamily="2" charset="-122"/>
                      </a:rPr>
                      <m:t>𝑥</m:t>
                    </m:r>
                    <m:r>
                      <a:rPr kumimoji="1" lang="en-US" altLang="zh-CN" sz="2400" b="0" i="1" dirty="0" smtClean="0">
                        <a:latin typeface="Cambria Math" panose="02040503050406030204" pitchFamily="18" charset="0"/>
                        <a:ea typeface="SimSun" panose="02010600030101010101" pitchFamily="2" charset="-122"/>
                      </a:rPr>
                      <m:t>+</m:t>
                    </m:r>
                    <m:r>
                      <a:rPr kumimoji="1" lang="en-US" altLang="zh-CN" sz="2400" b="0" i="1" dirty="0" smtClean="0">
                        <a:latin typeface="Cambria Math" panose="02040503050406030204" pitchFamily="18" charset="0"/>
                        <a:ea typeface="SimSun" panose="02010600030101010101" pitchFamily="2" charset="-122"/>
                      </a:rPr>
                      <m:t>𝑚</m:t>
                    </m:r>
                    <m:r>
                      <a:rPr kumimoji="1" lang="en-US" altLang="zh-CN" sz="2400" b="0" i="1" dirty="0" smtClean="0">
                        <a:latin typeface="Cambria Math" panose="02040503050406030204" pitchFamily="18" charset="0"/>
                        <a:ea typeface="SimSun" panose="02010600030101010101" pitchFamily="2" charset="-122"/>
                      </a:rPr>
                      <m:t>−</m:t>
                    </m:r>
                    <m:r>
                      <a:rPr kumimoji="1" lang="en-US" altLang="zh-CN" sz="2400" b="0" i="1" dirty="0" smtClean="0">
                        <a:latin typeface="Cambria Math" panose="02040503050406030204" pitchFamily="18" charset="0"/>
                        <a:ea typeface="SimSun" panose="02010600030101010101" pitchFamily="2" charset="-122"/>
                      </a:rPr>
                      <m:t>4</m:t>
                    </m:r>
                  </m:oMath>
                </a14:m>
                <a:r>
                  <a:rPr kumimoji="1" lang="zh-CN" altLang="en-US" sz="2400" b="1" dirty="0">
                    <a:latin typeface="SimSun" panose="02010600030101010101" pitchFamily="2" charset="-122"/>
                    <a:ea typeface="SimSun" panose="02010600030101010101" pitchFamily="2" charset="-122"/>
                  </a:rPr>
                  <a:t>在</a:t>
                </a:r>
                <a14:m>
                  <m:oMath xmlns:m="http://schemas.openxmlformats.org/officeDocument/2006/math">
                    <m:r>
                      <a:rPr kumimoji="1" lang="en-US" altLang="zh-CN" sz="2400" i="1" dirty="0" smtClean="0">
                        <a:latin typeface="Cambria Math" panose="02040503050406030204" pitchFamily="18" charset="0"/>
                        <a:ea typeface="SimSun" panose="02010600030101010101" pitchFamily="2" charset="-122"/>
                      </a:rPr>
                      <m:t>𝑅</m:t>
                    </m:r>
                  </m:oMath>
                </a14:m>
                <a:r>
                  <a:rPr kumimoji="1" lang="zh-CN" altLang="en-US" sz="2400" b="1" dirty="0">
                    <a:latin typeface="SimSun" panose="02010600030101010101" pitchFamily="2" charset="-122"/>
                    <a:ea typeface="SimSun" panose="02010600030101010101" pitchFamily="2" charset="-122"/>
                  </a:rPr>
                  <a:t>上恒成立</a:t>
                </a:r>
                <a:r>
                  <a:rPr kumimoji="1" lang="en-US" altLang="zh-CN" sz="2400" b="1" dirty="0">
                    <a:latin typeface="SimSun" panose="02010600030101010101" pitchFamily="2" charset="-122"/>
                    <a:ea typeface="SimSun" panose="02010600030101010101" pitchFamily="2" charset="-122"/>
                  </a:rPr>
                  <a:t>,</a:t>
                </a:r>
                <a:r>
                  <a:rPr kumimoji="1" lang="zh-CN" altLang="en-US" sz="2400" b="1" dirty="0">
                    <a:latin typeface="SimSun" panose="02010600030101010101" pitchFamily="2" charset="-122"/>
                    <a:ea typeface="SimSun" panose="02010600030101010101" pitchFamily="2" charset="-122"/>
                  </a:rPr>
                  <a:t>求</a:t>
                </a:r>
                <a14:m>
                  <m:oMath xmlns:m="http://schemas.openxmlformats.org/officeDocument/2006/math">
                    <m:r>
                      <a:rPr kumimoji="1" lang="en-US" altLang="zh-CN" sz="2400" i="1" dirty="0">
                        <a:latin typeface="Cambria Math" panose="02040503050406030204" pitchFamily="18" charset="0"/>
                        <a:ea typeface="SimSun" panose="02010600030101010101" pitchFamily="2" charset="-122"/>
                      </a:rPr>
                      <m:t>𝑚</m:t>
                    </m:r>
                  </m:oMath>
                </a14:m>
                <a:r>
                  <a:rPr kumimoji="1" lang="zh-CN" altLang="en-US" sz="2400" b="1" dirty="0">
                    <a:latin typeface="SimSun" panose="02010600030101010101" pitchFamily="2" charset="-122"/>
                    <a:ea typeface="SimSun" panose="02010600030101010101" pitchFamily="2" charset="-122"/>
                  </a:rPr>
                  <a:t>的取值范围</a:t>
                </a:r>
                <a:r>
                  <a:rPr kumimoji="1" lang="en-US" altLang="zh-CN" sz="2400" b="1" dirty="0">
                    <a:latin typeface="SimSun" panose="02010600030101010101" pitchFamily="2" charset="-122"/>
                    <a:ea typeface="SimSun" panose="02010600030101010101" pitchFamily="2" charset="-122"/>
                  </a:rPr>
                  <a:t>.</a:t>
                </a:r>
              </a:p>
            </p:txBody>
          </p:sp>
        </mc:Choice>
        <mc:Fallback xmlns="">
          <p:sp>
            <p:nvSpPr>
              <p:cNvPr id="11" name="文本框 10">
                <a:extLst>
                  <a:ext uri="{FF2B5EF4-FFF2-40B4-BE49-F238E27FC236}">
                    <a16:creationId xmlns:a16="http://schemas.microsoft.com/office/drawing/2014/main" id="{0F0CE9D0-7A5A-50DF-469D-BA00BB18FF83}"/>
                  </a:ext>
                </a:extLst>
              </p:cNvPr>
              <p:cNvSpPr txBox="1">
                <a:spLocks noRot="1" noChangeAspect="1" noMove="1" noResize="1" noEditPoints="1" noAdjustHandles="1" noChangeArrowheads="1" noChangeShapeType="1" noTextEdit="1"/>
              </p:cNvSpPr>
              <p:nvPr/>
            </p:nvSpPr>
            <p:spPr>
              <a:xfrm>
                <a:off x="696707" y="1167765"/>
                <a:ext cx="11212237" cy="1127296"/>
              </a:xfrm>
              <a:prstGeom prst="rect">
                <a:avLst/>
              </a:prstGeom>
              <a:blipFill>
                <a:blip r:embed="rId3"/>
                <a:stretch>
                  <a:fillRect l="-792" r="-113" b="-112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3381895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943B531-B400-4DCA-3DF0-DFEC0B77599D}"/>
              </a:ext>
            </a:extLst>
          </p:cNvPr>
          <p:cNvSpPr txBox="1"/>
          <p:nvPr/>
        </p:nvSpPr>
        <p:spPr>
          <a:xfrm>
            <a:off x="0" y="0"/>
            <a:ext cx="11670030" cy="655320"/>
          </a:xfrm>
          <a:prstGeom prst="rect">
            <a:avLst/>
          </a:prstGeom>
          <a:noFill/>
        </p:spPr>
        <p:txBody>
          <a:bodyPr wrap="square" rtlCol="0">
            <a:noAutofit/>
          </a:bodyPr>
          <a:lstStyle/>
          <a:p>
            <a:r>
              <a:rPr lang="zh-CN" altLang="en-US" sz="4000" b="1"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不等式恒成立问题</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415B1AC9-3DA4-091E-80DF-D7D5B00D0E88}"/>
                  </a:ext>
                </a:extLst>
              </p:cNvPr>
              <p:cNvSpPr txBox="1"/>
              <p:nvPr/>
            </p:nvSpPr>
            <p:spPr>
              <a:xfrm>
                <a:off x="350127" y="801408"/>
                <a:ext cx="10969775" cy="1127296"/>
              </a:xfrm>
              <a:prstGeom prst="rect">
                <a:avLst/>
              </a:prstGeom>
              <a:noFill/>
            </p:spPr>
            <p:txBody>
              <a:bodyPr wrap="square" rtlCol="0">
                <a:spAutoFit/>
              </a:bodyPr>
              <a:lstStyle/>
              <a:p>
                <a:pPr>
                  <a:lnSpc>
                    <a:spcPct val="150000"/>
                  </a:lnSpc>
                </a:pPr>
                <a:r>
                  <a:rPr kumimoji="1" lang="zh-CN" altLang="en-US" sz="2400" b="1" dirty="0">
                    <a:latin typeface="SimSun" panose="02010600030101010101" pitchFamily="2" charset="-122"/>
                    <a:ea typeface="SimSun" panose="02010600030101010101" pitchFamily="2" charset="-122"/>
                  </a:rPr>
                  <a:t>变</a:t>
                </a:r>
                <a:r>
                  <a:rPr kumimoji="1" lang="en-US" altLang="zh-CN" sz="2400" b="1" dirty="0">
                    <a:latin typeface="SimSun" panose="02010600030101010101" pitchFamily="2" charset="-122"/>
                    <a:ea typeface="SimSun" panose="02010600030101010101" pitchFamily="2" charset="-122"/>
                  </a:rPr>
                  <a:t>4</a:t>
                </a:r>
                <a:r>
                  <a:rPr kumimoji="1" lang="zh-CN" altLang="en-US" sz="2400" b="1" dirty="0">
                    <a:latin typeface="SimSun" panose="02010600030101010101" pitchFamily="2" charset="-122"/>
                    <a:ea typeface="SimSun" panose="02010600030101010101" pitchFamily="2" charset="-122"/>
                  </a:rPr>
                  <a:t> 若关于</a:t>
                </a:r>
                <a14:m>
                  <m:oMath xmlns:m="http://schemas.openxmlformats.org/officeDocument/2006/math">
                    <m:r>
                      <a:rPr kumimoji="1" lang="en-US" altLang="zh-CN" sz="2400" b="0" i="1" dirty="0" smtClean="0">
                        <a:latin typeface="Cambria Math" panose="02040503050406030204" pitchFamily="18" charset="0"/>
                        <a:ea typeface="SimSun" panose="02010600030101010101" pitchFamily="2" charset="-122"/>
                      </a:rPr>
                      <m:t>𝑥</m:t>
                    </m:r>
                  </m:oMath>
                </a14:m>
                <a:r>
                  <a:rPr kumimoji="1" lang="zh-CN" altLang="en-US" sz="2400" b="1" dirty="0">
                    <a:latin typeface="SimSun" panose="02010600030101010101" pitchFamily="2" charset="-122"/>
                    <a:ea typeface="SimSun" panose="02010600030101010101" pitchFamily="2" charset="-122"/>
                  </a:rPr>
                  <a:t>的不等式</a:t>
                </a:r>
                <a14:m>
                  <m:oMath xmlns:m="http://schemas.openxmlformats.org/officeDocument/2006/math">
                    <m:sSup>
                      <m:sSupPr>
                        <m:ctrlPr>
                          <a:rPr kumimoji="1" lang="en-US" altLang="zh-CN" sz="2400" i="1" dirty="0" smtClean="0">
                            <a:latin typeface="Cambria Math" panose="02040503050406030204" pitchFamily="18" charset="0"/>
                            <a:ea typeface="SimSun" panose="02010600030101010101" pitchFamily="2" charset="-122"/>
                          </a:rPr>
                        </m:ctrlPr>
                      </m:sSupPr>
                      <m:e>
                        <m:d>
                          <m:dPr>
                            <m:ctrlPr>
                              <a:rPr kumimoji="1" lang="en-US" altLang="zh-CN" sz="2400" i="1" dirty="0" smtClean="0">
                                <a:latin typeface="Cambria Math" panose="02040503050406030204" pitchFamily="18" charset="0"/>
                                <a:ea typeface="SimSun" panose="02010600030101010101" pitchFamily="2" charset="-122"/>
                              </a:rPr>
                            </m:ctrlPr>
                          </m:dPr>
                          <m:e>
                            <m:sSup>
                              <m:sSupPr>
                                <m:ctrlPr>
                                  <a:rPr kumimoji="1" lang="en-US" altLang="zh-CN" sz="2400" b="0" i="1" dirty="0" smtClean="0">
                                    <a:latin typeface="Cambria Math" panose="02040503050406030204" pitchFamily="18" charset="0"/>
                                    <a:ea typeface="SimSun" panose="02010600030101010101" pitchFamily="2" charset="-122"/>
                                  </a:rPr>
                                </m:ctrlPr>
                              </m:sSupPr>
                              <m:e>
                                <m:r>
                                  <a:rPr kumimoji="1" lang="en-US" altLang="zh-CN" sz="2400" b="0" i="1" dirty="0" smtClean="0">
                                    <a:latin typeface="Cambria Math" panose="02040503050406030204" pitchFamily="18" charset="0"/>
                                    <a:ea typeface="SimSun" panose="02010600030101010101" pitchFamily="2" charset="-122"/>
                                  </a:rPr>
                                  <m:t>𝑚</m:t>
                                </m:r>
                              </m:e>
                              <m:sup>
                                <m:r>
                                  <a:rPr kumimoji="1" lang="en-US" altLang="zh-CN" sz="2400" b="0" i="1" dirty="0" smtClean="0">
                                    <a:latin typeface="Cambria Math" panose="02040503050406030204" pitchFamily="18" charset="0"/>
                                    <a:ea typeface="SimSun" panose="02010600030101010101" pitchFamily="2" charset="-122"/>
                                  </a:rPr>
                                  <m:t>2</m:t>
                                </m:r>
                              </m:sup>
                            </m:sSup>
                            <m:r>
                              <a:rPr kumimoji="1" lang="en-US" altLang="zh-CN" sz="2400" b="0" i="1" dirty="0" smtClean="0">
                                <a:latin typeface="Cambria Math" panose="02040503050406030204" pitchFamily="18" charset="0"/>
                                <a:ea typeface="SimSun" panose="02010600030101010101" pitchFamily="2" charset="-122"/>
                              </a:rPr>
                              <m:t>−2</m:t>
                            </m:r>
                            <m:r>
                              <a:rPr kumimoji="1" lang="en-US" altLang="zh-CN" sz="2400" b="0" i="1" dirty="0" smtClean="0">
                                <a:latin typeface="Cambria Math" panose="02040503050406030204" pitchFamily="18" charset="0"/>
                                <a:ea typeface="SimSun" panose="02010600030101010101" pitchFamily="2" charset="-122"/>
                              </a:rPr>
                              <m:t>𝑚</m:t>
                            </m:r>
                            <m:r>
                              <a:rPr kumimoji="1" lang="en-US" altLang="zh-CN" sz="2400" b="0" i="1" dirty="0" smtClean="0">
                                <a:latin typeface="Cambria Math" panose="02040503050406030204" pitchFamily="18" charset="0"/>
                                <a:ea typeface="SimSun" panose="02010600030101010101" pitchFamily="2" charset="-122"/>
                              </a:rPr>
                              <m:t>−3</m:t>
                            </m:r>
                          </m:e>
                        </m:d>
                        <m:r>
                          <a:rPr kumimoji="1" lang="en-US" altLang="zh-CN" sz="2400" b="0" i="1" dirty="0" smtClean="0">
                            <a:latin typeface="Cambria Math" panose="02040503050406030204" pitchFamily="18" charset="0"/>
                            <a:ea typeface="SimSun" panose="02010600030101010101" pitchFamily="2" charset="-122"/>
                          </a:rPr>
                          <m:t>𝑥</m:t>
                        </m:r>
                      </m:e>
                      <m:sup>
                        <m:r>
                          <a:rPr kumimoji="1" lang="en-US" altLang="zh-CN" sz="2400" b="0" i="1" dirty="0" smtClean="0">
                            <a:latin typeface="Cambria Math" panose="02040503050406030204" pitchFamily="18" charset="0"/>
                            <a:ea typeface="SimSun" panose="02010600030101010101" pitchFamily="2" charset="-122"/>
                          </a:rPr>
                          <m:t>2</m:t>
                        </m:r>
                      </m:sup>
                    </m:sSup>
                    <m:r>
                      <a:rPr kumimoji="1" lang="en-US" altLang="zh-CN" sz="2400" b="0" i="1" dirty="0" smtClean="0">
                        <a:latin typeface="Cambria Math" panose="02040503050406030204" pitchFamily="18" charset="0"/>
                        <a:ea typeface="SimSun" panose="02010600030101010101" pitchFamily="2" charset="-122"/>
                      </a:rPr>
                      <m:t>−</m:t>
                    </m:r>
                    <m:d>
                      <m:dPr>
                        <m:ctrlPr>
                          <a:rPr kumimoji="1" lang="en-US" altLang="zh-CN" sz="2400" b="0" i="1" dirty="0" smtClean="0">
                            <a:latin typeface="Cambria Math" panose="02040503050406030204" pitchFamily="18" charset="0"/>
                            <a:ea typeface="SimSun" panose="02010600030101010101" pitchFamily="2" charset="-122"/>
                          </a:rPr>
                        </m:ctrlPr>
                      </m:dPr>
                      <m:e>
                        <m:r>
                          <a:rPr kumimoji="1" lang="en-US" altLang="zh-CN" sz="2400" i="1" dirty="0">
                            <a:latin typeface="Cambria Math" panose="02040503050406030204" pitchFamily="18" charset="0"/>
                            <a:ea typeface="SimSun" panose="02010600030101010101" pitchFamily="2" charset="-122"/>
                          </a:rPr>
                          <m:t>𝑚</m:t>
                        </m:r>
                        <m:r>
                          <a:rPr kumimoji="1" lang="en-US" altLang="zh-CN" sz="2400" b="0" i="1" dirty="0" smtClean="0">
                            <a:latin typeface="Cambria Math" panose="02040503050406030204" pitchFamily="18" charset="0"/>
                            <a:ea typeface="SimSun" panose="02010600030101010101" pitchFamily="2" charset="-122"/>
                          </a:rPr>
                          <m:t>−3</m:t>
                        </m:r>
                      </m:e>
                    </m:d>
                    <m:r>
                      <a:rPr kumimoji="1" lang="en-US" altLang="zh-CN" sz="2400" b="0" i="1" dirty="0" smtClean="0">
                        <a:latin typeface="Cambria Math" panose="02040503050406030204" pitchFamily="18" charset="0"/>
                        <a:ea typeface="SimSun" panose="02010600030101010101" pitchFamily="2" charset="-122"/>
                      </a:rPr>
                      <m:t>𝑥</m:t>
                    </m:r>
                    <m:r>
                      <a:rPr kumimoji="1" lang="en-US" altLang="zh-CN" sz="2400" b="0" i="1" dirty="0" smtClean="0">
                        <a:latin typeface="Cambria Math" panose="02040503050406030204" pitchFamily="18" charset="0"/>
                        <a:ea typeface="SimSun" panose="02010600030101010101" pitchFamily="2" charset="-122"/>
                      </a:rPr>
                      <m:t>−1&lt;0</m:t>
                    </m:r>
                  </m:oMath>
                </a14:m>
                <a:r>
                  <a:rPr kumimoji="1" lang="zh-CN" altLang="en-US" sz="2400" b="1" dirty="0">
                    <a:latin typeface="SimSun" panose="02010600030101010101" pitchFamily="2" charset="-122"/>
                    <a:ea typeface="SimSun" panose="02010600030101010101" pitchFamily="2" charset="-122"/>
                  </a:rPr>
                  <a:t>在</a:t>
                </a:r>
                <a14:m>
                  <m:oMath xmlns:m="http://schemas.openxmlformats.org/officeDocument/2006/math">
                    <m:r>
                      <a:rPr kumimoji="1" lang="en-US" altLang="zh-CN" sz="2400" i="1" dirty="0">
                        <a:latin typeface="Cambria Math" panose="02040503050406030204" pitchFamily="18" charset="0"/>
                        <a:ea typeface="SimSun" panose="02010600030101010101" pitchFamily="2" charset="-122"/>
                      </a:rPr>
                      <m:t>𝑅</m:t>
                    </m:r>
                  </m:oMath>
                </a14:m>
                <a:r>
                  <a:rPr kumimoji="1" lang="zh-CN" altLang="en-US" sz="2400" b="1" dirty="0">
                    <a:latin typeface="SimSun" panose="02010600030101010101" pitchFamily="2" charset="-122"/>
                    <a:ea typeface="SimSun" panose="02010600030101010101" pitchFamily="2" charset="-122"/>
                  </a:rPr>
                  <a:t>上恒成立</a:t>
                </a:r>
                <a:r>
                  <a:rPr kumimoji="1" lang="en-US" altLang="zh-CN" sz="2400" b="1" dirty="0">
                    <a:latin typeface="SimSun" panose="02010600030101010101" pitchFamily="2" charset="-122"/>
                    <a:ea typeface="SimSun" panose="02010600030101010101" pitchFamily="2" charset="-122"/>
                  </a:rPr>
                  <a:t>,</a:t>
                </a:r>
                <a:r>
                  <a:rPr kumimoji="1" lang="zh-CN" altLang="en-US" sz="2400" b="1" dirty="0">
                    <a:latin typeface="SimSun" panose="02010600030101010101" pitchFamily="2" charset="-122"/>
                    <a:ea typeface="SimSun" panose="02010600030101010101" pitchFamily="2" charset="-122"/>
                  </a:rPr>
                  <a:t>求</a:t>
                </a:r>
                <a14:m>
                  <m:oMath xmlns:m="http://schemas.openxmlformats.org/officeDocument/2006/math">
                    <m:r>
                      <a:rPr kumimoji="1" lang="en-US" altLang="zh-CN" sz="2400" b="0" i="1" dirty="0">
                        <a:latin typeface="Cambria Math" panose="02040503050406030204" pitchFamily="18" charset="0"/>
                        <a:ea typeface="SimSun" panose="02010600030101010101" pitchFamily="2" charset="-122"/>
                      </a:rPr>
                      <m:t>𝑚</m:t>
                    </m:r>
                  </m:oMath>
                </a14:m>
                <a:r>
                  <a:rPr kumimoji="1" lang="zh-CN" altLang="en-US" sz="2400" b="1" dirty="0">
                    <a:latin typeface="SimSun" panose="02010600030101010101" pitchFamily="2" charset="-122"/>
                    <a:ea typeface="SimSun" panose="02010600030101010101" pitchFamily="2" charset="-122"/>
                  </a:rPr>
                  <a:t>的取值范围</a:t>
                </a:r>
                <a:r>
                  <a:rPr kumimoji="1" lang="en-US" altLang="zh-CN" sz="2400" b="1" dirty="0">
                    <a:latin typeface="SimSun" panose="02010600030101010101" pitchFamily="2" charset="-122"/>
                    <a:ea typeface="SimSun" panose="02010600030101010101" pitchFamily="2" charset="-122"/>
                  </a:rPr>
                  <a:t>.</a:t>
                </a:r>
              </a:p>
            </p:txBody>
          </p:sp>
        </mc:Choice>
        <mc:Fallback xmlns="">
          <p:sp>
            <p:nvSpPr>
              <p:cNvPr id="5" name="文本框 4">
                <a:extLst>
                  <a:ext uri="{FF2B5EF4-FFF2-40B4-BE49-F238E27FC236}">
                    <a16:creationId xmlns:a16="http://schemas.microsoft.com/office/drawing/2014/main" id="{415B1AC9-3DA4-091E-80DF-D7D5B00D0E88}"/>
                  </a:ext>
                </a:extLst>
              </p:cNvPr>
              <p:cNvSpPr txBox="1">
                <a:spLocks noRot="1" noChangeAspect="1" noMove="1" noResize="1" noEditPoints="1" noAdjustHandles="1" noChangeArrowheads="1" noChangeShapeType="1" noTextEdit="1"/>
              </p:cNvSpPr>
              <p:nvPr/>
            </p:nvSpPr>
            <p:spPr>
              <a:xfrm>
                <a:off x="350127" y="801408"/>
                <a:ext cx="10969775" cy="1127296"/>
              </a:xfrm>
              <a:prstGeom prst="rect">
                <a:avLst/>
              </a:prstGeom>
              <a:blipFill>
                <a:blip r:embed="rId3"/>
                <a:stretch>
                  <a:fillRect l="-809" b="-111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7338122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文本&#10;&#10;中度可信度描述已自动生成">
            <a:extLst>
              <a:ext uri="{FF2B5EF4-FFF2-40B4-BE49-F238E27FC236}">
                <a16:creationId xmlns:a16="http://schemas.microsoft.com/office/drawing/2014/main" id="{B8A00A56-931B-5235-7D73-005B8DC044AB}"/>
              </a:ext>
            </a:extLst>
          </p:cNvPr>
          <p:cNvPicPr>
            <a:picLocks noChangeAspect="1"/>
          </p:cNvPicPr>
          <p:nvPr/>
        </p:nvPicPr>
        <p:blipFill rotWithShape="1">
          <a:blip r:embed="rId2">
            <a:extLst>
              <a:ext uri="{28A0092B-C50C-407E-A947-70E740481C1C}">
                <a14:useLocalDpi xmlns:a14="http://schemas.microsoft.com/office/drawing/2010/main" val="0"/>
              </a:ext>
            </a:extLst>
          </a:blip>
          <a:srcRect t="15286" r="38968" b="9151"/>
          <a:stretch/>
        </p:blipFill>
        <p:spPr>
          <a:xfrm>
            <a:off x="956701" y="1928704"/>
            <a:ext cx="6777744" cy="4377503"/>
          </a:xfrm>
          <a:prstGeom prst="rect">
            <a:avLst/>
          </a:prstGeom>
        </p:spPr>
      </p:pic>
      <p:sp>
        <p:nvSpPr>
          <p:cNvPr id="4" name="文本框 3">
            <a:extLst>
              <a:ext uri="{FF2B5EF4-FFF2-40B4-BE49-F238E27FC236}">
                <a16:creationId xmlns:a16="http://schemas.microsoft.com/office/drawing/2014/main" id="{8943B531-B400-4DCA-3DF0-DFEC0B77599D}"/>
              </a:ext>
            </a:extLst>
          </p:cNvPr>
          <p:cNvSpPr txBox="1"/>
          <p:nvPr/>
        </p:nvSpPr>
        <p:spPr>
          <a:xfrm>
            <a:off x="0" y="0"/>
            <a:ext cx="11670030" cy="655320"/>
          </a:xfrm>
          <a:prstGeom prst="rect">
            <a:avLst/>
          </a:prstGeom>
          <a:noFill/>
        </p:spPr>
        <p:txBody>
          <a:bodyPr wrap="square" rtlCol="0">
            <a:noAutofit/>
          </a:bodyPr>
          <a:lstStyle/>
          <a:p>
            <a:r>
              <a:rPr lang="zh-CN" altLang="en-US" sz="4000" b="1"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不等式恒成立问题</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415B1AC9-3DA4-091E-80DF-D7D5B00D0E88}"/>
                  </a:ext>
                </a:extLst>
              </p:cNvPr>
              <p:cNvSpPr txBox="1"/>
              <p:nvPr/>
            </p:nvSpPr>
            <p:spPr>
              <a:xfrm>
                <a:off x="350127" y="801408"/>
                <a:ext cx="10969775" cy="1127296"/>
              </a:xfrm>
              <a:prstGeom prst="rect">
                <a:avLst/>
              </a:prstGeom>
              <a:noFill/>
            </p:spPr>
            <p:txBody>
              <a:bodyPr wrap="square" rtlCol="0">
                <a:spAutoFit/>
              </a:bodyPr>
              <a:lstStyle/>
              <a:p>
                <a:pPr>
                  <a:lnSpc>
                    <a:spcPct val="150000"/>
                  </a:lnSpc>
                </a:pPr>
                <a:r>
                  <a:rPr kumimoji="1" lang="zh-CN" altLang="en-US" sz="2400" b="1" dirty="0">
                    <a:latin typeface="SimSun" panose="02010600030101010101" pitchFamily="2" charset="-122"/>
                    <a:ea typeface="SimSun" panose="02010600030101010101" pitchFamily="2" charset="-122"/>
                  </a:rPr>
                  <a:t>变</a:t>
                </a:r>
                <a:r>
                  <a:rPr kumimoji="1" lang="en-US" altLang="zh-CN" sz="2400" b="1" dirty="0">
                    <a:latin typeface="SimSun" panose="02010600030101010101" pitchFamily="2" charset="-122"/>
                    <a:ea typeface="SimSun" panose="02010600030101010101" pitchFamily="2" charset="-122"/>
                  </a:rPr>
                  <a:t>4</a:t>
                </a:r>
                <a:r>
                  <a:rPr kumimoji="1" lang="zh-CN" altLang="en-US" sz="2400" b="1" dirty="0">
                    <a:latin typeface="SimSun" panose="02010600030101010101" pitchFamily="2" charset="-122"/>
                    <a:ea typeface="SimSun" panose="02010600030101010101" pitchFamily="2" charset="-122"/>
                  </a:rPr>
                  <a:t> 若关于</a:t>
                </a:r>
                <a14:m>
                  <m:oMath xmlns:m="http://schemas.openxmlformats.org/officeDocument/2006/math">
                    <m:r>
                      <a:rPr kumimoji="1" lang="en-US" altLang="zh-CN" sz="2400" b="0" i="1" dirty="0" smtClean="0">
                        <a:latin typeface="Cambria Math" panose="02040503050406030204" pitchFamily="18" charset="0"/>
                        <a:ea typeface="SimSun" panose="02010600030101010101" pitchFamily="2" charset="-122"/>
                      </a:rPr>
                      <m:t>𝑥</m:t>
                    </m:r>
                  </m:oMath>
                </a14:m>
                <a:r>
                  <a:rPr kumimoji="1" lang="zh-CN" altLang="en-US" sz="2400" b="1" dirty="0">
                    <a:latin typeface="SimSun" panose="02010600030101010101" pitchFamily="2" charset="-122"/>
                    <a:ea typeface="SimSun" panose="02010600030101010101" pitchFamily="2" charset="-122"/>
                  </a:rPr>
                  <a:t>的不等式</a:t>
                </a:r>
                <a14:m>
                  <m:oMath xmlns:m="http://schemas.openxmlformats.org/officeDocument/2006/math">
                    <m:sSup>
                      <m:sSupPr>
                        <m:ctrlPr>
                          <a:rPr kumimoji="1" lang="en-US" altLang="zh-CN" sz="2400" i="1" dirty="0" smtClean="0">
                            <a:latin typeface="Cambria Math" panose="02040503050406030204" pitchFamily="18" charset="0"/>
                            <a:ea typeface="SimSun" panose="02010600030101010101" pitchFamily="2" charset="-122"/>
                          </a:rPr>
                        </m:ctrlPr>
                      </m:sSupPr>
                      <m:e>
                        <m:d>
                          <m:dPr>
                            <m:ctrlPr>
                              <a:rPr kumimoji="1" lang="en-US" altLang="zh-CN" sz="2400" i="1" dirty="0" smtClean="0">
                                <a:latin typeface="Cambria Math" panose="02040503050406030204" pitchFamily="18" charset="0"/>
                                <a:ea typeface="SimSun" panose="02010600030101010101" pitchFamily="2" charset="-122"/>
                              </a:rPr>
                            </m:ctrlPr>
                          </m:dPr>
                          <m:e>
                            <m:sSup>
                              <m:sSupPr>
                                <m:ctrlPr>
                                  <a:rPr kumimoji="1" lang="en-US" altLang="zh-CN" sz="2400" b="0" i="1" dirty="0" smtClean="0">
                                    <a:latin typeface="Cambria Math" panose="02040503050406030204" pitchFamily="18" charset="0"/>
                                    <a:ea typeface="SimSun" panose="02010600030101010101" pitchFamily="2" charset="-122"/>
                                  </a:rPr>
                                </m:ctrlPr>
                              </m:sSupPr>
                              <m:e>
                                <m:r>
                                  <a:rPr kumimoji="1" lang="en-US" altLang="zh-CN" sz="2400" b="0" i="1" dirty="0" smtClean="0">
                                    <a:latin typeface="Cambria Math" panose="02040503050406030204" pitchFamily="18" charset="0"/>
                                    <a:ea typeface="SimSun" panose="02010600030101010101" pitchFamily="2" charset="-122"/>
                                  </a:rPr>
                                  <m:t>𝑚</m:t>
                                </m:r>
                              </m:e>
                              <m:sup>
                                <m:r>
                                  <a:rPr kumimoji="1" lang="en-US" altLang="zh-CN" sz="2400" b="0" i="1" dirty="0" smtClean="0">
                                    <a:latin typeface="Cambria Math" panose="02040503050406030204" pitchFamily="18" charset="0"/>
                                    <a:ea typeface="SimSun" panose="02010600030101010101" pitchFamily="2" charset="-122"/>
                                  </a:rPr>
                                  <m:t>2</m:t>
                                </m:r>
                              </m:sup>
                            </m:sSup>
                            <m:r>
                              <a:rPr kumimoji="1" lang="en-US" altLang="zh-CN" sz="2400" b="0" i="1" dirty="0" smtClean="0">
                                <a:latin typeface="Cambria Math" panose="02040503050406030204" pitchFamily="18" charset="0"/>
                                <a:ea typeface="SimSun" panose="02010600030101010101" pitchFamily="2" charset="-122"/>
                              </a:rPr>
                              <m:t>−</m:t>
                            </m:r>
                            <m:r>
                              <a:rPr kumimoji="1" lang="en-US" altLang="zh-CN" sz="2400" b="0" i="1" dirty="0" smtClean="0">
                                <a:latin typeface="Cambria Math" panose="02040503050406030204" pitchFamily="18" charset="0"/>
                                <a:ea typeface="SimSun" panose="02010600030101010101" pitchFamily="2" charset="-122"/>
                              </a:rPr>
                              <m:t>2</m:t>
                            </m:r>
                            <m:r>
                              <a:rPr kumimoji="1" lang="en-US" altLang="zh-CN" sz="2400" b="0" i="1" dirty="0" smtClean="0">
                                <a:latin typeface="Cambria Math" panose="02040503050406030204" pitchFamily="18" charset="0"/>
                                <a:ea typeface="SimSun" panose="02010600030101010101" pitchFamily="2" charset="-122"/>
                              </a:rPr>
                              <m:t>𝑚</m:t>
                            </m:r>
                            <m:r>
                              <a:rPr kumimoji="1" lang="en-US" altLang="zh-CN" sz="2400" b="0" i="1" dirty="0" smtClean="0">
                                <a:latin typeface="Cambria Math" panose="02040503050406030204" pitchFamily="18" charset="0"/>
                                <a:ea typeface="SimSun" panose="02010600030101010101" pitchFamily="2" charset="-122"/>
                              </a:rPr>
                              <m:t>−</m:t>
                            </m:r>
                            <m:r>
                              <a:rPr kumimoji="1" lang="en-US" altLang="zh-CN" sz="2400" b="0" i="1" dirty="0" smtClean="0">
                                <a:latin typeface="Cambria Math" panose="02040503050406030204" pitchFamily="18" charset="0"/>
                                <a:ea typeface="SimSun" panose="02010600030101010101" pitchFamily="2" charset="-122"/>
                              </a:rPr>
                              <m:t>3</m:t>
                            </m:r>
                          </m:e>
                        </m:d>
                        <m:r>
                          <a:rPr kumimoji="1" lang="en-US" altLang="zh-CN" sz="2400" b="0" i="1" dirty="0" smtClean="0">
                            <a:latin typeface="Cambria Math" panose="02040503050406030204" pitchFamily="18" charset="0"/>
                            <a:ea typeface="SimSun" panose="02010600030101010101" pitchFamily="2" charset="-122"/>
                          </a:rPr>
                          <m:t>𝑥</m:t>
                        </m:r>
                      </m:e>
                      <m:sup>
                        <m:r>
                          <a:rPr kumimoji="1" lang="en-US" altLang="zh-CN" sz="2400" b="0" i="1" dirty="0" smtClean="0">
                            <a:latin typeface="Cambria Math" panose="02040503050406030204" pitchFamily="18" charset="0"/>
                            <a:ea typeface="SimSun" panose="02010600030101010101" pitchFamily="2" charset="-122"/>
                          </a:rPr>
                          <m:t>2</m:t>
                        </m:r>
                      </m:sup>
                    </m:sSup>
                    <m:r>
                      <a:rPr kumimoji="1" lang="en-US" altLang="zh-CN" sz="2400" b="0" i="1" dirty="0" smtClean="0">
                        <a:latin typeface="Cambria Math" panose="02040503050406030204" pitchFamily="18" charset="0"/>
                        <a:ea typeface="SimSun" panose="02010600030101010101" pitchFamily="2" charset="-122"/>
                      </a:rPr>
                      <m:t>−</m:t>
                    </m:r>
                    <m:d>
                      <m:dPr>
                        <m:ctrlPr>
                          <a:rPr kumimoji="1" lang="en-US" altLang="zh-CN" sz="2400" b="0" i="1" dirty="0" smtClean="0">
                            <a:latin typeface="Cambria Math" panose="02040503050406030204" pitchFamily="18" charset="0"/>
                            <a:ea typeface="SimSun" panose="02010600030101010101" pitchFamily="2" charset="-122"/>
                          </a:rPr>
                        </m:ctrlPr>
                      </m:dPr>
                      <m:e>
                        <m:r>
                          <a:rPr kumimoji="1" lang="en-US" altLang="zh-CN" sz="2400" i="1" dirty="0">
                            <a:latin typeface="Cambria Math" panose="02040503050406030204" pitchFamily="18" charset="0"/>
                            <a:ea typeface="SimSun" panose="02010600030101010101" pitchFamily="2" charset="-122"/>
                          </a:rPr>
                          <m:t>𝑚</m:t>
                        </m:r>
                        <m:r>
                          <a:rPr kumimoji="1" lang="en-US" altLang="zh-CN" sz="2400" b="0" i="1" dirty="0" smtClean="0">
                            <a:latin typeface="Cambria Math" panose="02040503050406030204" pitchFamily="18" charset="0"/>
                            <a:ea typeface="SimSun" panose="02010600030101010101" pitchFamily="2" charset="-122"/>
                          </a:rPr>
                          <m:t>−</m:t>
                        </m:r>
                        <m:r>
                          <a:rPr kumimoji="1" lang="en-US" altLang="zh-CN" sz="2400" b="0" i="1" dirty="0" smtClean="0">
                            <a:latin typeface="Cambria Math" panose="02040503050406030204" pitchFamily="18" charset="0"/>
                            <a:ea typeface="SimSun" panose="02010600030101010101" pitchFamily="2" charset="-122"/>
                          </a:rPr>
                          <m:t>3</m:t>
                        </m:r>
                      </m:e>
                    </m:d>
                    <m:r>
                      <a:rPr kumimoji="1" lang="en-US" altLang="zh-CN" sz="2400" b="0" i="1" dirty="0" smtClean="0">
                        <a:latin typeface="Cambria Math" panose="02040503050406030204" pitchFamily="18" charset="0"/>
                        <a:ea typeface="SimSun" panose="02010600030101010101" pitchFamily="2" charset="-122"/>
                      </a:rPr>
                      <m:t>𝑥</m:t>
                    </m:r>
                    <m:r>
                      <a:rPr kumimoji="1" lang="en-US" altLang="zh-CN" sz="2400" b="0" i="1" dirty="0" smtClean="0">
                        <a:latin typeface="Cambria Math" panose="02040503050406030204" pitchFamily="18" charset="0"/>
                        <a:ea typeface="SimSun" panose="02010600030101010101" pitchFamily="2" charset="-122"/>
                      </a:rPr>
                      <m:t>−</m:t>
                    </m:r>
                    <m:r>
                      <a:rPr kumimoji="1" lang="en-US" altLang="zh-CN" sz="2400" b="0" i="1" dirty="0" smtClean="0">
                        <a:latin typeface="Cambria Math" panose="02040503050406030204" pitchFamily="18" charset="0"/>
                        <a:ea typeface="SimSun" panose="02010600030101010101" pitchFamily="2" charset="-122"/>
                      </a:rPr>
                      <m:t>1</m:t>
                    </m:r>
                    <m:r>
                      <a:rPr kumimoji="1" lang="en-US" altLang="zh-CN" sz="2400" b="0" i="1" dirty="0" smtClean="0">
                        <a:latin typeface="Cambria Math" panose="02040503050406030204" pitchFamily="18" charset="0"/>
                        <a:ea typeface="SimSun" panose="02010600030101010101" pitchFamily="2" charset="-122"/>
                      </a:rPr>
                      <m:t>&lt;</m:t>
                    </m:r>
                    <m:r>
                      <a:rPr kumimoji="1" lang="en-US" altLang="zh-CN" sz="2400" b="0" i="1" dirty="0" smtClean="0">
                        <a:latin typeface="Cambria Math" panose="02040503050406030204" pitchFamily="18" charset="0"/>
                        <a:ea typeface="SimSun" panose="02010600030101010101" pitchFamily="2" charset="-122"/>
                      </a:rPr>
                      <m:t>0</m:t>
                    </m:r>
                  </m:oMath>
                </a14:m>
                <a:r>
                  <a:rPr kumimoji="1" lang="zh-CN" altLang="en-US" sz="2400" b="1" dirty="0">
                    <a:latin typeface="SimSun" panose="02010600030101010101" pitchFamily="2" charset="-122"/>
                    <a:ea typeface="SimSun" panose="02010600030101010101" pitchFamily="2" charset="-122"/>
                  </a:rPr>
                  <a:t>在</a:t>
                </a:r>
                <a14:m>
                  <m:oMath xmlns:m="http://schemas.openxmlformats.org/officeDocument/2006/math">
                    <m:r>
                      <a:rPr kumimoji="1" lang="en-US" altLang="zh-CN" sz="2400" i="1" dirty="0">
                        <a:latin typeface="Cambria Math" panose="02040503050406030204" pitchFamily="18" charset="0"/>
                        <a:ea typeface="SimSun" panose="02010600030101010101" pitchFamily="2" charset="-122"/>
                      </a:rPr>
                      <m:t>𝑅</m:t>
                    </m:r>
                  </m:oMath>
                </a14:m>
                <a:r>
                  <a:rPr kumimoji="1" lang="zh-CN" altLang="en-US" sz="2400" b="1" dirty="0">
                    <a:latin typeface="SimSun" panose="02010600030101010101" pitchFamily="2" charset="-122"/>
                    <a:ea typeface="SimSun" panose="02010600030101010101" pitchFamily="2" charset="-122"/>
                  </a:rPr>
                  <a:t>上恒成立</a:t>
                </a:r>
                <a:r>
                  <a:rPr kumimoji="1" lang="en-US" altLang="zh-CN" sz="2400" b="1" dirty="0">
                    <a:latin typeface="SimSun" panose="02010600030101010101" pitchFamily="2" charset="-122"/>
                    <a:ea typeface="SimSun" panose="02010600030101010101" pitchFamily="2" charset="-122"/>
                  </a:rPr>
                  <a:t>,</a:t>
                </a:r>
                <a:r>
                  <a:rPr kumimoji="1" lang="zh-CN" altLang="en-US" sz="2400" b="1" dirty="0">
                    <a:latin typeface="SimSun" panose="02010600030101010101" pitchFamily="2" charset="-122"/>
                    <a:ea typeface="SimSun" panose="02010600030101010101" pitchFamily="2" charset="-122"/>
                  </a:rPr>
                  <a:t>求</a:t>
                </a:r>
                <a14:m>
                  <m:oMath xmlns:m="http://schemas.openxmlformats.org/officeDocument/2006/math">
                    <m:r>
                      <a:rPr kumimoji="1" lang="en-US" altLang="zh-CN" sz="2400" b="0" i="1" dirty="0">
                        <a:latin typeface="Cambria Math" panose="02040503050406030204" pitchFamily="18" charset="0"/>
                        <a:ea typeface="SimSun" panose="02010600030101010101" pitchFamily="2" charset="-122"/>
                      </a:rPr>
                      <m:t>𝑚</m:t>
                    </m:r>
                  </m:oMath>
                </a14:m>
                <a:r>
                  <a:rPr kumimoji="1" lang="zh-CN" altLang="en-US" sz="2400" b="1" dirty="0">
                    <a:latin typeface="SimSun" panose="02010600030101010101" pitchFamily="2" charset="-122"/>
                    <a:ea typeface="SimSun" panose="02010600030101010101" pitchFamily="2" charset="-122"/>
                  </a:rPr>
                  <a:t>的取值范围</a:t>
                </a:r>
                <a:r>
                  <a:rPr kumimoji="1" lang="en-US" altLang="zh-CN" sz="2400" b="1" dirty="0">
                    <a:latin typeface="SimSun" panose="02010600030101010101" pitchFamily="2" charset="-122"/>
                    <a:ea typeface="SimSun" panose="02010600030101010101" pitchFamily="2" charset="-122"/>
                  </a:rPr>
                  <a:t>.</a:t>
                </a:r>
              </a:p>
            </p:txBody>
          </p:sp>
        </mc:Choice>
        <mc:Fallback xmlns="">
          <p:sp>
            <p:nvSpPr>
              <p:cNvPr id="5" name="文本框 4">
                <a:extLst>
                  <a:ext uri="{FF2B5EF4-FFF2-40B4-BE49-F238E27FC236}">
                    <a16:creationId xmlns:a16="http://schemas.microsoft.com/office/drawing/2014/main" id="{415B1AC9-3DA4-091E-80DF-D7D5B00D0E88}"/>
                  </a:ext>
                </a:extLst>
              </p:cNvPr>
              <p:cNvSpPr txBox="1">
                <a:spLocks noRot="1" noChangeAspect="1" noMove="1" noResize="1" noEditPoints="1" noAdjustHandles="1" noChangeArrowheads="1" noChangeShapeType="1" noTextEdit="1"/>
              </p:cNvSpPr>
              <p:nvPr/>
            </p:nvSpPr>
            <p:spPr>
              <a:xfrm>
                <a:off x="350127" y="801408"/>
                <a:ext cx="10969775" cy="1127296"/>
              </a:xfrm>
              <a:prstGeom prst="rect">
                <a:avLst/>
              </a:prstGeom>
              <a:blipFill>
                <a:blip r:embed="rId3"/>
                <a:stretch>
                  <a:fillRect l="-809" b="-111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5853141"/>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11670030" cy="655320"/>
          </a:xfrm>
          <a:prstGeom prst="rect">
            <a:avLst/>
          </a:prstGeom>
          <a:noFill/>
        </p:spPr>
        <p:txBody>
          <a:bodyPr wrap="square" rtlCol="0">
            <a:noAutofit/>
          </a:bodyPr>
          <a:lstStyle/>
          <a:p>
            <a:r>
              <a:rPr lang="zh-CN" altLang="en-US" sz="4000" b="1">
                <a:solidFill>
                  <a:schemeClr val="bg1"/>
                </a:solidFill>
                <a:latin typeface="宋体" panose="02010600030101010101" pitchFamily="2" charset="-122"/>
                <a:ea typeface="宋体" panose="02010600030101010101" pitchFamily="2" charset="-122"/>
                <a:cs typeface="宋体" panose="02010600030101010101" pitchFamily="2" charset="-122"/>
                <a:sym typeface="+mn-ea"/>
              </a:rPr>
              <a:t>解一元二次不等式方法总结</a:t>
            </a:r>
          </a:p>
        </p:txBody>
      </p:sp>
      <p:pic>
        <p:nvPicPr>
          <p:cNvPr id="4" name="图片 3"/>
          <p:cNvPicPr>
            <a:picLocks noChangeAspect="1"/>
          </p:cNvPicPr>
          <p:nvPr/>
        </p:nvPicPr>
        <p:blipFill>
          <a:blip r:embed="rId2">
            <a:clrChange>
              <a:clrFrom>
                <a:srgbClr val="FFFFFF">
                  <a:alpha val="100000"/>
                </a:srgbClr>
              </a:clrFrom>
              <a:clrTo>
                <a:srgbClr val="FFFFFF">
                  <a:alpha val="100000"/>
                  <a:alpha val="0"/>
                </a:srgbClr>
              </a:clrTo>
            </a:clrChange>
          </a:blip>
          <a:srcRect l="16387" t="6735" r="14374" b="66421"/>
          <a:stretch>
            <a:fillRect/>
          </a:stretch>
        </p:blipFill>
        <p:spPr>
          <a:xfrm>
            <a:off x="489585" y="655320"/>
            <a:ext cx="11213465" cy="6099175"/>
          </a:xfrm>
          <a:prstGeom prst="rect">
            <a:avLst/>
          </a:prstGeom>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a:hlinkClick r:id="" action="ppaction://ole?verb=0"/>
          </p:cNvPr>
          <p:cNvGraphicFramePr>
            <a:graphicFrameLocks noChangeAspect="1"/>
          </p:cNvGraphicFramePr>
          <p:nvPr>
            <p:custDataLst>
              <p:tags r:id="rId2"/>
            </p:custDataLst>
          </p:nvPr>
        </p:nvGraphicFramePr>
        <p:xfrm>
          <a:off x="926148" y="1742758"/>
          <a:ext cx="2891790" cy="934085"/>
        </p:xfrm>
        <a:graphic>
          <a:graphicData uri="http://schemas.openxmlformats.org/presentationml/2006/ole">
            <mc:AlternateContent xmlns:mc="http://schemas.openxmlformats.org/markup-compatibility/2006">
              <mc:Choice xmlns:v="urn:schemas-microsoft-com:vml" Requires="v">
                <p:oleObj r:id="rId10" imgW="1219200" imgH="393700" progId="Equation.KSEE3">
                  <p:embed/>
                </p:oleObj>
              </mc:Choice>
              <mc:Fallback>
                <p:oleObj r:id="rId10" imgW="1219200" imgH="393700" progId="Equation.KSEE3">
                  <p:embed/>
                  <p:pic>
                    <p:nvPicPr>
                      <p:cNvPr id="3" name="对象 2">
                        <a:hlinkClick r:id="" action="ppaction://ole?verb=0"/>
                      </p:cNvPr>
                      <p:cNvPicPr/>
                      <p:nvPr/>
                    </p:nvPicPr>
                    <p:blipFill>
                      <a:blip r:embed="rId11"/>
                      <a:stretch>
                        <a:fillRect/>
                      </a:stretch>
                    </p:blipFill>
                    <p:spPr>
                      <a:xfrm>
                        <a:off x="926148" y="1742758"/>
                        <a:ext cx="2891790" cy="934085"/>
                      </a:xfrm>
                      <a:prstGeom prst="rect">
                        <a:avLst/>
                      </a:prstGeom>
                    </p:spPr>
                  </p:pic>
                </p:oleObj>
              </mc:Fallback>
            </mc:AlternateContent>
          </a:graphicData>
        </a:graphic>
      </p:graphicFrame>
      <p:graphicFrame>
        <p:nvGraphicFramePr>
          <p:cNvPr id="2" name="对象 1">
            <a:hlinkClick r:id="" action="ppaction://ole?verb=0"/>
          </p:cNvPr>
          <p:cNvGraphicFramePr>
            <a:graphicFrameLocks noChangeAspect="1"/>
          </p:cNvGraphicFramePr>
          <p:nvPr>
            <p:custDataLst>
              <p:tags r:id="rId3"/>
            </p:custDataLst>
          </p:nvPr>
        </p:nvGraphicFramePr>
        <p:xfrm>
          <a:off x="3863976" y="1968500"/>
          <a:ext cx="3373755" cy="482600"/>
        </p:xfrm>
        <a:graphic>
          <a:graphicData uri="http://schemas.openxmlformats.org/presentationml/2006/ole">
            <mc:AlternateContent xmlns:mc="http://schemas.openxmlformats.org/markup-compatibility/2006">
              <mc:Choice xmlns:v="urn:schemas-microsoft-com:vml" Requires="v">
                <p:oleObj r:id="rId12" imgW="1422400" imgH="203200" progId="Equation.KSEE3">
                  <p:embed/>
                </p:oleObj>
              </mc:Choice>
              <mc:Fallback>
                <p:oleObj r:id="rId12" imgW="1422400" imgH="203200" progId="Equation.KSEE3">
                  <p:embed/>
                  <p:pic>
                    <p:nvPicPr>
                      <p:cNvPr id="2" name="对象 1">
                        <a:hlinkClick r:id="" action="ppaction://ole?verb=0"/>
                      </p:cNvPr>
                      <p:cNvPicPr/>
                      <p:nvPr/>
                    </p:nvPicPr>
                    <p:blipFill>
                      <a:blip r:embed="rId13"/>
                      <a:stretch>
                        <a:fillRect/>
                      </a:stretch>
                    </p:blipFill>
                    <p:spPr>
                      <a:xfrm>
                        <a:off x="3863976" y="1968500"/>
                        <a:ext cx="3373755" cy="482600"/>
                      </a:xfrm>
                      <a:prstGeom prst="rect">
                        <a:avLst/>
                      </a:prstGeom>
                    </p:spPr>
                  </p:pic>
                </p:oleObj>
              </mc:Fallback>
            </mc:AlternateContent>
          </a:graphicData>
        </a:graphic>
      </p:graphicFrame>
      <p:graphicFrame>
        <p:nvGraphicFramePr>
          <p:cNvPr id="5" name="对象 4">
            <a:hlinkClick r:id="" action="ppaction://ole?verb=0"/>
          </p:cNvPr>
          <p:cNvGraphicFramePr>
            <a:graphicFrameLocks noChangeAspect="1"/>
          </p:cNvGraphicFramePr>
          <p:nvPr>
            <p:custDataLst>
              <p:tags r:id="rId4"/>
            </p:custDataLst>
          </p:nvPr>
        </p:nvGraphicFramePr>
        <p:xfrm>
          <a:off x="926148" y="3168333"/>
          <a:ext cx="2891790" cy="934085"/>
        </p:xfrm>
        <a:graphic>
          <a:graphicData uri="http://schemas.openxmlformats.org/presentationml/2006/ole">
            <mc:AlternateContent xmlns:mc="http://schemas.openxmlformats.org/markup-compatibility/2006">
              <mc:Choice xmlns:v="urn:schemas-microsoft-com:vml" Requires="v">
                <p:oleObj r:id="rId14" imgW="1219200" imgH="393700" progId="Equation.KSEE3">
                  <p:embed/>
                </p:oleObj>
              </mc:Choice>
              <mc:Fallback>
                <p:oleObj r:id="rId14" imgW="1219200" imgH="393700" progId="Equation.KSEE3">
                  <p:embed/>
                  <p:pic>
                    <p:nvPicPr>
                      <p:cNvPr id="5" name="对象 4">
                        <a:hlinkClick r:id="" action="ppaction://ole?verb=0"/>
                      </p:cNvPr>
                      <p:cNvPicPr/>
                      <p:nvPr/>
                    </p:nvPicPr>
                    <p:blipFill>
                      <a:blip r:embed="rId15"/>
                      <a:stretch>
                        <a:fillRect/>
                      </a:stretch>
                    </p:blipFill>
                    <p:spPr>
                      <a:xfrm>
                        <a:off x="926148" y="3168333"/>
                        <a:ext cx="2891790" cy="934085"/>
                      </a:xfrm>
                      <a:prstGeom prst="rect">
                        <a:avLst/>
                      </a:prstGeom>
                    </p:spPr>
                  </p:pic>
                </p:oleObj>
              </mc:Fallback>
            </mc:AlternateContent>
          </a:graphicData>
        </a:graphic>
      </p:graphicFrame>
      <p:graphicFrame>
        <p:nvGraphicFramePr>
          <p:cNvPr id="7" name="对象 6">
            <a:hlinkClick r:id="" action="ppaction://ole?verb=0"/>
          </p:cNvPr>
          <p:cNvGraphicFramePr>
            <a:graphicFrameLocks noChangeAspect="1"/>
          </p:cNvGraphicFramePr>
          <p:nvPr>
            <p:custDataLst>
              <p:tags r:id="rId5"/>
            </p:custDataLst>
          </p:nvPr>
        </p:nvGraphicFramePr>
        <p:xfrm>
          <a:off x="3818256" y="3394076"/>
          <a:ext cx="3373755" cy="482600"/>
        </p:xfrm>
        <a:graphic>
          <a:graphicData uri="http://schemas.openxmlformats.org/presentationml/2006/ole">
            <mc:AlternateContent xmlns:mc="http://schemas.openxmlformats.org/markup-compatibility/2006">
              <mc:Choice xmlns:v="urn:schemas-microsoft-com:vml" Requires="v">
                <p:oleObj r:id="rId16" imgW="1422400" imgH="203200" progId="Equation.KSEE3">
                  <p:embed/>
                </p:oleObj>
              </mc:Choice>
              <mc:Fallback>
                <p:oleObj r:id="rId16" imgW="1422400" imgH="203200" progId="Equation.KSEE3">
                  <p:embed/>
                  <p:pic>
                    <p:nvPicPr>
                      <p:cNvPr id="7" name="对象 6">
                        <a:hlinkClick r:id="" action="ppaction://ole?verb=0"/>
                      </p:cNvPr>
                      <p:cNvPicPr/>
                      <p:nvPr/>
                    </p:nvPicPr>
                    <p:blipFill>
                      <a:blip r:embed="rId17"/>
                      <a:stretch>
                        <a:fillRect/>
                      </a:stretch>
                    </p:blipFill>
                    <p:spPr>
                      <a:xfrm>
                        <a:off x="3818256" y="3394076"/>
                        <a:ext cx="3373755" cy="482600"/>
                      </a:xfrm>
                      <a:prstGeom prst="rect">
                        <a:avLst/>
                      </a:prstGeom>
                    </p:spPr>
                  </p:pic>
                </p:oleObj>
              </mc:Fallback>
            </mc:AlternateContent>
          </a:graphicData>
        </a:graphic>
      </p:graphicFrame>
      <p:sp>
        <p:nvSpPr>
          <p:cNvPr id="9" name="文本框 8"/>
          <p:cNvSpPr txBox="1"/>
          <p:nvPr>
            <p:custDataLst>
              <p:tags r:id="rId6"/>
            </p:custDataLst>
          </p:nvPr>
        </p:nvSpPr>
        <p:spPr>
          <a:xfrm>
            <a:off x="205105" y="874395"/>
            <a:ext cx="3992880" cy="521970"/>
          </a:xfrm>
          <a:prstGeom prst="rect">
            <a:avLst/>
          </a:prstGeom>
          <a:noFill/>
        </p:spPr>
        <p:txBody>
          <a:bodyPr wrap="square" rtlCol="0">
            <a:spAutoFit/>
          </a:bodyPr>
          <a:lstStyle/>
          <a:p>
            <a:r>
              <a:rPr lang="zh-CN" altLang="en-US" sz="2800" b="1" dirty="0">
                <a:solidFill>
                  <a:srgbClr val="C00000"/>
                </a:solidFill>
                <a:effectLst/>
                <a:latin typeface="黑体" panose="02010609060101010101" charset="-122"/>
                <a:ea typeface="黑体" panose="02010609060101010101" charset="-122"/>
              </a:rPr>
              <a:t>分式不等式</a:t>
            </a:r>
          </a:p>
        </p:txBody>
      </p:sp>
      <p:sp>
        <p:nvSpPr>
          <p:cNvPr id="10" name="文本框 9"/>
          <p:cNvSpPr txBox="1"/>
          <p:nvPr>
            <p:custDataLst>
              <p:tags r:id="rId7"/>
            </p:custDataLst>
          </p:nvPr>
        </p:nvSpPr>
        <p:spPr>
          <a:xfrm>
            <a:off x="775335" y="4579620"/>
            <a:ext cx="7938770" cy="583565"/>
          </a:xfrm>
          <a:prstGeom prst="rect">
            <a:avLst/>
          </a:prstGeom>
          <a:noFill/>
        </p:spPr>
        <p:txBody>
          <a:bodyPr wrap="none" rtlCol="0">
            <a:spAutoFit/>
          </a:bodyPr>
          <a:lstStyle/>
          <a:p>
            <a:pPr algn="l"/>
            <a:r>
              <a:rPr lang="zh-CN" altLang="en-US" sz="3200" b="1">
                <a:solidFill>
                  <a:srgbClr val="0000FE"/>
                </a:solidFill>
                <a:latin typeface="楷体" panose="02010609060101010101" charset="-122"/>
                <a:ea typeface="楷体" panose="02010609060101010101" charset="-122"/>
              </a:rPr>
              <a:t>把分式不等式转化为一元二次不等式求解</a:t>
            </a:r>
            <a:r>
              <a:rPr lang="zh-CN" altLang="en-US" sz="3200">
                <a:solidFill>
                  <a:srgbClr val="0000FE"/>
                </a:solidFill>
                <a:latin typeface="楷体" panose="02010609060101010101" charset="-122"/>
                <a:ea typeface="楷体" panose="02010609060101010101" charset="-122"/>
                <a:sym typeface="+mn-ea"/>
              </a:rPr>
              <a:t>．</a:t>
            </a:r>
            <a:endParaRPr lang="zh-CN" altLang="en-US" sz="3200" b="1">
              <a:solidFill>
                <a:srgbClr val="0000FE"/>
              </a:solidFill>
              <a:latin typeface="楷体" panose="02010609060101010101" charset="-122"/>
              <a:ea typeface="楷体" panose="02010609060101010101" charset="-122"/>
              <a:sym typeface="+mn-ea"/>
            </a:endParaRPr>
          </a:p>
        </p:txBody>
      </p:sp>
      <p:sp>
        <p:nvSpPr>
          <p:cNvPr id="8" name="文本框 7">
            <a:extLst>
              <a:ext uri="{FF2B5EF4-FFF2-40B4-BE49-F238E27FC236}">
                <a16:creationId xmlns:a16="http://schemas.microsoft.com/office/drawing/2014/main" id="{FA83AEE1-05BC-753E-45BA-7453579149F9}"/>
              </a:ext>
            </a:extLst>
          </p:cNvPr>
          <p:cNvSpPr txBox="1"/>
          <p:nvPr/>
        </p:nvSpPr>
        <p:spPr>
          <a:xfrm>
            <a:off x="0" y="0"/>
            <a:ext cx="11670030" cy="655320"/>
          </a:xfrm>
          <a:prstGeom prst="rect">
            <a:avLst/>
          </a:prstGeom>
          <a:noFill/>
        </p:spPr>
        <p:txBody>
          <a:bodyPr wrap="square" rtlCol="0">
            <a:noAutofit/>
          </a:bodyPr>
          <a:lstStyle/>
          <a:p>
            <a:r>
              <a:rPr lang="zh-CN" altLang="en-US" sz="4000" b="1"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简单分式不等式</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F731388-FD71-37DF-2C2A-3EF1AF465AEA}"/>
              </a:ext>
            </a:extLst>
          </p:cNvPr>
          <p:cNvGrpSpPr/>
          <p:nvPr/>
        </p:nvGrpSpPr>
        <p:grpSpPr>
          <a:xfrm>
            <a:off x="696707" y="675640"/>
            <a:ext cx="6751993" cy="466090"/>
            <a:chOff x="3559" y="2307"/>
            <a:chExt cx="20583" cy="734"/>
          </a:xfrm>
        </p:grpSpPr>
        <p:sp>
          <p:nvSpPr>
            <p:cNvPr id="3" name="文本框 2">
              <a:extLst>
                <a:ext uri="{FF2B5EF4-FFF2-40B4-BE49-F238E27FC236}">
                  <a16:creationId xmlns:a16="http://schemas.microsoft.com/office/drawing/2014/main" id="{AE2C7FE4-A767-8471-02C4-697EF48E68F8}"/>
                </a:ext>
              </a:extLst>
            </p:cNvPr>
            <p:cNvSpPr txBox="1"/>
            <p:nvPr/>
          </p:nvSpPr>
          <p:spPr>
            <a:xfrm>
              <a:off x="3559" y="2316"/>
              <a:ext cx="20583" cy="725"/>
            </a:xfrm>
            <a:prstGeom prst="rect">
              <a:avLst/>
            </a:prstGeom>
            <a:noFill/>
          </p:spPr>
          <p:txBody>
            <a:bodyPr wrap="square" rtlCol="0">
              <a:spAutoFit/>
            </a:bodyPr>
            <a:lstStyle/>
            <a:p>
              <a:r>
                <a:rPr lang="zh-CN" altLang="en-US" sz="2400" b="1" dirty="0">
                  <a:latin typeface="宋体" panose="02010600030101010101" pitchFamily="2" charset="-122"/>
                  <a:ea typeface="宋体" panose="02010600030101010101" pitchFamily="2" charset="-122"/>
                </a:rPr>
                <a:t>题型五：简单方式不等式的解法</a:t>
              </a:r>
              <a:endParaRPr lang="en-US" altLang="zh-CN" sz="2400" b="1" dirty="0">
                <a:latin typeface="宋体" panose="02010600030101010101" pitchFamily="2" charset="-122"/>
                <a:ea typeface="宋体" panose="02010600030101010101" pitchFamily="2" charset="-122"/>
              </a:endParaRPr>
            </a:p>
          </p:txBody>
        </p:sp>
        <p:sp>
          <p:nvSpPr>
            <p:cNvPr id="4" name="圆角矩形 3">
              <a:extLst>
                <a:ext uri="{FF2B5EF4-FFF2-40B4-BE49-F238E27FC236}">
                  <a16:creationId xmlns:a16="http://schemas.microsoft.com/office/drawing/2014/main" id="{B0555164-1C12-64A2-7DE7-03A836253BCB}"/>
                </a:ext>
              </a:extLst>
            </p:cNvPr>
            <p:cNvSpPr/>
            <p:nvPr/>
          </p:nvSpPr>
          <p:spPr>
            <a:xfrm>
              <a:off x="3559" y="2307"/>
              <a:ext cx="14098" cy="684"/>
            </a:xfrm>
            <a:prstGeom prst="roundRect">
              <a:avLst/>
            </a:prstGeom>
            <a:noFill/>
            <a:ln w="28575">
              <a:solidFill>
                <a:schemeClr val="accent1">
                  <a:lumMod val="75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E1C55ED-C51E-B1B7-727E-238520B23635}"/>
                  </a:ext>
                </a:extLst>
              </p:cNvPr>
              <p:cNvSpPr txBox="1"/>
              <p:nvPr/>
            </p:nvSpPr>
            <p:spPr>
              <a:xfrm>
                <a:off x="582295" y="1181100"/>
                <a:ext cx="10768965" cy="1089025"/>
              </a:xfrm>
              <a:prstGeom prst="rect">
                <a:avLst/>
              </a:prstGeom>
              <a:noFill/>
            </p:spPr>
            <p:txBody>
              <a:bodyPr wrap="square" rtlCol="0">
                <a:spAutoFit/>
              </a:bodyPr>
              <a:lstStyle/>
              <a:p>
                <a:pPr>
                  <a:lnSpc>
                    <a:spcPct val="110000"/>
                  </a:lnSpc>
                </a:pPr>
                <a:r>
                  <a:rPr lang="zh-CN" altLang="en-US" sz="2400" b="1" dirty="0">
                    <a:latin typeface="宋体" panose="02010600030101010101" pitchFamily="2" charset="-122"/>
                    <a:ea typeface="宋体" panose="02010600030101010101" pitchFamily="2" charset="-122"/>
                    <a:cs typeface="宋体" panose="02010600030101010101" pitchFamily="2" charset="-122"/>
                  </a:rPr>
                  <a:t>例</a:t>
                </a:r>
                <a:r>
                  <a:rPr lang="en-US" altLang="zh-CN" sz="2400" b="1" dirty="0">
                    <a:latin typeface="宋体" panose="02010600030101010101" pitchFamily="2" charset="-122"/>
                    <a:ea typeface="宋体" panose="02010600030101010101" pitchFamily="2" charset="-122"/>
                    <a:cs typeface="宋体" panose="02010600030101010101" pitchFamily="2" charset="-122"/>
                  </a:rPr>
                  <a:t>5</a:t>
                </a:r>
                <a:r>
                  <a:rPr lang="zh-CN" altLang="en-US" sz="2400" b="1" dirty="0">
                    <a:latin typeface="宋体" panose="02010600030101010101" pitchFamily="2" charset="-122"/>
                    <a:ea typeface="宋体" panose="02010600030101010101" pitchFamily="2" charset="-122"/>
                    <a:cs typeface="宋体" panose="02010600030101010101" pitchFamily="2" charset="-122"/>
                  </a:rPr>
                  <a:t> 解下列不等式：</a:t>
                </a:r>
              </a:p>
              <a:p>
                <a:pPr>
                  <a:lnSpc>
                    <a:spcPct val="110000"/>
                  </a:lnSpc>
                </a:pPr>
                <a:r>
                  <a:rPr lang="en-US" altLang="zh-CN" sz="2400" b="1" dirty="0">
                    <a:latin typeface="宋体" panose="02010600030101010101" pitchFamily="2" charset="-122"/>
                    <a:ea typeface="宋体" panose="02010600030101010101" pitchFamily="2" charset="-122"/>
                    <a:cs typeface="宋体" panose="02010600030101010101" pitchFamily="2" charset="-122"/>
                  </a:rPr>
                  <a:t>(1)</a:t>
                </a:r>
                <a14:m>
                  <m:oMath xmlns:m="http://schemas.openxmlformats.org/officeDocument/2006/math">
                    <m:f>
                      <m:fPr>
                        <m:ctrlPr>
                          <a:rPr lang="en-US" altLang="zh-CN" sz="2400" i="1">
                            <a:latin typeface="Cambria Math" panose="02040503050406030204" pitchFamily="18" charset="0"/>
                            <a:ea typeface="宋体" pitchFamily="2" charset="-122"/>
                            <a:cs typeface="Cambria Math" panose="02040503050406030204" charset="0"/>
                          </a:rPr>
                        </m:ctrlPr>
                      </m:fPr>
                      <m:num>
                        <m:r>
                          <a:rPr lang="en-US" altLang="zh-CN" sz="2400" i="1">
                            <a:latin typeface="Cambria Math" panose="02040503050406030204" charset="0"/>
                            <a:ea typeface="宋体" pitchFamily="2" charset="-122"/>
                            <a:cs typeface="Cambria Math" panose="02040503050406030204" charset="0"/>
                          </a:rPr>
                          <m:t>2</m:t>
                        </m:r>
                        <m:r>
                          <a:rPr lang="en-US" altLang="zh-CN" sz="2400" i="1">
                            <a:latin typeface="Cambria Math" panose="02040503050406030204" charset="0"/>
                            <a:ea typeface="宋体" pitchFamily="2" charset="-122"/>
                            <a:cs typeface="Cambria Math" panose="02040503050406030204" charset="0"/>
                          </a:rPr>
                          <m:t>𝑥</m:t>
                        </m:r>
                        <m:r>
                          <a:rPr lang="en-US" altLang="zh-CN" sz="2400" i="1">
                            <a:latin typeface="Cambria Math" panose="02040503050406030204" charset="0"/>
                            <a:ea typeface="宋体" pitchFamily="2" charset="-122"/>
                            <a:cs typeface="Cambria Math" panose="02040503050406030204" charset="0"/>
                          </a:rPr>
                          <m:t>−</m:t>
                        </m:r>
                        <m:r>
                          <a:rPr lang="en-US" altLang="zh-CN" sz="2400" i="1">
                            <a:latin typeface="Cambria Math" panose="02040503050406030204" charset="0"/>
                            <a:ea typeface="宋体" pitchFamily="2" charset="-122"/>
                            <a:cs typeface="Cambria Math" panose="02040503050406030204" charset="0"/>
                          </a:rPr>
                          <m:t>5</m:t>
                        </m:r>
                      </m:num>
                      <m:den>
                        <m:r>
                          <a:rPr lang="en-US" altLang="zh-CN" sz="2400" i="1">
                            <a:latin typeface="Cambria Math" panose="02040503050406030204" charset="0"/>
                            <a:ea typeface="宋体" pitchFamily="2" charset="-122"/>
                            <a:cs typeface="Cambria Math" panose="02040503050406030204" charset="0"/>
                          </a:rPr>
                          <m:t>𝑥</m:t>
                        </m:r>
                        <m:r>
                          <a:rPr lang="en-US" altLang="zh-CN" sz="2400" i="1">
                            <a:latin typeface="Cambria Math" panose="02040503050406030204" charset="0"/>
                            <a:ea typeface="宋体" pitchFamily="2" charset="-122"/>
                            <a:cs typeface="Cambria Math" panose="02040503050406030204" charset="0"/>
                          </a:rPr>
                          <m:t>+</m:t>
                        </m:r>
                        <m:r>
                          <a:rPr lang="en-US" altLang="zh-CN" sz="2400" i="1">
                            <a:latin typeface="Cambria Math" panose="02040503050406030204" charset="0"/>
                            <a:ea typeface="宋体" pitchFamily="2" charset="-122"/>
                            <a:cs typeface="Cambria Math" panose="02040503050406030204" charset="0"/>
                          </a:rPr>
                          <m:t>4</m:t>
                        </m:r>
                      </m:den>
                    </m:f>
                    <m:r>
                      <a:rPr lang="en-US" altLang="zh-CN" sz="2400" i="1">
                        <a:latin typeface="Cambria Math" panose="02040503050406030204" charset="0"/>
                        <a:ea typeface="宋体" pitchFamily="2" charset="-122"/>
                        <a:cs typeface="Cambria Math" panose="02040503050406030204" charset="0"/>
                      </a:rPr>
                      <m:t>&lt;</m:t>
                    </m:r>
                    <m:r>
                      <a:rPr lang="en-US" altLang="zh-CN" sz="2400" i="1">
                        <a:latin typeface="Cambria Math" panose="02040503050406030204" charset="0"/>
                        <a:ea typeface="宋体" pitchFamily="2" charset="-122"/>
                        <a:cs typeface="Cambria Math" panose="02040503050406030204" charset="0"/>
                      </a:rPr>
                      <m:t>0</m:t>
                    </m:r>
                    <m:r>
                      <a:rPr lang="en-US" altLang="zh-CN" sz="2400" i="1">
                        <a:latin typeface="Cambria Math" panose="02040503050406030204" charset="0"/>
                        <a:ea typeface="宋体" pitchFamily="2" charset="-122"/>
                        <a:cs typeface="Cambria Math" panose="02040503050406030204" charset="0"/>
                      </a:rPr>
                      <m:t>；</m:t>
                    </m:r>
                  </m:oMath>
                </a14:m>
                <a:r>
                  <a:rPr lang="en-US" altLang="zh-CN" sz="2400" b="1" dirty="0">
                    <a:latin typeface="宋体" panose="02010600030101010101" pitchFamily="2" charset="-122"/>
                    <a:ea typeface="宋体" panose="02010600030101010101" pitchFamily="2" charset="-122"/>
                    <a:cs typeface="宋体" panose="02010600030101010101" pitchFamily="2" charset="-122"/>
                  </a:rPr>
                  <a:t>(2)</a:t>
                </a:r>
                <a14:m>
                  <m:oMath xmlns:m="http://schemas.openxmlformats.org/officeDocument/2006/math">
                    <m:f>
                      <m:fPr>
                        <m:ctrlPr>
                          <a:rPr lang="en-US" altLang="zh-CN" sz="2400" i="1">
                            <a:latin typeface="Cambria Math" panose="02040503050406030204" pitchFamily="18" charset="0"/>
                            <a:ea typeface="宋体" pitchFamily="2" charset="-122"/>
                            <a:cs typeface="Cambria Math" panose="02040503050406030204" charset="0"/>
                          </a:rPr>
                        </m:ctrlPr>
                      </m:fPr>
                      <m:num>
                        <m:r>
                          <a:rPr lang="en-US" altLang="zh-CN" sz="2400" i="1">
                            <a:latin typeface="Cambria Math" panose="02040503050406030204" charset="0"/>
                            <a:ea typeface="宋体" pitchFamily="2" charset="-122"/>
                            <a:cs typeface="Cambria Math" panose="02040503050406030204" charset="0"/>
                          </a:rPr>
                          <m:t>𝑥</m:t>
                        </m:r>
                        <m:r>
                          <a:rPr lang="en-US" altLang="zh-CN" sz="2400" i="1">
                            <a:latin typeface="Cambria Math" panose="02040503050406030204" charset="0"/>
                            <a:ea typeface="宋体" pitchFamily="2" charset="-122"/>
                            <a:cs typeface="Cambria Math" panose="02040503050406030204" charset="0"/>
                          </a:rPr>
                          <m:t>+</m:t>
                        </m:r>
                        <m:r>
                          <a:rPr lang="en-US" altLang="zh-CN" sz="2400" i="1">
                            <a:latin typeface="Cambria Math" panose="02040503050406030204" charset="0"/>
                            <a:ea typeface="宋体" pitchFamily="2" charset="-122"/>
                            <a:cs typeface="Cambria Math" panose="02040503050406030204" charset="0"/>
                          </a:rPr>
                          <m:t>1</m:t>
                        </m:r>
                      </m:num>
                      <m:den>
                        <m:r>
                          <a:rPr lang="en-US" altLang="zh-CN" sz="2400" i="1">
                            <a:latin typeface="Cambria Math" panose="02040503050406030204" charset="0"/>
                            <a:ea typeface="宋体" pitchFamily="2" charset="-122"/>
                            <a:cs typeface="Cambria Math" panose="02040503050406030204" charset="0"/>
                          </a:rPr>
                          <m:t>2</m:t>
                        </m:r>
                        <m:r>
                          <a:rPr lang="en-US" altLang="zh-CN" sz="2400" i="1">
                            <a:latin typeface="Cambria Math" panose="02040503050406030204" charset="0"/>
                            <a:ea typeface="宋体" pitchFamily="2" charset="-122"/>
                            <a:cs typeface="Cambria Math" panose="02040503050406030204" charset="0"/>
                          </a:rPr>
                          <m:t>𝑥</m:t>
                        </m:r>
                        <m:r>
                          <a:rPr lang="en-US" altLang="zh-CN" sz="2400" i="1">
                            <a:latin typeface="Cambria Math" panose="02040503050406030204" charset="0"/>
                            <a:ea typeface="宋体" pitchFamily="2" charset="-122"/>
                            <a:cs typeface="Cambria Math" panose="02040503050406030204" charset="0"/>
                          </a:rPr>
                          <m:t>−</m:t>
                        </m:r>
                        <m:r>
                          <a:rPr lang="en-US" altLang="zh-CN" sz="2400" i="1">
                            <a:latin typeface="Cambria Math" panose="02040503050406030204" charset="0"/>
                            <a:ea typeface="宋体" pitchFamily="2" charset="-122"/>
                            <a:cs typeface="Cambria Math" panose="02040503050406030204" charset="0"/>
                          </a:rPr>
                          <m:t>3</m:t>
                        </m:r>
                      </m:den>
                    </m:f>
                    <m:r>
                      <a:rPr lang="en-US" altLang="zh-CN" sz="2400" i="1">
                        <a:latin typeface="Cambria Math" panose="02040503050406030204" charset="0"/>
                        <a:ea typeface="宋体" pitchFamily="2" charset="-122"/>
                        <a:cs typeface="Cambria Math" panose="02040503050406030204" charset="0"/>
                      </a:rPr>
                      <m:t>≤</m:t>
                    </m:r>
                    <m:r>
                      <a:rPr lang="en-US" altLang="zh-CN" sz="2400" i="1">
                        <a:latin typeface="Cambria Math" panose="02040503050406030204" charset="0"/>
                        <a:ea typeface="宋体" pitchFamily="2" charset="-122"/>
                        <a:cs typeface="Cambria Math" panose="02040503050406030204" charset="0"/>
                      </a:rPr>
                      <m:t>1</m:t>
                    </m:r>
                    <m:r>
                      <a:rPr lang="en-US" altLang="zh-CN" sz="2400" i="1">
                        <a:latin typeface="Cambria Math" panose="02040503050406030204" charset="0"/>
                        <a:ea typeface="宋体" pitchFamily="2" charset="-122"/>
                        <a:cs typeface="Cambria Math" panose="02040503050406030204" charset="0"/>
                      </a:rPr>
                      <m:t>.</m:t>
                    </m:r>
                  </m:oMath>
                </a14:m>
                <a:endParaRPr lang="en-US" altLang="zh-CN" sz="2400" b="1" dirty="0">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5" name="文本框 4">
                <a:extLst>
                  <a:ext uri="{FF2B5EF4-FFF2-40B4-BE49-F238E27FC236}">
                    <a16:creationId xmlns:a16="http://schemas.microsoft.com/office/drawing/2014/main" id="{2E1C55ED-C51E-B1B7-727E-238520B23635}"/>
                  </a:ext>
                </a:extLst>
              </p:cNvPr>
              <p:cNvSpPr txBox="1">
                <a:spLocks noRot="1" noChangeAspect="1" noMove="1" noResize="1" noEditPoints="1" noAdjustHandles="1" noChangeArrowheads="1" noChangeShapeType="1" noTextEdit="1"/>
              </p:cNvSpPr>
              <p:nvPr/>
            </p:nvSpPr>
            <p:spPr>
              <a:xfrm>
                <a:off x="582295" y="1181100"/>
                <a:ext cx="10768965" cy="1089025"/>
              </a:xfrm>
              <a:prstGeom prst="rect">
                <a:avLst/>
              </a:prstGeom>
              <a:blipFill>
                <a:blip r:embed="rId2"/>
                <a:stretch>
                  <a:fillRect l="-943" t="-5814" b="-23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69E6F33D-CA7D-1441-07F6-19B988A43278}"/>
                  </a:ext>
                </a:extLst>
              </p:cNvPr>
              <p:cNvSpPr txBox="1"/>
              <p:nvPr/>
            </p:nvSpPr>
            <p:spPr>
              <a:xfrm>
                <a:off x="598747" y="2398395"/>
                <a:ext cx="10838180" cy="4221480"/>
              </a:xfrm>
              <a:prstGeom prst="rect">
                <a:avLst/>
              </a:prstGeom>
              <a:noFill/>
            </p:spPr>
            <p:txBody>
              <a:bodyPr wrap="square" rtlCol="0">
                <a:spAutoFit/>
              </a:bodyPr>
              <a:lstStyle/>
              <a:p>
                <a:pPr>
                  <a:lnSpc>
                    <a:spcPct val="130000"/>
                  </a:lnSpc>
                </a:pP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解：</a:t>
                </a:r>
                <a:r>
                  <a:rPr lang="en-US" altLang="zh-CN" sz="2400" b="1" dirty="0">
                    <a:solidFill>
                      <a:srgbClr val="FF0000"/>
                    </a:solidFill>
                    <a:latin typeface="宋体" panose="02010600030101010101" pitchFamily="2" charset="-122"/>
                    <a:ea typeface="宋体" panose="02010600030101010101" pitchFamily="2" charset="-122"/>
                    <a:cs typeface="宋体" panose="02010600030101010101" pitchFamily="2" charset="-122"/>
                  </a:rPr>
                  <a:t>(1)</a:t>
                </a:r>
                <a14:m>
                  <m:oMath xmlns:m="http://schemas.openxmlformats.org/officeDocument/2006/math">
                    <m:f>
                      <m:fPr>
                        <m:ctrlPr>
                          <a:rPr lang="en-US" altLang="zh-CN" sz="2400" i="1">
                            <a:solidFill>
                              <a:srgbClr val="FF0000"/>
                            </a:solidFill>
                            <a:latin typeface="Cambria Math" panose="02040503050406030204" pitchFamily="18" charset="0"/>
                            <a:ea typeface="宋体" pitchFamily="2" charset="-122"/>
                            <a:cs typeface="Cambria Math" panose="02040503050406030204" charset="0"/>
                          </a:rPr>
                        </m:ctrlPr>
                      </m:fPr>
                      <m:num>
                        <m:r>
                          <a:rPr lang="en-US" altLang="zh-CN" sz="2400" i="1">
                            <a:solidFill>
                              <a:srgbClr val="FF0000"/>
                            </a:solidFill>
                            <a:latin typeface="Cambria Math" panose="02040503050406030204" charset="0"/>
                            <a:ea typeface="宋体" pitchFamily="2" charset="-122"/>
                            <a:cs typeface="Cambria Math" panose="02040503050406030204" charset="0"/>
                          </a:rPr>
                          <m:t>2</m:t>
                        </m:r>
                        <m:r>
                          <a:rPr lang="en-US" altLang="zh-CN" sz="2400" i="1">
                            <a:solidFill>
                              <a:srgbClr val="FF0000"/>
                            </a:solidFill>
                            <a:latin typeface="Cambria Math" panose="02040503050406030204" charset="0"/>
                            <a:ea typeface="宋体" pitchFamily="2" charset="-122"/>
                            <a:cs typeface="Cambria Math" panose="02040503050406030204" charset="0"/>
                          </a:rPr>
                          <m:t>𝑥</m:t>
                        </m:r>
                        <m:r>
                          <a:rPr lang="en-US" altLang="zh-CN" sz="2400" i="1">
                            <a:solidFill>
                              <a:srgbClr val="FF0000"/>
                            </a:solidFill>
                            <a:latin typeface="Cambria Math" panose="02040503050406030204" charset="0"/>
                            <a:ea typeface="宋体" pitchFamily="2" charset="-122"/>
                            <a:cs typeface="Cambria Math" panose="02040503050406030204" charset="0"/>
                          </a:rPr>
                          <m:t>−</m:t>
                        </m:r>
                        <m:r>
                          <a:rPr lang="en-US" altLang="zh-CN" sz="2400" i="1">
                            <a:solidFill>
                              <a:srgbClr val="FF0000"/>
                            </a:solidFill>
                            <a:latin typeface="Cambria Math" panose="02040503050406030204" charset="0"/>
                            <a:ea typeface="宋体" pitchFamily="2" charset="-122"/>
                            <a:cs typeface="Cambria Math" panose="02040503050406030204" charset="0"/>
                          </a:rPr>
                          <m:t>5</m:t>
                        </m:r>
                      </m:num>
                      <m:den>
                        <m:r>
                          <a:rPr lang="en-US" altLang="zh-CN" sz="2400" i="1">
                            <a:solidFill>
                              <a:srgbClr val="FF0000"/>
                            </a:solidFill>
                            <a:latin typeface="Cambria Math" panose="02040503050406030204" charset="0"/>
                            <a:ea typeface="宋体" pitchFamily="2" charset="-122"/>
                            <a:cs typeface="Cambria Math" panose="02040503050406030204" charset="0"/>
                          </a:rPr>
                          <m:t>𝑥</m:t>
                        </m:r>
                        <m:r>
                          <a:rPr lang="en-US" altLang="zh-CN" sz="2400" i="1">
                            <a:solidFill>
                              <a:srgbClr val="FF0000"/>
                            </a:solidFill>
                            <a:latin typeface="Cambria Math" panose="02040503050406030204" charset="0"/>
                            <a:ea typeface="宋体" pitchFamily="2" charset="-122"/>
                            <a:cs typeface="Cambria Math" panose="02040503050406030204" charset="0"/>
                          </a:rPr>
                          <m:t>+</m:t>
                        </m:r>
                        <m:r>
                          <a:rPr lang="en-US" altLang="zh-CN" sz="2400" i="1">
                            <a:solidFill>
                              <a:srgbClr val="FF0000"/>
                            </a:solidFill>
                            <a:latin typeface="Cambria Math" panose="02040503050406030204" charset="0"/>
                            <a:ea typeface="宋体" pitchFamily="2" charset="-122"/>
                            <a:cs typeface="Cambria Math" panose="02040503050406030204" charset="0"/>
                          </a:rPr>
                          <m:t>4</m:t>
                        </m:r>
                      </m:den>
                    </m:f>
                    <m:r>
                      <a:rPr lang="en-US" altLang="zh-CN" sz="2400" i="1">
                        <a:solidFill>
                          <a:srgbClr val="FF0000"/>
                        </a:solidFill>
                        <a:latin typeface="Cambria Math" panose="02040503050406030204" charset="0"/>
                        <a:ea typeface="宋体" pitchFamily="2" charset="-122"/>
                        <a:cs typeface="Cambria Math" panose="02040503050406030204" charset="0"/>
                      </a:rPr>
                      <m:t>&lt;</m:t>
                    </m:r>
                    <m:r>
                      <a:rPr lang="en-US" altLang="zh-CN" sz="2400" i="1">
                        <a:solidFill>
                          <a:srgbClr val="FF0000"/>
                        </a:solidFill>
                        <a:latin typeface="Cambria Math" panose="02040503050406030204" charset="0"/>
                        <a:ea typeface="宋体" pitchFamily="2" charset="-122"/>
                        <a:cs typeface="Cambria Math" panose="02040503050406030204" charset="0"/>
                      </a:rPr>
                      <m:t>0</m:t>
                    </m:r>
                    <m:r>
                      <a:rPr lang="en-US" altLang="zh-CN" sz="2400" i="1">
                        <a:solidFill>
                          <a:srgbClr val="FF0000"/>
                        </a:solidFill>
                        <a:latin typeface="Cambria Math" panose="02040503050406030204" charset="0"/>
                        <a:ea typeface="宋体" pitchFamily="2" charset="-122"/>
                        <a:cs typeface="Cambria Math" panose="02040503050406030204" charset="0"/>
                      </a:rPr>
                      <m:t>⇔(</m:t>
                    </m:r>
                    <m:r>
                      <a:rPr lang="en-US" altLang="zh-CN" sz="2400" i="1">
                        <a:solidFill>
                          <a:srgbClr val="FF0000"/>
                        </a:solidFill>
                        <a:latin typeface="Cambria Math" panose="02040503050406030204" charset="0"/>
                        <a:ea typeface="宋体" pitchFamily="2" charset="-122"/>
                        <a:cs typeface="Cambria Math" panose="02040503050406030204" charset="0"/>
                      </a:rPr>
                      <m:t>2</m:t>
                    </m:r>
                    <m:r>
                      <a:rPr lang="en-US" altLang="zh-CN" sz="2400" i="1">
                        <a:solidFill>
                          <a:srgbClr val="FF0000"/>
                        </a:solidFill>
                        <a:latin typeface="Cambria Math" panose="02040503050406030204" charset="0"/>
                        <a:ea typeface="宋体" pitchFamily="2" charset="-122"/>
                        <a:cs typeface="Cambria Math" panose="02040503050406030204" charset="0"/>
                      </a:rPr>
                      <m:t>𝑥</m:t>
                    </m:r>
                    <m:r>
                      <a:rPr lang="en-US" altLang="zh-CN" sz="2400" i="1">
                        <a:solidFill>
                          <a:srgbClr val="FF0000"/>
                        </a:solidFill>
                        <a:latin typeface="Cambria Math" panose="02040503050406030204" charset="0"/>
                        <a:ea typeface="宋体" pitchFamily="2" charset="-122"/>
                        <a:cs typeface="Cambria Math" panose="02040503050406030204" charset="0"/>
                      </a:rPr>
                      <m:t>−</m:t>
                    </m:r>
                    <m:r>
                      <a:rPr lang="en-US" altLang="zh-CN" sz="2400" i="1">
                        <a:solidFill>
                          <a:srgbClr val="FF0000"/>
                        </a:solidFill>
                        <a:latin typeface="Cambria Math" panose="02040503050406030204" charset="0"/>
                        <a:ea typeface="宋体" pitchFamily="2" charset="-122"/>
                        <a:cs typeface="Cambria Math" panose="02040503050406030204" charset="0"/>
                      </a:rPr>
                      <m:t>5</m:t>
                    </m:r>
                    <m:r>
                      <a:rPr lang="en-US" altLang="zh-CN" sz="2400" i="1">
                        <a:solidFill>
                          <a:srgbClr val="FF0000"/>
                        </a:solidFill>
                        <a:latin typeface="Cambria Math" panose="02040503050406030204" charset="0"/>
                        <a:ea typeface="宋体" pitchFamily="2" charset="-122"/>
                        <a:cs typeface="Cambria Math" panose="02040503050406030204" charset="0"/>
                      </a:rPr>
                      <m:t>)(</m:t>
                    </m:r>
                    <m:r>
                      <a:rPr lang="en-US" altLang="zh-CN" sz="2400" i="1">
                        <a:solidFill>
                          <a:srgbClr val="FF0000"/>
                        </a:solidFill>
                        <a:latin typeface="Cambria Math" panose="02040503050406030204" charset="0"/>
                        <a:ea typeface="宋体" pitchFamily="2" charset="-122"/>
                        <a:cs typeface="Cambria Math" panose="02040503050406030204" charset="0"/>
                      </a:rPr>
                      <m:t>𝑥</m:t>
                    </m:r>
                    <m:r>
                      <a:rPr lang="en-US" altLang="zh-CN" sz="2400" i="1">
                        <a:solidFill>
                          <a:srgbClr val="FF0000"/>
                        </a:solidFill>
                        <a:latin typeface="Cambria Math" panose="02040503050406030204" charset="0"/>
                        <a:ea typeface="宋体" pitchFamily="2" charset="-122"/>
                        <a:cs typeface="Cambria Math" panose="02040503050406030204" charset="0"/>
                      </a:rPr>
                      <m:t>+</m:t>
                    </m:r>
                    <m:r>
                      <a:rPr lang="en-US" altLang="zh-CN" sz="2400" i="1">
                        <a:solidFill>
                          <a:srgbClr val="FF0000"/>
                        </a:solidFill>
                        <a:latin typeface="Cambria Math" panose="02040503050406030204" charset="0"/>
                        <a:ea typeface="宋体" pitchFamily="2" charset="-122"/>
                        <a:cs typeface="Cambria Math" panose="02040503050406030204" charset="0"/>
                      </a:rPr>
                      <m:t>4</m:t>
                    </m:r>
                    <m:r>
                      <a:rPr lang="en-US" altLang="zh-CN" sz="2400" i="1">
                        <a:solidFill>
                          <a:srgbClr val="FF0000"/>
                        </a:solidFill>
                        <a:latin typeface="Cambria Math" panose="02040503050406030204" charset="0"/>
                        <a:ea typeface="宋体" pitchFamily="2" charset="-122"/>
                        <a:cs typeface="Cambria Math" panose="02040503050406030204" charset="0"/>
                      </a:rPr>
                      <m:t>)&lt;</m:t>
                    </m:r>
                    <m:r>
                      <a:rPr lang="en-US" altLang="zh-CN" sz="2400" i="1">
                        <a:solidFill>
                          <a:srgbClr val="FF0000"/>
                        </a:solidFill>
                        <a:latin typeface="Cambria Math" panose="02040503050406030204" charset="0"/>
                        <a:ea typeface="宋体" pitchFamily="2" charset="-122"/>
                        <a:cs typeface="Cambria Math" panose="02040503050406030204" charset="0"/>
                      </a:rPr>
                      <m:t>0</m:t>
                    </m:r>
                    <m:r>
                      <a:rPr lang="en-US" altLang="zh-CN" sz="2400" i="1">
                        <a:solidFill>
                          <a:srgbClr val="FF0000"/>
                        </a:solidFill>
                        <a:latin typeface="Cambria Math" panose="02040503050406030204" charset="0"/>
                        <a:ea typeface="宋体" pitchFamily="2" charset="-122"/>
                        <a:cs typeface="Cambria Math" panose="02040503050406030204" charset="0"/>
                      </a:rPr>
                      <m:t>⇔−</m:t>
                    </m:r>
                    <m:r>
                      <a:rPr lang="en-US" altLang="zh-CN" sz="2400" i="1">
                        <a:solidFill>
                          <a:srgbClr val="FF0000"/>
                        </a:solidFill>
                        <a:latin typeface="Cambria Math" panose="02040503050406030204" charset="0"/>
                        <a:ea typeface="宋体" pitchFamily="2" charset="-122"/>
                        <a:cs typeface="Cambria Math" panose="02040503050406030204" charset="0"/>
                      </a:rPr>
                      <m:t>4</m:t>
                    </m:r>
                    <m:r>
                      <a:rPr lang="en-US" altLang="zh-CN" sz="2400" i="1">
                        <a:solidFill>
                          <a:srgbClr val="FF0000"/>
                        </a:solidFill>
                        <a:latin typeface="Cambria Math" panose="02040503050406030204" charset="0"/>
                        <a:ea typeface="宋体" pitchFamily="2" charset="-122"/>
                        <a:cs typeface="Cambria Math" panose="02040503050406030204" charset="0"/>
                      </a:rPr>
                      <m:t>&lt;</m:t>
                    </m:r>
                    <m:r>
                      <a:rPr lang="en-US" altLang="zh-CN" sz="2400" i="1">
                        <a:solidFill>
                          <a:srgbClr val="FF0000"/>
                        </a:solidFill>
                        <a:latin typeface="Cambria Math" panose="02040503050406030204" charset="0"/>
                        <a:ea typeface="宋体" pitchFamily="2" charset="-122"/>
                        <a:cs typeface="Cambria Math" panose="02040503050406030204" charset="0"/>
                      </a:rPr>
                      <m:t>𝑥</m:t>
                    </m:r>
                    <m:r>
                      <a:rPr lang="en-US" altLang="zh-CN" sz="2400" i="1">
                        <a:solidFill>
                          <a:srgbClr val="FF0000"/>
                        </a:solidFill>
                        <a:latin typeface="Cambria Math" panose="02040503050406030204" charset="0"/>
                        <a:ea typeface="宋体" pitchFamily="2" charset="-122"/>
                        <a:cs typeface="Cambria Math" panose="02040503050406030204" charset="0"/>
                      </a:rPr>
                      <m:t>&lt;</m:t>
                    </m:r>
                    <m:f>
                      <m:fPr>
                        <m:ctrlPr>
                          <a:rPr lang="en-US" altLang="zh-CN" sz="2400" i="1">
                            <a:solidFill>
                              <a:srgbClr val="FF0000"/>
                            </a:solidFill>
                            <a:latin typeface="Cambria Math" panose="02040503050406030204" pitchFamily="18" charset="0"/>
                            <a:ea typeface="宋体" pitchFamily="2" charset="-122"/>
                            <a:cs typeface="Cambria Math" panose="02040503050406030204" charset="0"/>
                          </a:rPr>
                        </m:ctrlPr>
                      </m:fPr>
                      <m:num>
                        <m:r>
                          <a:rPr lang="en-US" altLang="zh-CN" sz="2400" i="1">
                            <a:solidFill>
                              <a:srgbClr val="FF0000"/>
                            </a:solidFill>
                            <a:latin typeface="Cambria Math" panose="02040503050406030204" charset="0"/>
                            <a:ea typeface="宋体" pitchFamily="2" charset="-122"/>
                            <a:cs typeface="Cambria Math" panose="02040503050406030204" charset="0"/>
                          </a:rPr>
                          <m:t>5</m:t>
                        </m:r>
                      </m:num>
                      <m:den>
                        <m:r>
                          <a:rPr lang="en-US" altLang="zh-CN" sz="2400" i="1">
                            <a:solidFill>
                              <a:srgbClr val="FF0000"/>
                            </a:solidFill>
                            <a:latin typeface="Cambria Math" panose="02040503050406030204" charset="0"/>
                            <a:ea typeface="宋体" pitchFamily="2" charset="-122"/>
                            <a:cs typeface="Cambria Math" panose="02040503050406030204" charset="0"/>
                          </a:rPr>
                          <m:t>2</m:t>
                        </m:r>
                      </m:den>
                    </m:f>
                    <m:r>
                      <a:rPr lang="en-US" altLang="zh-CN" sz="2400" i="1">
                        <a:solidFill>
                          <a:srgbClr val="FF0000"/>
                        </a:solidFill>
                        <a:latin typeface="Cambria Math" panose="02040503050406030204" charset="0"/>
                        <a:ea typeface="宋体" pitchFamily="2" charset="-122"/>
                        <a:cs typeface="Cambria Math" panose="02040503050406030204" charset="0"/>
                      </a:rPr>
                      <m:t>，</m:t>
                    </m:r>
                  </m:oMath>
                </a14:m>
                <a:endParaRPr lang="en-US" altLang="zh-CN" sz="2400" i="1" dirty="0">
                  <a:solidFill>
                    <a:srgbClr val="FF0000"/>
                  </a:solidFill>
                  <a:latin typeface="Cambria Math" panose="02040503050406030204" charset="0"/>
                  <a:ea typeface="宋体" panose="02010600030101010101" pitchFamily="2" charset="-122"/>
                  <a:cs typeface="Cambria Math" panose="02040503050406030204" charset="0"/>
                </a:endParaRPr>
              </a:p>
              <a:p>
                <a:pPr>
                  <a:lnSpc>
                    <a:spcPct val="130000"/>
                  </a:lnSpc>
                </a:pPr>
                <a:r>
                  <a:rPr lang="en-US" altLang="zh-CN"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原不等式的解集为</a:t>
                </a:r>
                <a14:m>
                  <m:oMath xmlns:m="http://schemas.openxmlformats.org/officeDocument/2006/math">
                    <m:r>
                      <a:rPr lang="en-US" altLang="zh-CN" sz="2400" i="1">
                        <a:solidFill>
                          <a:srgbClr val="FF0000"/>
                        </a:solidFill>
                        <a:latin typeface="Cambria Math" panose="02040503050406030204" charset="0"/>
                        <a:ea typeface="宋体" pitchFamily="2" charset="-122"/>
                        <a:cs typeface="Cambria Math" panose="02040503050406030204" charset="0"/>
                      </a:rPr>
                      <m:t>{</m:t>
                    </m:r>
                    <m:r>
                      <a:rPr lang="en-US" altLang="zh-CN" sz="2400" i="1">
                        <a:solidFill>
                          <a:srgbClr val="FF0000"/>
                        </a:solidFill>
                        <a:latin typeface="Cambria Math" panose="02040503050406030204" charset="0"/>
                        <a:ea typeface="宋体" pitchFamily="2" charset="-122"/>
                        <a:cs typeface="Cambria Math" panose="02040503050406030204" charset="0"/>
                      </a:rPr>
                      <m:t>𝑥</m:t>
                    </m:r>
                    <m:r>
                      <a:rPr lang="en-US" altLang="zh-CN" sz="2400" i="1">
                        <a:solidFill>
                          <a:srgbClr val="FF0000"/>
                        </a:solidFill>
                        <a:latin typeface="Cambria Math" panose="02040503050406030204" charset="0"/>
                        <a:ea typeface="宋体" pitchFamily="2" charset="-122"/>
                        <a:cs typeface="Cambria Math" panose="02040503050406030204" charset="0"/>
                      </a:rPr>
                      <m:t>|−</m:t>
                    </m:r>
                    <m:r>
                      <a:rPr lang="en-US" altLang="zh-CN" sz="2400" i="1">
                        <a:solidFill>
                          <a:srgbClr val="FF0000"/>
                        </a:solidFill>
                        <a:latin typeface="Cambria Math" panose="02040503050406030204" charset="0"/>
                        <a:ea typeface="宋体" pitchFamily="2" charset="-122"/>
                        <a:cs typeface="Cambria Math" panose="02040503050406030204" charset="0"/>
                      </a:rPr>
                      <m:t>4</m:t>
                    </m:r>
                    <m:r>
                      <a:rPr lang="en-US" altLang="zh-CN" sz="2400" i="1">
                        <a:solidFill>
                          <a:srgbClr val="FF0000"/>
                        </a:solidFill>
                        <a:latin typeface="Cambria Math" panose="02040503050406030204" charset="0"/>
                        <a:ea typeface="宋体" pitchFamily="2" charset="-122"/>
                        <a:cs typeface="Cambria Math" panose="02040503050406030204" charset="0"/>
                      </a:rPr>
                      <m:t>&lt;</m:t>
                    </m:r>
                    <m:r>
                      <a:rPr lang="en-US" altLang="zh-CN" sz="2400" i="1">
                        <a:solidFill>
                          <a:srgbClr val="FF0000"/>
                        </a:solidFill>
                        <a:latin typeface="Cambria Math" panose="02040503050406030204" charset="0"/>
                        <a:ea typeface="宋体" pitchFamily="2" charset="-122"/>
                        <a:cs typeface="Cambria Math" panose="02040503050406030204" charset="0"/>
                      </a:rPr>
                      <m:t>𝑥</m:t>
                    </m:r>
                    <m:r>
                      <a:rPr lang="en-US" altLang="zh-CN" sz="2400" i="1">
                        <a:solidFill>
                          <a:srgbClr val="FF0000"/>
                        </a:solidFill>
                        <a:latin typeface="Cambria Math" panose="02040503050406030204" charset="0"/>
                        <a:ea typeface="宋体" pitchFamily="2" charset="-122"/>
                        <a:cs typeface="Cambria Math" panose="02040503050406030204" charset="0"/>
                      </a:rPr>
                      <m:t>&lt;</m:t>
                    </m:r>
                    <m:f>
                      <m:fPr>
                        <m:ctrlPr>
                          <a:rPr lang="en-US" altLang="zh-CN" sz="2400" i="1">
                            <a:solidFill>
                              <a:srgbClr val="FF0000"/>
                            </a:solidFill>
                            <a:latin typeface="Cambria Math" panose="02040503050406030204" pitchFamily="18" charset="0"/>
                            <a:ea typeface="宋体" pitchFamily="2" charset="-122"/>
                            <a:cs typeface="Cambria Math" panose="02040503050406030204" charset="0"/>
                          </a:rPr>
                        </m:ctrlPr>
                      </m:fPr>
                      <m:num>
                        <m:r>
                          <a:rPr lang="en-US" altLang="zh-CN" sz="2400" i="1">
                            <a:solidFill>
                              <a:srgbClr val="FF0000"/>
                            </a:solidFill>
                            <a:latin typeface="Cambria Math" panose="02040503050406030204" charset="0"/>
                            <a:ea typeface="宋体" pitchFamily="2" charset="-122"/>
                            <a:cs typeface="Cambria Math" panose="02040503050406030204" charset="0"/>
                          </a:rPr>
                          <m:t>5</m:t>
                        </m:r>
                      </m:num>
                      <m:den>
                        <m:r>
                          <a:rPr lang="en-US" altLang="zh-CN" sz="2400" i="1">
                            <a:solidFill>
                              <a:srgbClr val="FF0000"/>
                            </a:solidFill>
                            <a:latin typeface="Cambria Math" panose="02040503050406030204" charset="0"/>
                            <a:ea typeface="宋体" pitchFamily="2" charset="-122"/>
                            <a:cs typeface="Cambria Math" panose="02040503050406030204" charset="0"/>
                          </a:rPr>
                          <m:t>2</m:t>
                        </m:r>
                      </m:den>
                    </m:f>
                    <m:r>
                      <a:rPr lang="en-US" altLang="zh-CN" sz="2400" i="1">
                        <a:solidFill>
                          <a:srgbClr val="FF0000"/>
                        </a:solidFill>
                        <a:latin typeface="Cambria Math" panose="02040503050406030204" charset="0"/>
                        <a:ea typeface="MS Mincho" panose="02020609040205080304" charset="-128"/>
                        <a:cs typeface="Cambria Math" panose="02040503050406030204" charset="0"/>
                      </a:rPr>
                      <m:t>}.</m:t>
                    </m:r>
                  </m:oMath>
                </a14:m>
                <a:endParaRPr lang="en-US" altLang="zh-CN" sz="2400" i="1" dirty="0">
                  <a:solidFill>
                    <a:srgbClr val="FF0000"/>
                  </a:solidFill>
                  <a:latin typeface="Cambria Math" panose="02040503050406030204" charset="0"/>
                  <a:ea typeface="MS Mincho" panose="02020609040205080304" charset="-128"/>
                  <a:cs typeface="Cambria Math" panose="02040503050406030204" charset="0"/>
                </a:endParaRPr>
              </a:p>
              <a:p>
                <a:pPr>
                  <a:lnSpc>
                    <a:spcPct val="130000"/>
                  </a:lnSpc>
                </a:pPr>
                <a:r>
                  <a:rPr 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(2)∵</a:t>
                </a:r>
                <a14:m>
                  <m:oMath xmlns:m="http://schemas.openxmlformats.org/officeDocument/2006/math">
                    <m:f>
                      <m:fPr>
                        <m:ctrlPr>
                          <a:rPr lang="en-US" altLang="zh-CN" sz="2400" i="1">
                            <a:solidFill>
                              <a:srgbClr val="FF0000"/>
                            </a:solidFill>
                            <a:latin typeface="Cambria Math" panose="02040503050406030204" pitchFamily="18" charset="0"/>
                            <a:ea typeface="宋体" pitchFamily="2" charset="-122"/>
                            <a:cs typeface="Cambria Math" panose="02040503050406030204" charset="0"/>
                          </a:rPr>
                        </m:ctrlPr>
                      </m:fPr>
                      <m:num>
                        <m:r>
                          <a:rPr lang="en-US" altLang="zh-CN" sz="2400" i="1">
                            <a:solidFill>
                              <a:srgbClr val="FF0000"/>
                            </a:solidFill>
                            <a:latin typeface="Cambria Math" panose="02040503050406030204" charset="0"/>
                            <a:ea typeface="宋体" pitchFamily="2" charset="-122"/>
                            <a:cs typeface="Cambria Math" panose="02040503050406030204" charset="0"/>
                          </a:rPr>
                          <m:t>𝑥</m:t>
                        </m:r>
                        <m:r>
                          <a:rPr lang="en-US" altLang="zh-CN" sz="2400" i="1">
                            <a:solidFill>
                              <a:srgbClr val="FF0000"/>
                            </a:solidFill>
                            <a:latin typeface="Cambria Math" panose="02040503050406030204" charset="0"/>
                            <a:ea typeface="宋体" pitchFamily="2" charset="-122"/>
                            <a:cs typeface="Cambria Math" panose="02040503050406030204" charset="0"/>
                          </a:rPr>
                          <m:t>+</m:t>
                        </m:r>
                        <m:r>
                          <a:rPr lang="en-US" altLang="zh-CN" sz="2400" i="1">
                            <a:solidFill>
                              <a:srgbClr val="FF0000"/>
                            </a:solidFill>
                            <a:latin typeface="Cambria Math" panose="02040503050406030204" charset="0"/>
                            <a:ea typeface="宋体" pitchFamily="2" charset="-122"/>
                            <a:cs typeface="Cambria Math" panose="02040503050406030204" charset="0"/>
                          </a:rPr>
                          <m:t>1</m:t>
                        </m:r>
                      </m:num>
                      <m:den>
                        <m:r>
                          <a:rPr lang="en-US" altLang="zh-CN" sz="2400" i="1">
                            <a:solidFill>
                              <a:srgbClr val="FF0000"/>
                            </a:solidFill>
                            <a:latin typeface="Cambria Math" panose="02040503050406030204" charset="0"/>
                            <a:ea typeface="宋体" pitchFamily="2" charset="-122"/>
                            <a:cs typeface="Cambria Math" panose="02040503050406030204" charset="0"/>
                          </a:rPr>
                          <m:t>2</m:t>
                        </m:r>
                        <m:r>
                          <a:rPr lang="en-US" altLang="zh-CN" sz="2400" i="1">
                            <a:solidFill>
                              <a:srgbClr val="FF0000"/>
                            </a:solidFill>
                            <a:latin typeface="Cambria Math" panose="02040503050406030204" charset="0"/>
                            <a:ea typeface="宋体" pitchFamily="2" charset="-122"/>
                            <a:cs typeface="Cambria Math" panose="02040503050406030204" charset="0"/>
                          </a:rPr>
                          <m:t>𝑥</m:t>
                        </m:r>
                        <m:r>
                          <a:rPr lang="en-US" altLang="zh-CN" sz="2400" i="1">
                            <a:solidFill>
                              <a:srgbClr val="FF0000"/>
                            </a:solidFill>
                            <a:latin typeface="Cambria Math" panose="02040503050406030204" charset="0"/>
                            <a:ea typeface="宋体" pitchFamily="2" charset="-122"/>
                            <a:cs typeface="Cambria Math" panose="02040503050406030204" charset="0"/>
                          </a:rPr>
                          <m:t>−</m:t>
                        </m:r>
                        <m:r>
                          <a:rPr lang="en-US" altLang="zh-CN" sz="2400" i="1">
                            <a:solidFill>
                              <a:srgbClr val="FF0000"/>
                            </a:solidFill>
                            <a:latin typeface="Cambria Math" panose="02040503050406030204" charset="0"/>
                            <a:ea typeface="宋体" pitchFamily="2" charset="-122"/>
                            <a:cs typeface="Cambria Math" panose="02040503050406030204" charset="0"/>
                          </a:rPr>
                          <m:t>3</m:t>
                        </m:r>
                      </m:den>
                    </m:f>
                    <m:r>
                      <a:rPr lang="en-US" altLang="zh-CN" sz="2400" i="1">
                        <a:solidFill>
                          <a:srgbClr val="FF0000"/>
                        </a:solidFill>
                        <a:latin typeface="Cambria Math" panose="02040503050406030204" charset="0"/>
                        <a:ea typeface="宋体" pitchFamily="2" charset="-122"/>
                        <a:cs typeface="Cambria Math" panose="02040503050406030204" charset="0"/>
                      </a:rPr>
                      <m:t>≤</m:t>
                    </m:r>
                    <m:r>
                      <a:rPr lang="en-US" altLang="zh-CN" sz="2400" i="1">
                        <a:solidFill>
                          <a:srgbClr val="FF0000"/>
                        </a:solidFill>
                        <a:latin typeface="Cambria Math" panose="02040503050406030204" charset="0"/>
                        <a:ea typeface="宋体" pitchFamily="2" charset="-122"/>
                        <a:cs typeface="Cambria Math" panose="02040503050406030204" charset="0"/>
                      </a:rPr>
                      <m:t>1</m:t>
                    </m:r>
                  </m:oMath>
                </a14:m>
                <a:r>
                  <a:rPr lang="zh-CN" altLang="en-US" sz="2400" dirty="0">
                    <a:solidFill>
                      <a:srgbClr val="FF0000"/>
                    </a:solidFill>
                    <a:latin typeface="Cambria Math" panose="02040503050406030204" charset="0"/>
                    <a:ea typeface="宋体" panose="02010600030101010101" pitchFamily="2" charset="-122"/>
                    <a:cs typeface="Cambria Math" panose="02040503050406030204" charset="0"/>
                  </a:rPr>
                  <a:t>，</a:t>
                </a:r>
                <a:r>
                  <a:rPr lang="en-US" altLang="zh-CN" sz="2400" dirty="0">
                    <a:solidFill>
                      <a:srgbClr val="FF0000"/>
                    </a:solidFill>
                    <a:latin typeface="宋体" panose="02010600030101010101" pitchFamily="2" charset="-122"/>
                    <a:ea typeface="宋体" panose="02010600030101010101" pitchFamily="2" charset="-122"/>
                    <a:cs typeface="Cambria Math" panose="02040503050406030204" charset="0"/>
                  </a:rPr>
                  <a:t>∴</a:t>
                </a:r>
                <a14:m>
                  <m:oMath xmlns:m="http://schemas.openxmlformats.org/officeDocument/2006/math">
                    <m:f>
                      <m:fPr>
                        <m:ctrlPr>
                          <a:rPr lang="en-US" altLang="zh-CN" sz="2400" i="1">
                            <a:solidFill>
                              <a:srgbClr val="FF0000"/>
                            </a:solidFill>
                            <a:latin typeface="Cambria Math" panose="02040503050406030204" pitchFamily="18" charset="0"/>
                            <a:ea typeface="宋体" pitchFamily="2" charset="-122"/>
                            <a:cs typeface="Cambria Math" panose="02040503050406030204" charset="0"/>
                          </a:rPr>
                        </m:ctrlPr>
                      </m:fPr>
                      <m:num>
                        <m:r>
                          <a:rPr lang="en-US" altLang="zh-CN" sz="2400" i="1">
                            <a:solidFill>
                              <a:srgbClr val="FF0000"/>
                            </a:solidFill>
                            <a:latin typeface="Cambria Math" panose="02040503050406030204" charset="0"/>
                            <a:ea typeface="宋体" pitchFamily="2" charset="-122"/>
                            <a:cs typeface="Cambria Math" panose="02040503050406030204" charset="0"/>
                          </a:rPr>
                          <m:t>𝑥</m:t>
                        </m:r>
                        <m:r>
                          <a:rPr lang="en-US" altLang="zh-CN" sz="2400" i="1">
                            <a:solidFill>
                              <a:srgbClr val="FF0000"/>
                            </a:solidFill>
                            <a:latin typeface="Cambria Math" panose="02040503050406030204" charset="0"/>
                            <a:ea typeface="宋体" pitchFamily="2" charset="-122"/>
                            <a:cs typeface="Cambria Math" panose="02040503050406030204" charset="0"/>
                          </a:rPr>
                          <m:t>+</m:t>
                        </m:r>
                        <m:r>
                          <a:rPr lang="en-US" altLang="zh-CN" sz="2400" i="1">
                            <a:solidFill>
                              <a:srgbClr val="FF0000"/>
                            </a:solidFill>
                            <a:latin typeface="Cambria Math" panose="02040503050406030204" charset="0"/>
                            <a:ea typeface="宋体" pitchFamily="2" charset="-122"/>
                            <a:cs typeface="Cambria Math" panose="02040503050406030204" charset="0"/>
                          </a:rPr>
                          <m:t>1</m:t>
                        </m:r>
                      </m:num>
                      <m:den>
                        <m:r>
                          <a:rPr lang="en-US" altLang="zh-CN" sz="2400" i="1">
                            <a:solidFill>
                              <a:srgbClr val="FF0000"/>
                            </a:solidFill>
                            <a:latin typeface="Cambria Math" panose="02040503050406030204" charset="0"/>
                            <a:ea typeface="宋体" pitchFamily="2" charset="-122"/>
                            <a:cs typeface="Cambria Math" panose="02040503050406030204" charset="0"/>
                          </a:rPr>
                          <m:t>2</m:t>
                        </m:r>
                        <m:r>
                          <a:rPr lang="en-US" altLang="zh-CN" sz="2400" i="1">
                            <a:solidFill>
                              <a:srgbClr val="FF0000"/>
                            </a:solidFill>
                            <a:latin typeface="Cambria Math" panose="02040503050406030204" charset="0"/>
                            <a:ea typeface="宋体" pitchFamily="2" charset="-122"/>
                            <a:cs typeface="Cambria Math" panose="02040503050406030204" charset="0"/>
                          </a:rPr>
                          <m:t>𝑥</m:t>
                        </m:r>
                        <m:r>
                          <a:rPr lang="en-US" altLang="zh-CN" sz="2400" i="1">
                            <a:solidFill>
                              <a:srgbClr val="FF0000"/>
                            </a:solidFill>
                            <a:latin typeface="Cambria Math" panose="02040503050406030204" charset="0"/>
                            <a:ea typeface="宋体" pitchFamily="2" charset="-122"/>
                            <a:cs typeface="Cambria Math" panose="02040503050406030204" charset="0"/>
                          </a:rPr>
                          <m:t>−</m:t>
                        </m:r>
                        <m:r>
                          <a:rPr lang="en-US" altLang="zh-CN" sz="2400" i="1">
                            <a:solidFill>
                              <a:srgbClr val="FF0000"/>
                            </a:solidFill>
                            <a:latin typeface="Cambria Math" panose="02040503050406030204" charset="0"/>
                            <a:ea typeface="宋体" pitchFamily="2" charset="-122"/>
                            <a:cs typeface="Cambria Math" panose="02040503050406030204" charset="0"/>
                          </a:rPr>
                          <m:t>3</m:t>
                        </m:r>
                      </m:den>
                    </m:f>
                    <m:r>
                      <a:rPr lang="en-US" altLang="zh-CN" sz="2400" i="1">
                        <a:solidFill>
                          <a:srgbClr val="FF0000"/>
                        </a:solidFill>
                        <a:latin typeface="Cambria Math" panose="02040503050406030204" charset="0"/>
                        <a:ea typeface="宋体" pitchFamily="2" charset="-122"/>
                        <a:cs typeface="Cambria Math" panose="02040503050406030204" charset="0"/>
                      </a:rPr>
                      <m:t>−</m:t>
                    </m:r>
                    <m:r>
                      <a:rPr lang="en-US" altLang="zh-CN" sz="2400" i="1">
                        <a:solidFill>
                          <a:srgbClr val="FF0000"/>
                        </a:solidFill>
                        <a:latin typeface="Cambria Math" panose="02040503050406030204" charset="0"/>
                        <a:ea typeface="宋体" pitchFamily="2" charset="-122"/>
                        <a:cs typeface="Cambria Math" panose="02040503050406030204" charset="0"/>
                      </a:rPr>
                      <m:t>1</m:t>
                    </m:r>
                    <m:r>
                      <a:rPr lang="en-US" altLang="zh-CN" sz="2400" i="1">
                        <a:solidFill>
                          <a:srgbClr val="FF0000"/>
                        </a:solidFill>
                        <a:latin typeface="Cambria Math" panose="02040503050406030204" charset="0"/>
                        <a:ea typeface="宋体" pitchFamily="2" charset="-122"/>
                        <a:cs typeface="Cambria Math" panose="02040503050406030204" charset="0"/>
                      </a:rPr>
                      <m:t>≤</m:t>
                    </m:r>
                    <m:r>
                      <a:rPr lang="en-US" altLang="zh-CN" sz="2400" i="1">
                        <a:solidFill>
                          <a:srgbClr val="FF0000"/>
                        </a:solidFill>
                        <a:latin typeface="Cambria Math" panose="02040503050406030204" charset="0"/>
                        <a:ea typeface="宋体" pitchFamily="2" charset="-122"/>
                        <a:cs typeface="Cambria Math" panose="02040503050406030204" charset="0"/>
                      </a:rPr>
                      <m:t>0</m:t>
                    </m:r>
                  </m:oMath>
                </a14:m>
                <a:r>
                  <a:rPr lang="zh-CN" altLang="en-US" sz="2400" dirty="0">
                    <a:solidFill>
                      <a:srgbClr val="FF0000"/>
                    </a:solidFill>
                    <a:latin typeface="Cambria Math" panose="02040503050406030204" charset="0"/>
                    <a:ea typeface="宋体" panose="02010600030101010101" pitchFamily="2" charset="-122"/>
                    <a:cs typeface="Cambria Math" panose="02040503050406030204" charset="0"/>
                  </a:rPr>
                  <a:t>，</a:t>
                </a:r>
                <a:r>
                  <a:rPr lang="zh-CN" altLang="en-US" sz="2400" b="1" dirty="0">
                    <a:solidFill>
                      <a:srgbClr val="FF0000"/>
                    </a:solidFill>
                    <a:latin typeface="Cambria Math" panose="02040503050406030204" charset="0"/>
                    <a:ea typeface="宋体" panose="02010600030101010101" pitchFamily="2" charset="-122"/>
                    <a:cs typeface="Cambria Math" panose="02040503050406030204" charset="0"/>
                  </a:rPr>
                  <a:t>即</a:t>
                </a:r>
                <a14:m>
                  <m:oMath xmlns:m="http://schemas.openxmlformats.org/officeDocument/2006/math">
                    <m:f>
                      <m:fPr>
                        <m:ctrlPr>
                          <a:rPr lang="en-US" altLang="zh-CN" sz="2400" i="1">
                            <a:solidFill>
                              <a:srgbClr val="FF0000"/>
                            </a:solidFill>
                            <a:latin typeface="Cambria Math" panose="02040503050406030204" pitchFamily="18" charset="0"/>
                            <a:ea typeface="宋体" pitchFamily="2" charset="-122"/>
                            <a:cs typeface="Cambria Math" panose="02040503050406030204" charset="0"/>
                          </a:rPr>
                        </m:ctrlPr>
                      </m:fPr>
                      <m:num>
                        <m:r>
                          <a:rPr lang="en-US" altLang="zh-CN" sz="2400" b="0" i="1" smtClean="0">
                            <a:solidFill>
                              <a:srgbClr val="FF0000"/>
                            </a:solidFill>
                            <a:latin typeface="Cambria Math" panose="02040503050406030204" pitchFamily="18" charset="0"/>
                            <a:ea typeface="宋体" pitchFamily="2" charset="-122"/>
                            <a:cs typeface="Cambria Math" panose="02040503050406030204" charset="0"/>
                          </a:rPr>
                          <m:t>−</m:t>
                        </m:r>
                        <m:r>
                          <a:rPr lang="en-US" altLang="zh-CN" sz="2400" b="0" i="1" smtClean="0">
                            <a:solidFill>
                              <a:srgbClr val="FF0000"/>
                            </a:solidFill>
                            <a:latin typeface="Cambria Math" panose="02040503050406030204" pitchFamily="18" charset="0"/>
                            <a:ea typeface="宋体" pitchFamily="2" charset="-122"/>
                            <a:cs typeface="Cambria Math" panose="02040503050406030204" charset="0"/>
                          </a:rPr>
                          <m:t>𝑥</m:t>
                        </m:r>
                        <m:r>
                          <a:rPr lang="en-US" altLang="zh-CN" sz="2400" b="0" i="1" smtClean="0">
                            <a:solidFill>
                              <a:srgbClr val="FF0000"/>
                            </a:solidFill>
                            <a:latin typeface="Cambria Math" panose="02040503050406030204" pitchFamily="18" charset="0"/>
                            <a:ea typeface="宋体" pitchFamily="2" charset="-122"/>
                            <a:cs typeface="Cambria Math" panose="02040503050406030204" charset="0"/>
                          </a:rPr>
                          <m:t>+</m:t>
                        </m:r>
                        <m:r>
                          <a:rPr lang="en-US" altLang="zh-CN" sz="2400" b="0" i="1" smtClean="0">
                            <a:solidFill>
                              <a:srgbClr val="FF0000"/>
                            </a:solidFill>
                            <a:latin typeface="Cambria Math" panose="02040503050406030204" pitchFamily="18" charset="0"/>
                            <a:ea typeface="宋体" pitchFamily="2" charset="-122"/>
                            <a:cs typeface="Cambria Math" panose="02040503050406030204" charset="0"/>
                          </a:rPr>
                          <m:t>4</m:t>
                        </m:r>
                      </m:num>
                      <m:den>
                        <m:r>
                          <a:rPr lang="en-US" altLang="zh-CN" sz="2400" i="1">
                            <a:solidFill>
                              <a:srgbClr val="FF0000"/>
                            </a:solidFill>
                            <a:latin typeface="Cambria Math" panose="02040503050406030204" charset="0"/>
                            <a:ea typeface="宋体" pitchFamily="2" charset="-122"/>
                            <a:cs typeface="Cambria Math" panose="02040503050406030204" charset="0"/>
                          </a:rPr>
                          <m:t>2</m:t>
                        </m:r>
                        <m:r>
                          <a:rPr lang="en-US" altLang="zh-CN" sz="2400" i="1">
                            <a:solidFill>
                              <a:srgbClr val="FF0000"/>
                            </a:solidFill>
                            <a:latin typeface="Cambria Math" panose="02040503050406030204" charset="0"/>
                            <a:ea typeface="宋体" pitchFamily="2" charset="-122"/>
                            <a:cs typeface="Cambria Math" panose="02040503050406030204" charset="0"/>
                          </a:rPr>
                          <m:t>𝑥</m:t>
                        </m:r>
                        <m:r>
                          <a:rPr lang="en-US" altLang="zh-CN" sz="2400" i="1">
                            <a:solidFill>
                              <a:srgbClr val="FF0000"/>
                            </a:solidFill>
                            <a:latin typeface="Cambria Math" panose="02040503050406030204" charset="0"/>
                            <a:ea typeface="宋体" pitchFamily="2" charset="-122"/>
                            <a:cs typeface="Cambria Math" panose="02040503050406030204" charset="0"/>
                          </a:rPr>
                          <m:t>−</m:t>
                        </m:r>
                        <m:r>
                          <a:rPr lang="en-US" altLang="zh-CN" sz="2400" i="1">
                            <a:solidFill>
                              <a:srgbClr val="FF0000"/>
                            </a:solidFill>
                            <a:latin typeface="Cambria Math" panose="02040503050406030204" charset="0"/>
                            <a:ea typeface="宋体" pitchFamily="2" charset="-122"/>
                            <a:cs typeface="Cambria Math" panose="02040503050406030204" charset="0"/>
                          </a:rPr>
                          <m:t>3</m:t>
                        </m:r>
                      </m:den>
                    </m:f>
                    <m:r>
                      <a:rPr lang="en-US" altLang="zh-CN" sz="2400" i="1">
                        <a:solidFill>
                          <a:srgbClr val="FF0000"/>
                        </a:solidFill>
                        <a:latin typeface="Cambria Math" panose="02040503050406030204" charset="0"/>
                        <a:ea typeface="宋体" pitchFamily="2" charset="-122"/>
                        <a:cs typeface="Cambria Math" panose="02040503050406030204" charset="0"/>
                      </a:rPr>
                      <m:t>≤</m:t>
                    </m:r>
                    <m:r>
                      <a:rPr lang="en-US" altLang="zh-CN" sz="2400" i="1">
                        <a:solidFill>
                          <a:srgbClr val="FF0000"/>
                        </a:solidFill>
                        <a:latin typeface="Cambria Math" panose="02040503050406030204" charset="0"/>
                        <a:ea typeface="宋体" pitchFamily="2" charset="-122"/>
                        <a:cs typeface="Cambria Math" panose="02040503050406030204" charset="0"/>
                      </a:rPr>
                      <m:t>0</m:t>
                    </m:r>
                    <m:r>
                      <a:rPr lang="en-US" altLang="zh-CN" sz="2400" i="1">
                        <a:solidFill>
                          <a:srgbClr val="FF0000"/>
                        </a:solidFill>
                        <a:latin typeface="Cambria Math" panose="02040503050406030204" charset="0"/>
                        <a:ea typeface="宋体" pitchFamily="2" charset="-122"/>
                        <a:cs typeface="Cambria Math" panose="02040503050406030204" charset="0"/>
                      </a:rPr>
                      <m:t>.</m:t>
                    </m:r>
                  </m:oMath>
                </a14:m>
                <a:endParaRPr lang="en-US" altLang="zh-CN" sz="2400" i="1" dirty="0">
                  <a:solidFill>
                    <a:srgbClr val="FF0000"/>
                  </a:solidFill>
                  <a:latin typeface="Cambria Math" panose="02040503050406030204" charset="0"/>
                  <a:ea typeface="宋体" panose="02010600030101010101" pitchFamily="2" charset="-122"/>
                  <a:cs typeface="Cambria Math" panose="02040503050406030204" charset="0"/>
                </a:endParaRPr>
              </a:p>
              <a:p>
                <a:pPr>
                  <a:lnSpc>
                    <a:spcPct val="130000"/>
                  </a:lnSpc>
                </a:pPr>
                <a14:m>
                  <m:oMath xmlns:m="http://schemas.openxmlformats.org/officeDocument/2006/math">
                    <m:r>
                      <a:rPr lang="en-US" altLang="zh-CN" sz="2400" i="1">
                        <a:solidFill>
                          <a:srgbClr val="FF0000"/>
                        </a:solidFill>
                        <a:latin typeface="Cambria Math" panose="02040503050406030204" charset="0"/>
                        <a:ea typeface="宋体" pitchFamily="2" charset="-122"/>
                        <a:cs typeface="Cambria Math" panose="02040503050406030204" charset="0"/>
                      </a:rPr>
                      <m:t>⇔(−</m:t>
                    </m:r>
                    <m:r>
                      <a:rPr lang="en-US" altLang="zh-CN" sz="2400" i="1">
                        <a:solidFill>
                          <a:srgbClr val="FF0000"/>
                        </a:solidFill>
                        <a:latin typeface="Cambria Math" panose="02040503050406030204" charset="0"/>
                        <a:ea typeface="宋体" pitchFamily="2" charset="-122"/>
                        <a:cs typeface="Cambria Math" panose="02040503050406030204" charset="0"/>
                      </a:rPr>
                      <m:t>𝑥</m:t>
                    </m:r>
                    <m:r>
                      <a:rPr lang="en-US" altLang="zh-CN" sz="2400" i="1">
                        <a:solidFill>
                          <a:srgbClr val="FF0000"/>
                        </a:solidFill>
                        <a:latin typeface="Cambria Math" panose="02040503050406030204" charset="0"/>
                        <a:ea typeface="宋体" pitchFamily="2" charset="-122"/>
                        <a:cs typeface="Cambria Math" panose="02040503050406030204" charset="0"/>
                      </a:rPr>
                      <m:t>+</m:t>
                    </m:r>
                    <m:r>
                      <a:rPr lang="en-US" altLang="zh-CN" sz="2400" i="1">
                        <a:solidFill>
                          <a:srgbClr val="FF0000"/>
                        </a:solidFill>
                        <a:latin typeface="Cambria Math" panose="02040503050406030204" charset="0"/>
                        <a:ea typeface="宋体" pitchFamily="2" charset="-122"/>
                        <a:cs typeface="Cambria Math" panose="02040503050406030204" charset="0"/>
                      </a:rPr>
                      <m:t>4</m:t>
                    </m:r>
                    <m:r>
                      <a:rPr lang="en-US" altLang="zh-CN" sz="2400" i="1">
                        <a:solidFill>
                          <a:srgbClr val="FF0000"/>
                        </a:solidFill>
                        <a:latin typeface="Cambria Math" panose="02040503050406030204" charset="0"/>
                        <a:ea typeface="宋体" pitchFamily="2" charset="-122"/>
                        <a:cs typeface="Cambria Math" panose="02040503050406030204" charset="0"/>
                      </a:rPr>
                      <m:t>)(</m:t>
                    </m:r>
                    <m:r>
                      <a:rPr lang="en-US" altLang="zh-CN" sz="2400" i="1">
                        <a:solidFill>
                          <a:srgbClr val="FF0000"/>
                        </a:solidFill>
                        <a:latin typeface="Cambria Math" panose="02040503050406030204" charset="0"/>
                        <a:ea typeface="宋体" pitchFamily="2" charset="-122"/>
                        <a:cs typeface="Cambria Math" panose="02040503050406030204" charset="0"/>
                      </a:rPr>
                      <m:t>2</m:t>
                    </m:r>
                    <m:r>
                      <a:rPr lang="en-US" altLang="zh-CN" sz="2400" i="1">
                        <a:solidFill>
                          <a:srgbClr val="FF0000"/>
                        </a:solidFill>
                        <a:latin typeface="Cambria Math" panose="02040503050406030204" charset="0"/>
                        <a:ea typeface="宋体" pitchFamily="2" charset="-122"/>
                        <a:cs typeface="Cambria Math" panose="02040503050406030204" charset="0"/>
                      </a:rPr>
                      <m:t>𝑥</m:t>
                    </m:r>
                    <m:r>
                      <a:rPr lang="en-US" altLang="zh-CN" sz="2400" i="1">
                        <a:solidFill>
                          <a:srgbClr val="FF0000"/>
                        </a:solidFill>
                        <a:latin typeface="Cambria Math" panose="02040503050406030204" charset="0"/>
                        <a:ea typeface="宋体" pitchFamily="2" charset="-122"/>
                        <a:cs typeface="Cambria Math" panose="02040503050406030204" charset="0"/>
                      </a:rPr>
                      <m:t>−</m:t>
                    </m:r>
                    <m:r>
                      <a:rPr lang="en-US" altLang="zh-CN" sz="2400" i="1">
                        <a:solidFill>
                          <a:srgbClr val="FF0000"/>
                        </a:solidFill>
                        <a:latin typeface="Cambria Math" panose="02040503050406030204" charset="0"/>
                        <a:ea typeface="宋体" pitchFamily="2" charset="-122"/>
                        <a:cs typeface="Cambria Math" panose="02040503050406030204" charset="0"/>
                      </a:rPr>
                      <m:t>3</m:t>
                    </m:r>
                    <m:r>
                      <a:rPr lang="en-US" altLang="zh-CN" sz="2400" i="1">
                        <a:solidFill>
                          <a:srgbClr val="FF0000"/>
                        </a:solidFill>
                        <a:latin typeface="Cambria Math" panose="02040503050406030204" charset="0"/>
                        <a:ea typeface="宋体" pitchFamily="2" charset="-122"/>
                        <a:cs typeface="Cambria Math" panose="02040503050406030204" charset="0"/>
                      </a:rPr>
                      <m:t>)≤</m:t>
                    </m:r>
                    <m:r>
                      <a:rPr lang="en-US" altLang="zh-CN" sz="2400" i="1">
                        <a:solidFill>
                          <a:srgbClr val="FF0000"/>
                        </a:solidFill>
                        <a:latin typeface="Cambria Math" panose="02040503050406030204" charset="0"/>
                        <a:ea typeface="宋体" pitchFamily="2" charset="-122"/>
                        <a:cs typeface="Cambria Math" panose="02040503050406030204" charset="0"/>
                      </a:rPr>
                      <m:t>0</m:t>
                    </m:r>
                    <m:r>
                      <a:rPr lang="en-US" altLang="zh-CN" sz="2400" i="1">
                        <a:solidFill>
                          <a:srgbClr val="FF0000"/>
                        </a:solidFill>
                        <a:latin typeface="Cambria Math" panose="02040503050406030204" charset="0"/>
                        <a:ea typeface="宋体" pitchFamily="2" charset="-122"/>
                        <a:cs typeface="Cambria Math" panose="02040503050406030204" charset="0"/>
                      </a:rPr>
                      <m:t>⇔</m:t>
                    </m:r>
                    <m:r>
                      <a:rPr lang="en-US" altLang="zh-CN" sz="2400" i="1">
                        <a:solidFill>
                          <a:srgbClr val="FF0000"/>
                        </a:solidFill>
                        <a:latin typeface="Cambria Math" panose="02040503050406030204" charset="0"/>
                        <a:ea typeface="宋体" pitchFamily="2" charset="-122"/>
                        <a:cs typeface="Cambria Math" panose="02040503050406030204" charset="0"/>
                      </a:rPr>
                      <m:t>𝑥</m:t>
                    </m:r>
                    <m:r>
                      <a:rPr lang="en-US" altLang="zh-CN" sz="2400" i="1">
                        <a:solidFill>
                          <a:srgbClr val="FF0000"/>
                        </a:solidFill>
                        <a:latin typeface="Cambria Math" panose="02040503050406030204" charset="0"/>
                        <a:ea typeface="宋体" pitchFamily="2" charset="-122"/>
                        <a:cs typeface="Cambria Math" panose="02040503050406030204" charset="0"/>
                      </a:rPr>
                      <m:t>≤</m:t>
                    </m:r>
                    <m:f>
                      <m:fPr>
                        <m:ctrlPr>
                          <a:rPr lang="en-US" altLang="zh-CN" sz="2400" i="1">
                            <a:solidFill>
                              <a:srgbClr val="FF0000"/>
                            </a:solidFill>
                            <a:latin typeface="Cambria Math" panose="02040503050406030204" pitchFamily="18" charset="0"/>
                            <a:ea typeface="宋体" pitchFamily="2" charset="-122"/>
                            <a:cs typeface="Cambria Math" panose="02040503050406030204" charset="0"/>
                          </a:rPr>
                        </m:ctrlPr>
                      </m:fPr>
                      <m:num>
                        <m:r>
                          <a:rPr lang="en-US" altLang="zh-CN" sz="2400" i="1">
                            <a:solidFill>
                              <a:srgbClr val="FF0000"/>
                            </a:solidFill>
                            <a:latin typeface="Cambria Math" panose="02040503050406030204" charset="0"/>
                            <a:ea typeface="宋体" pitchFamily="2" charset="-122"/>
                            <a:cs typeface="Cambria Math" panose="02040503050406030204" charset="0"/>
                          </a:rPr>
                          <m:t>3</m:t>
                        </m:r>
                      </m:num>
                      <m:den>
                        <m:r>
                          <a:rPr lang="en-US" altLang="zh-CN" sz="2400" i="1">
                            <a:solidFill>
                              <a:srgbClr val="FF0000"/>
                            </a:solidFill>
                            <a:latin typeface="Cambria Math" panose="02040503050406030204" charset="0"/>
                            <a:ea typeface="宋体" pitchFamily="2" charset="-122"/>
                            <a:cs typeface="Cambria Math" panose="02040503050406030204" charset="0"/>
                          </a:rPr>
                          <m:t>2</m:t>
                        </m:r>
                      </m:den>
                    </m:f>
                  </m:oMath>
                </a14:m>
                <a:r>
                  <a:rPr lang="zh-CN" altLang="en-US" sz="2400" b="1" dirty="0">
                    <a:solidFill>
                      <a:srgbClr val="FF0000"/>
                    </a:solidFill>
                    <a:latin typeface="Cambria Math" panose="02040503050406030204" charset="0"/>
                    <a:ea typeface="宋体" panose="02010600030101010101" pitchFamily="2" charset="-122"/>
                    <a:cs typeface="Cambria Math" panose="02040503050406030204" charset="0"/>
                  </a:rPr>
                  <a:t>或</a:t>
                </a:r>
                <a:r>
                  <a:rPr lang="en-US" altLang="zh-CN" sz="2400" i="1" dirty="0">
                    <a:solidFill>
                      <a:srgbClr val="FF0000"/>
                    </a:solidFill>
                    <a:latin typeface="Cambria Math" panose="02040503050406030204" charset="0"/>
                    <a:ea typeface="宋体" panose="02010600030101010101" pitchFamily="2" charset="-122"/>
                    <a:cs typeface="Cambria Math" panose="02040503050406030204" charset="0"/>
                  </a:rPr>
                  <a:t> </a:t>
                </a:r>
                <a14:m>
                  <m:oMath xmlns:m="http://schemas.openxmlformats.org/officeDocument/2006/math">
                    <m:r>
                      <a:rPr lang="en-US" altLang="zh-CN" sz="2400" i="1">
                        <a:solidFill>
                          <a:srgbClr val="FF0000"/>
                        </a:solidFill>
                        <a:latin typeface="Cambria Math" panose="02040503050406030204" charset="0"/>
                        <a:ea typeface="宋体" pitchFamily="2" charset="-122"/>
                        <a:cs typeface="Cambria Math" panose="02040503050406030204" charset="0"/>
                      </a:rPr>
                      <m:t>𝑥</m:t>
                    </m:r>
                    <m:r>
                      <a:rPr lang="en-US" altLang="zh-CN" sz="2400" i="1">
                        <a:solidFill>
                          <a:srgbClr val="FF0000"/>
                        </a:solidFill>
                        <a:latin typeface="Cambria Math" panose="02040503050406030204" charset="0"/>
                        <a:ea typeface="宋体" pitchFamily="2" charset="-122"/>
                        <a:cs typeface="Cambria Math" panose="02040503050406030204" charset="0"/>
                      </a:rPr>
                      <m:t>≥</m:t>
                    </m:r>
                    <m:r>
                      <a:rPr lang="en-US" altLang="zh-CN" sz="2400" i="1">
                        <a:solidFill>
                          <a:srgbClr val="FF0000"/>
                        </a:solidFill>
                        <a:latin typeface="Cambria Math" panose="02040503050406030204" charset="0"/>
                        <a:ea typeface="宋体" pitchFamily="2" charset="-122"/>
                        <a:cs typeface="Cambria Math" panose="02040503050406030204" charset="0"/>
                      </a:rPr>
                      <m:t>4</m:t>
                    </m:r>
                    <m:r>
                      <a:rPr lang="en-US" altLang="zh-CN" sz="2400" i="1">
                        <a:solidFill>
                          <a:srgbClr val="FF0000"/>
                        </a:solidFill>
                        <a:latin typeface="Cambria Math" panose="02040503050406030204" charset="0"/>
                        <a:ea typeface="宋体" pitchFamily="2" charset="-122"/>
                        <a:cs typeface="Cambria Math" panose="02040503050406030204" charset="0"/>
                      </a:rPr>
                      <m:t>.</m:t>
                    </m:r>
                  </m:oMath>
                </a14:m>
                <a:endParaRPr lang="en-US" altLang="zh-CN" sz="2400" i="1" dirty="0">
                  <a:solidFill>
                    <a:srgbClr val="FF0000"/>
                  </a:solidFill>
                  <a:latin typeface="Cambria Math" panose="02040503050406030204" charset="0"/>
                  <a:ea typeface="宋体" panose="02010600030101010101" pitchFamily="2" charset="-122"/>
                  <a:cs typeface="Cambria Math" panose="02040503050406030204" charset="0"/>
                </a:endParaRPr>
              </a:p>
              <a:p>
                <a:pPr>
                  <a:lnSpc>
                    <a:spcPct val="130000"/>
                  </a:lnSpc>
                </a:pPr>
                <a:r>
                  <a:rPr lang="zh-CN" altLang="en-US" sz="2400" b="1" dirty="0">
                    <a:solidFill>
                      <a:srgbClr val="FF0000"/>
                    </a:solidFill>
                    <a:latin typeface="Cambria Math" panose="02040503050406030204" charset="0"/>
                    <a:ea typeface="宋体" panose="02010600030101010101" pitchFamily="2" charset="-122"/>
                    <a:cs typeface="Cambria Math" panose="02040503050406030204" charset="0"/>
                  </a:rPr>
                  <a:t>而</a:t>
                </a:r>
                <a14:m>
                  <m:oMath xmlns:m="http://schemas.openxmlformats.org/officeDocument/2006/math">
                    <m:r>
                      <a:rPr lang="en-US" altLang="zh-CN" sz="2400" i="1">
                        <a:solidFill>
                          <a:srgbClr val="FF0000"/>
                        </a:solidFill>
                        <a:latin typeface="Cambria Math" panose="02040503050406030204" charset="0"/>
                        <a:ea typeface="宋体" pitchFamily="2" charset="-122"/>
                        <a:cs typeface="Cambria Math" panose="02040503050406030204" charset="0"/>
                      </a:rPr>
                      <m:t>2</m:t>
                    </m:r>
                    <m:r>
                      <a:rPr lang="en-US" altLang="zh-CN" sz="2400" i="1">
                        <a:solidFill>
                          <a:srgbClr val="FF0000"/>
                        </a:solidFill>
                        <a:latin typeface="Cambria Math" panose="02040503050406030204" charset="0"/>
                        <a:ea typeface="宋体" pitchFamily="2" charset="-122"/>
                        <a:cs typeface="Cambria Math" panose="02040503050406030204" charset="0"/>
                      </a:rPr>
                      <m:t>𝑥</m:t>
                    </m:r>
                    <m:r>
                      <a:rPr lang="en-US" altLang="zh-CN" sz="2400" i="1">
                        <a:solidFill>
                          <a:srgbClr val="FF0000"/>
                        </a:solidFill>
                        <a:latin typeface="Cambria Math" panose="02040503050406030204" charset="0"/>
                        <a:ea typeface="宋体" pitchFamily="2" charset="-122"/>
                        <a:cs typeface="Cambria Math" panose="02040503050406030204" charset="0"/>
                      </a:rPr>
                      <m:t>−</m:t>
                    </m:r>
                    <m:r>
                      <a:rPr lang="en-US" altLang="zh-CN" sz="2400" i="1">
                        <a:solidFill>
                          <a:srgbClr val="FF0000"/>
                        </a:solidFill>
                        <a:latin typeface="Cambria Math" panose="02040503050406030204" charset="0"/>
                        <a:ea typeface="宋体" pitchFamily="2" charset="-122"/>
                        <a:cs typeface="Cambria Math" panose="02040503050406030204" charset="0"/>
                      </a:rPr>
                      <m:t>3</m:t>
                    </m:r>
                    <m:r>
                      <a:rPr lang="en-US" altLang="zh-CN" sz="2400" i="1">
                        <a:solidFill>
                          <a:srgbClr val="FF0000"/>
                        </a:solidFill>
                        <a:latin typeface="Cambria Math" panose="02040503050406030204" charset="0"/>
                        <a:ea typeface="宋体" pitchFamily="2" charset="-122"/>
                        <a:cs typeface="Cambria Math" panose="02040503050406030204" charset="0"/>
                      </a:rPr>
                      <m:t>≠</m:t>
                    </m:r>
                    <m:r>
                      <a:rPr lang="en-US" altLang="zh-CN" sz="2400" i="1">
                        <a:solidFill>
                          <a:srgbClr val="FF0000"/>
                        </a:solidFill>
                        <a:latin typeface="Cambria Math" panose="02040503050406030204" charset="0"/>
                        <a:ea typeface="宋体" pitchFamily="2" charset="-122"/>
                        <a:cs typeface="Cambria Math" panose="02040503050406030204" charset="0"/>
                      </a:rPr>
                      <m:t>0</m:t>
                    </m:r>
                    <m:r>
                      <a:rPr lang="en-US" altLang="zh-CN" sz="2400" i="1">
                        <a:solidFill>
                          <a:srgbClr val="FF0000"/>
                        </a:solidFill>
                        <a:latin typeface="Cambria Math" panose="02040503050406030204" charset="0"/>
                        <a:ea typeface="宋体" pitchFamily="2" charset="-122"/>
                        <a:cs typeface="Cambria Math" panose="02040503050406030204" charset="0"/>
                      </a:rPr>
                      <m:t>，</m:t>
                    </m:r>
                  </m:oMath>
                </a14:m>
                <a:r>
                  <a:rPr lang="zh-CN" altLang="en-US" sz="2400" b="1" dirty="0">
                    <a:solidFill>
                      <a:srgbClr val="FF0000"/>
                    </a:solidFill>
                    <a:latin typeface="Cambria Math" panose="02040503050406030204" charset="0"/>
                    <a:ea typeface="宋体" panose="02010600030101010101" pitchFamily="2" charset="-122"/>
                    <a:cs typeface="Cambria Math" panose="02040503050406030204" charset="0"/>
                  </a:rPr>
                  <a:t>即</a:t>
                </a:r>
                <a14:m>
                  <m:oMath xmlns:m="http://schemas.openxmlformats.org/officeDocument/2006/math">
                    <m:r>
                      <a:rPr lang="en-US" altLang="zh-CN" sz="2400" i="1">
                        <a:solidFill>
                          <a:srgbClr val="FF0000"/>
                        </a:solidFill>
                        <a:latin typeface="Cambria Math" panose="02040503050406030204" charset="0"/>
                        <a:ea typeface="宋体" pitchFamily="2" charset="-122"/>
                        <a:cs typeface="Cambria Math" panose="02040503050406030204" charset="0"/>
                      </a:rPr>
                      <m:t>𝑥</m:t>
                    </m:r>
                    <m:r>
                      <a:rPr lang="en-US" altLang="zh-CN" sz="2400" i="1">
                        <a:solidFill>
                          <a:srgbClr val="FF0000"/>
                        </a:solidFill>
                        <a:latin typeface="Cambria Math" panose="02040503050406030204" charset="0"/>
                        <a:ea typeface="宋体" pitchFamily="2" charset="-122"/>
                        <a:cs typeface="Cambria Math" panose="02040503050406030204" charset="0"/>
                      </a:rPr>
                      <m:t>≠</m:t>
                    </m:r>
                    <m:f>
                      <m:fPr>
                        <m:ctrlPr>
                          <a:rPr lang="en-US" altLang="zh-CN" sz="2400" i="1">
                            <a:solidFill>
                              <a:srgbClr val="FF0000"/>
                            </a:solidFill>
                            <a:latin typeface="Cambria Math" panose="02040503050406030204" pitchFamily="18" charset="0"/>
                            <a:ea typeface="宋体" pitchFamily="2" charset="-122"/>
                            <a:cs typeface="Cambria Math" panose="02040503050406030204" charset="0"/>
                          </a:rPr>
                        </m:ctrlPr>
                      </m:fPr>
                      <m:num>
                        <m:r>
                          <a:rPr lang="en-US" altLang="zh-CN" sz="2400" i="1">
                            <a:solidFill>
                              <a:srgbClr val="FF0000"/>
                            </a:solidFill>
                            <a:latin typeface="Cambria Math" panose="02040503050406030204" charset="0"/>
                            <a:ea typeface="宋体" pitchFamily="2" charset="-122"/>
                            <a:cs typeface="Cambria Math" panose="02040503050406030204" charset="0"/>
                          </a:rPr>
                          <m:t>3</m:t>
                        </m:r>
                      </m:num>
                      <m:den>
                        <m:r>
                          <a:rPr lang="en-US" altLang="zh-CN" sz="2400" i="1">
                            <a:solidFill>
                              <a:srgbClr val="FF0000"/>
                            </a:solidFill>
                            <a:latin typeface="Cambria Math" panose="02040503050406030204" charset="0"/>
                            <a:ea typeface="宋体" pitchFamily="2" charset="-122"/>
                            <a:cs typeface="Cambria Math" panose="02040503050406030204" charset="0"/>
                          </a:rPr>
                          <m:t>2</m:t>
                        </m:r>
                      </m:den>
                    </m:f>
                  </m:oMath>
                </a14:m>
                <a:r>
                  <a:rPr lang="en-US" altLang="zh-CN" sz="2400" b="1" dirty="0">
                    <a:solidFill>
                      <a:srgbClr val="FF0000"/>
                    </a:solidFill>
                    <a:latin typeface="Cambria Math" panose="02040503050406030204" charset="0"/>
                    <a:ea typeface="宋体" panose="02010600030101010101" pitchFamily="2" charset="-122"/>
                    <a:cs typeface="Cambria Math" panose="02040503050406030204" charset="0"/>
                  </a:rPr>
                  <a:t>.</a:t>
                </a:r>
              </a:p>
              <a:p>
                <a:pPr>
                  <a:lnSpc>
                    <a:spcPct val="130000"/>
                  </a:lnSpc>
                </a:pPr>
                <a:r>
                  <a:rPr lang="en-US" altLang="zh-CN" sz="2400" b="1" dirty="0">
                    <a:solidFill>
                      <a:srgbClr val="FF0000"/>
                    </a:solidFill>
                    <a:latin typeface="宋体" panose="02010600030101010101" pitchFamily="2" charset="-122"/>
                    <a:ea typeface="宋体" panose="02010600030101010101" pitchFamily="2" charset="-122"/>
                    <a:cs typeface="Cambria Math" panose="02040503050406030204" charset="0"/>
                  </a:rPr>
                  <a:t>∴</a:t>
                </a:r>
                <a:r>
                  <a:rPr lang="zh-CN" altLang="en-US" sz="2400" b="1" dirty="0">
                    <a:solidFill>
                      <a:srgbClr val="FF0000"/>
                    </a:solidFill>
                    <a:latin typeface="Cambria Math" panose="02040503050406030204" charset="0"/>
                    <a:ea typeface="宋体" panose="02010600030101010101" pitchFamily="2" charset="-122"/>
                    <a:cs typeface="Cambria Math" panose="02040503050406030204" charset="0"/>
                  </a:rPr>
                  <a:t>原不等式的解集为</a:t>
                </a:r>
                <a14:m>
                  <m:oMath xmlns:m="http://schemas.openxmlformats.org/officeDocument/2006/math">
                    <m:r>
                      <a:rPr lang="en-US" altLang="zh-CN" sz="2400" i="1">
                        <a:solidFill>
                          <a:srgbClr val="FF0000"/>
                        </a:solidFill>
                        <a:latin typeface="Cambria Math" panose="02040503050406030204" charset="0"/>
                        <a:ea typeface="宋体" pitchFamily="2" charset="-122"/>
                        <a:cs typeface="Cambria Math" panose="02040503050406030204" charset="0"/>
                      </a:rPr>
                      <m:t>{</m:t>
                    </m:r>
                    <m:r>
                      <a:rPr lang="en-US" altLang="zh-CN" sz="2400" i="1">
                        <a:solidFill>
                          <a:srgbClr val="FF0000"/>
                        </a:solidFill>
                        <a:latin typeface="Cambria Math" panose="02040503050406030204" charset="0"/>
                        <a:ea typeface="宋体" pitchFamily="2" charset="-122"/>
                        <a:cs typeface="Cambria Math" panose="02040503050406030204" charset="0"/>
                      </a:rPr>
                      <m:t>𝑥</m:t>
                    </m:r>
                    <m:r>
                      <a:rPr lang="en-US" altLang="zh-CN" sz="2400" i="1">
                        <a:solidFill>
                          <a:srgbClr val="FF0000"/>
                        </a:solidFill>
                        <a:latin typeface="Cambria Math" panose="02040503050406030204" charset="0"/>
                        <a:ea typeface="宋体" pitchFamily="2" charset="-122"/>
                        <a:cs typeface="Cambria Math" panose="02040503050406030204" charset="0"/>
                      </a:rPr>
                      <m:t>|</m:t>
                    </m:r>
                    <m:r>
                      <a:rPr lang="en-US" altLang="zh-CN" sz="2400" i="1">
                        <a:solidFill>
                          <a:srgbClr val="FF0000"/>
                        </a:solidFill>
                        <a:latin typeface="Cambria Math" panose="02040503050406030204" charset="0"/>
                        <a:ea typeface="宋体" pitchFamily="2" charset="-122"/>
                        <a:cs typeface="Cambria Math" panose="02040503050406030204" charset="0"/>
                      </a:rPr>
                      <m:t>𝑥</m:t>
                    </m:r>
                    <m:r>
                      <a:rPr lang="en-US" altLang="zh-CN" sz="2400" i="1">
                        <a:solidFill>
                          <a:srgbClr val="FF0000"/>
                        </a:solidFill>
                        <a:latin typeface="Cambria Math" panose="02040503050406030204" charset="0"/>
                        <a:ea typeface="宋体" pitchFamily="2" charset="-122"/>
                        <a:cs typeface="Cambria Math" panose="02040503050406030204" charset="0"/>
                      </a:rPr>
                      <m:t>&lt;</m:t>
                    </m:r>
                    <m:f>
                      <m:fPr>
                        <m:ctrlPr>
                          <a:rPr lang="en-US" altLang="zh-CN" sz="2400" i="1">
                            <a:solidFill>
                              <a:srgbClr val="FF0000"/>
                            </a:solidFill>
                            <a:latin typeface="Cambria Math" panose="02040503050406030204" pitchFamily="18" charset="0"/>
                            <a:ea typeface="宋体" pitchFamily="2" charset="-122"/>
                            <a:cs typeface="Cambria Math" panose="02040503050406030204" charset="0"/>
                          </a:rPr>
                        </m:ctrlPr>
                      </m:fPr>
                      <m:num>
                        <m:r>
                          <a:rPr lang="en-US" altLang="zh-CN" sz="2400" i="1">
                            <a:solidFill>
                              <a:srgbClr val="FF0000"/>
                            </a:solidFill>
                            <a:latin typeface="Cambria Math" panose="02040503050406030204" charset="0"/>
                            <a:ea typeface="宋体" pitchFamily="2" charset="-122"/>
                            <a:cs typeface="Cambria Math" panose="02040503050406030204" charset="0"/>
                          </a:rPr>
                          <m:t>3</m:t>
                        </m:r>
                      </m:num>
                      <m:den>
                        <m:r>
                          <a:rPr lang="en-US" altLang="zh-CN" sz="2400" i="1">
                            <a:solidFill>
                              <a:srgbClr val="FF0000"/>
                            </a:solidFill>
                            <a:latin typeface="Cambria Math" panose="02040503050406030204" charset="0"/>
                            <a:ea typeface="宋体" pitchFamily="2" charset="-122"/>
                            <a:cs typeface="Cambria Math" panose="02040503050406030204" charset="0"/>
                          </a:rPr>
                          <m:t>2</m:t>
                        </m:r>
                      </m:den>
                    </m:f>
                  </m:oMath>
                </a14:m>
                <a:r>
                  <a:rPr lang="zh-CN" altLang="en-US" sz="2400" b="1" dirty="0">
                    <a:solidFill>
                      <a:srgbClr val="FF0000"/>
                    </a:solidFill>
                    <a:latin typeface="Cambria Math" panose="02040503050406030204" charset="0"/>
                    <a:ea typeface="宋体" panose="02010600030101010101" pitchFamily="2" charset="-122"/>
                    <a:cs typeface="Cambria Math" panose="02040503050406030204" charset="0"/>
                    <a:sym typeface="+mn-ea"/>
                  </a:rPr>
                  <a:t>或</a:t>
                </a:r>
                <a:r>
                  <a:rPr lang="en-US" altLang="zh-CN" sz="2400" i="1" dirty="0">
                    <a:solidFill>
                      <a:srgbClr val="FF0000"/>
                    </a:solidFill>
                    <a:latin typeface="Cambria Math" panose="02040503050406030204" charset="0"/>
                    <a:ea typeface="宋体" panose="02010600030101010101" pitchFamily="2" charset="-122"/>
                    <a:cs typeface="Cambria Math" panose="02040503050406030204" charset="0"/>
                    <a:sym typeface="+mn-ea"/>
                  </a:rPr>
                  <a:t> </a:t>
                </a:r>
                <a14:m>
                  <m:oMath xmlns:m="http://schemas.openxmlformats.org/officeDocument/2006/math">
                    <m:r>
                      <a:rPr lang="en-US" altLang="zh-CN" sz="2400" i="1">
                        <a:solidFill>
                          <a:srgbClr val="FF0000"/>
                        </a:solidFill>
                        <a:latin typeface="Cambria Math" panose="02040503050406030204" charset="0"/>
                        <a:ea typeface="宋体" pitchFamily="2" charset="-122"/>
                        <a:cs typeface="Cambria Math" panose="02040503050406030204" charset="0"/>
                      </a:rPr>
                      <m:t>𝑥</m:t>
                    </m:r>
                    <m:r>
                      <a:rPr lang="en-US" altLang="zh-CN" sz="2400" i="1">
                        <a:solidFill>
                          <a:srgbClr val="FF0000"/>
                        </a:solidFill>
                        <a:latin typeface="Cambria Math" panose="02040503050406030204" charset="0"/>
                        <a:ea typeface="宋体" pitchFamily="2" charset="-122"/>
                        <a:cs typeface="Cambria Math" panose="02040503050406030204" charset="0"/>
                      </a:rPr>
                      <m:t>≥</m:t>
                    </m:r>
                    <m:r>
                      <a:rPr lang="en-US" altLang="zh-CN" sz="2400" i="1">
                        <a:solidFill>
                          <a:srgbClr val="FF0000"/>
                        </a:solidFill>
                        <a:latin typeface="Cambria Math" panose="02040503050406030204" charset="0"/>
                        <a:ea typeface="宋体" pitchFamily="2" charset="-122"/>
                        <a:cs typeface="Cambria Math" panose="02040503050406030204" charset="0"/>
                      </a:rPr>
                      <m:t>4</m:t>
                    </m:r>
                    <m:r>
                      <a:rPr lang="en-US" altLang="zh-CN" sz="2400" i="1">
                        <a:solidFill>
                          <a:srgbClr val="FF0000"/>
                        </a:solidFill>
                        <a:latin typeface="Cambria Math" panose="02040503050406030204" charset="0"/>
                        <a:ea typeface="宋体" pitchFamily="2" charset="-122"/>
                        <a:cs typeface="Cambria Math" panose="02040503050406030204" charset="0"/>
                      </a:rPr>
                      <m:t>}.</m:t>
                    </m:r>
                  </m:oMath>
                </a14:m>
                <a:endParaRPr lang="en-US" altLang="zh-CN" sz="2400" b="1" i="1" dirty="0">
                  <a:solidFill>
                    <a:srgbClr val="FF0000"/>
                  </a:solidFill>
                  <a:latin typeface="Cambria Math" panose="02040503050406030204" charset="0"/>
                  <a:ea typeface="宋体" panose="02010600030101010101" pitchFamily="2" charset="-122"/>
                  <a:cs typeface="Cambria Math" panose="02040503050406030204" charset="0"/>
                  <a:sym typeface="+mn-ea"/>
                </a:endParaRPr>
              </a:p>
            </p:txBody>
          </p:sp>
        </mc:Choice>
        <mc:Fallback xmlns="">
          <p:sp>
            <p:nvSpPr>
              <p:cNvPr id="7" name="文本框 6">
                <a:extLst>
                  <a:ext uri="{FF2B5EF4-FFF2-40B4-BE49-F238E27FC236}">
                    <a16:creationId xmlns:a16="http://schemas.microsoft.com/office/drawing/2014/main" id="{69E6F33D-CA7D-1441-07F6-19B988A43278}"/>
                  </a:ext>
                </a:extLst>
              </p:cNvPr>
              <p:cNvSpPr txBox="1">
                <a:spLocks noRot="1" noChangeAspect="1" noMove="1" noResize="1" noEditPoints="1" noAdjustHandles="1" noChangeArrowheads="1" noChangeShapeType="1" noTextEdit="1"/>
              </p:cNvSpPr>
              <p:nvPr/>
            </p:nvSpPr>
            <p:spPr>
              <a:xfrm>
                <a:off x="598747" y="2398395"/>
                <a:ext cx="10838180" cy="4221480"/>
              </a:xfrm>
              <a:prstGeom prst="rect">
                <a:avLst/>
              </a:prstGeom>
              <a:blipFill>
                <a:blip r:embed="rId3"/>
                <a:stretch>
                  <a:fillRect l="-937"/>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4BC7A4EE-43E4-06CC-C0D0-7D9DB796B300}"/>
              </a:ext>
            </a:extLst>
          </p:cNvPr>
          <p:cNvSpPr txBox="1"/>
          <p:nvPr/>
        </p:nvSpPr>
        <p:spPr>
          <a:xfrm>
            <a:off x="0" y="0"/>
            <a:ext cx="11670030" cy="655320"/>
          </a:xfrm>
          <a:prstGeom prst="rect">
            <a:avLst/>
          </a:prstGeom>
          <a:noFill/>
        </p:spPr>
        <p:txBody>
          <a:bodyPr wrap="square" rtlCol="0">
            <a:noAutofit/>
          </a:bodyPr>
          <a:lstStyle/>
          <a:p>
            <a:r>
              <a:rPr lang="zh-CN" altLang="en-US" sz="4000" b="1"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简单分式不等式</a:t>
            </a:r>
          </a:p>
        </p:txBody>
      </p:sp>
    </p:spTree>
    <p:extLst>
      <p:ext uri="{BB962C8B-B14F-4D97-AF65-F5344CB8AC3E}">
        <p14:creationId xmlns:p14="http://schemas.microsoft.com/office/powerpoint/2010/main" val="35074773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custDataLst>
              <p:tags r:id="rId2"/>
            </p:custDataLst>
          </p:nvPr>
        </p:nvGraphicFramePr>
        <p:xfrm>
          <a:off x="314325" y="782320"/>
          <a:ext cx="11409680" cy="5293995"/>
        </p:xfrm>
        <a:graphic>
          <a:graphicData uri="http://schemas.openxmlformats.org/drawingml/2006/table">
            <a:tbl>
              <a:tblPr firstRow="1" bandRow="1">
                <a:tableStyleId>{5940675A-B579-460E-94D1-54222C63F5DA}</a:tableStyleId>
              </a:tblPr>
              <a:tblGrid>
                <a:gridCol w="1042035">
                  <a:extLst>
                    <a:ext uri="{9D8B030D-6E8A-4147-A177-3AD203B41FA5}">
                      <a16:colId xmlns:a16="http://schemas.microsoft.com/office/drawing/2014/main" val="20000"/>
                    </a:ext>
                  </a:extLst>
                </a:gridCol>
                <a:gridCol w="2270760">
                  <a:extLst>
                    <a:ext uri="{9D8B030D-6E8A-4147-A177-3AD203B41FA5}">
                      <a16:colId xmlns:a16="http://schemas.microsoft.com/office/drawing/2014/main" val="20001"/>
                    </a:ext>
                  </a:extLst>
                </a:gridCol>
                <a:gridCol w="5870575">
                  <a:extLst>
                    <a:ext uri="{9D8B030D-6E8A-4147-A177-3AD203B41FA5}">
                      <a16:colId xmlns:a16="http://schemas.microsoft.com/office/drawing/2014/main" val="20002"/>
                    </a:ext>
                  </a:extLst>
                </a:gridCol>
                <a:gridCol w="2226310">
                  <a:extLst>
                    <a:ext uri="{9D8B030D-6E8A-4147-A177-3AD203B41FA5}">
                      <a16:colId xmlns:a16="http://schemas.microsoft.com/office/drawing/2014/main" val="20003"/>
                    </a:ext>
                  </a:extLst>
                </a:gridCol>
              </a:tblGrid>
              <a:tr h="528955">
                <a:tc>
                  <a:txBody>
                    <a:bodyPr/>
                    <a:lstStyle/>
                    <a:p>
                      <a:pPr indent="0" algn="ctr">
                        <a:buNone/>
                      </a:pPr>
                      <a:r>
                        <a:rPr lang="en-US" sz="2400" b="1">
                          <a:solidFill>
                            <a:srgbClr val="C00000"/>
                          </a:solidFill>
                          <a:latin typeface="Times New Roman" panose="02020603050405020304" pitchFamily="18" charset="0"/>
                          <a:cs typeface="Times New Roman" panose="02020603050405020304" pitchFamily="18" charset="0"/>
                        </a:rPr>
                        <a:t>性质</a:t>
                      </a:r>
                      <a:endParaRPr lang="en-US" altLang="en-US" sz="2400" b="1">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1">
                          <a:solidFill>
                            <a:srgbClr val="C00000"/>
                          </a:solidFill>
                          <a:latin typeface="Times New Roman" panose="02020603050405020304" pitchFamily="18" charset="0"/>
                          <a:cs typeface="Times New Roman" panose="02020603050405020304" pitchFamily="18" charset="0"/>
                        </a:rPr>
                        <a:t>别名</a:t>
                      </a:r>
                      <a:endParaRPr lang="en-US" altLang="en-US" sz="2400" b="1">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1">
                          <a:solidFill>
                            <a:srgbClr val="C00000"/>
                          </a:solidFill>
                          <a:latin typeface="Times New Roman" panose="02020603050405020304" pitchFamily="18" charset="0"/>
                          <a:cs typeface="Times New Roman" panose="02020603050405020304" pitchFamily="18" charset="0"/>
                        </a:rPr>
                        <a:t>性质内容</a:t>
                      </a:r>
                      <a:endParaRPr lang="en-US" altLang="en-US" sz="2400" b="1">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1">
                          <a:solidFill>
                            <a:srgbClr val="C00000"/>
                          </a:solidFill>
                          <a:latin typeface="Times New Roman" panose="02020603050405020304" pitchFamily="18" charset="0"/>
                          <a:cs typeface="Times New Roman" panose="02020603050405020304" pitchFamily="18" charset="0"/>
                        </a:rPr>
                        <a:t>注意</a:t>
                      </a:r>
                      <a:endParaRPr lang="en-US" altLang="en-US" sz="2400" b="1">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95630">
                <a:tc>
                  <a:txBody>
                    <a:bodyPr/>
                    <a:lstStyle/>
                    <a:p>
                      <a:pPr indent="0" algn="ctr">
                        <a:buNone/>
                      </a:pPr>
                      <a:r>
                        <a:rPr lang="en-US" sz="2400" b="1">
                          <a:solidFill>
                            <a:schemeClr val="tx1"/>
                          </a:solidFill>
                          <a:latin typeface="Times New Roman" panose="02020603050405020304" pitchFamily="18" charset="0"/>
                          <a:cs typeface="Times New Roman" panose="02020603050405020304" pitchFamily="18" charset="0"/>
                        </a:rPr>
                        <a:t>1</a:t>
                      </a:r>
                      <a:endParaRPr lang="en-US" altLang="en-US" sz="2400" b="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1">
                          <a:solidFill>
                            <a:srgbClr val="00B0F0"/>
                          </a:solidFill>
                          <a:latin typeface="Times New Roman" panose="02020603050405020304" pitchFamily="18" charset="0"/>
                          <a:cs typeface="Times New Roman" panose="02020603050405020304" pitchFamily="18" charset="0"/>
                        </a:rPr>
                        <a:t>对称性</a:t>
                      </a:r>
                      <a:endParaRPr lang="en-US" altLang="en-US" sz="2000" b="1">
                        <a:solidFill>
                          <a:srgbClr val="00B0F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a:buNone/>
                      </a:pPr>
                      <a:r>
                        <a:rPr lang="en-US" sz="2400" b="0" i="1">
                          <a:latin typeface="Times New Roman" panose="02020603050405020304" pitchFamily="18" charset="0"/>
                          <a:cs typeface="Times New Roman" panose="02020603050405020304" pitchFamily="18" charset="0"/>
                        </a:rPr>
                        <a:t>a</a:t>
                      </a:r>
                      <a:r>
                        <a:rPr lang="en-US" sz="2400" b="0">
                          <a:latin typeface="Times New Roman" panose="02020603050405020304" pitchFamily="18" charset="0"/>
                          <a:cs typeface="Times New Roman" panose="02020603050405020304" pitchFamily="18" charset="0"/>
                        </a:rPr>
                        <a:t>&gt;</a:t>
                      </a:r>
                      <a:r>
                        <a:rPr lang="en-US" sz="2400" b="0" i="1">
                          <a:latin typeface="Times New Roman" panose="02020603050405020304" pitchFamily="18" charset="0"/>
                          <a:cs typeface="Times New Roman" panose="02020603050405020304" pitchFamily="18" charset="0"/>
                        </a:rPr>
                        <a:t>b</a:t>
                      </a:r>
                      <a:r>
                        <a:rPr lang="en-US" sz="2400" b="0">
                          <a:latin typeface="Times New Roman" panose="02020603050405020304" pitchFamily="18" charset="0"/>
                          <a:cs typeface="Times New Roman" panose="02020603050405020304" pitchFamily="18" charset="0"/>
                        </a:rPr>
                        <a:t>⇔</a:t>
                      </a:r>
                      <a:r>
                        <a:rPr lang="en-US" sz="2400" i="1">
                          <a:latin typeface="Times New Roman" panose="02020603050405020304" pitchFamily="18" charset="0"/>
                          <a:cs typeface="Times New Roman" panose="02020603050405020304" pitchFamily="18" charset="0"/>
                          <a:sym typeface="+mn-ea"/>
                        </a:rPr>
                        <a:t>a</a:t>
                      </a:r>
                      <a:r>
                        <a:rPr lang="en-US" sz="2400" b="1">
                          <a:latin typeface="Times New Roman" panose="02020603050405020304" pitchFamily="18" charset="0"/>
                          <a:ea typeface="黑体" panose="02010609060101010101" charset="-122"/>
                          <a:cs typeface="Times New Roman" panose="02020603050405020304" pitchFamily="18" charset="0"/>
                          <a:sym typeface="+mn-ea"/>
                        </a:rPr>
                        <a:t>&lt;</a:t>
                      </a:r>
                      <a:r>
                        <a:rPr lang="en-US" sz="2400" i="1">
                          <a:latin typeface="Times New Roman" panose="02020603050405020304" pitchFamily="18" charset="0"/>
                          <a:cs typeface="Times New Roman" panose="02020603050405020304" pitchFamily="18" charset="0"/>
                          <a:sym typeface="+mn-ea"/>
                        </a:rPr>
                        <a:t>b</a:t>
                      </a:r>
                      <a:endParaRPr lang="en-US" altLang="en-US" sz="2400" b="0" i="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1">
                          <a:solidFill>
                            <a:srgbClr val="7030A0"/>
                          </a:solidFill>
                          <a:latin typeface="Cambria Math" panose="02040503050406030204" charset="0"/>
                          <a:cs typeface="Cambria Math" panose="02040503050406030204" charset="0"/>
                        </a:rPr>
                        <a:t>⇔</a:t>
                      </a:r>
                      <a:endParaRPr lang="en-US" altLang="en-US" sz="2400" b="1">
                        <a:solidFill>
                          <a:srgbClr val="7030A0"/>
                        </a:solidFill>
                        <a:latin typeface="Cambria Math" panose="02040503050406030204" charset="0"/>
                        <a:ea typeface="Cambria Math" panose="02040503050406030204" charset="0"/>
                        <a:cs typeface="Cambria Math" panose="020405030504060302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95630">
                <a:tc>
                  <a:txBody>
                    <a:bodyPr/>
                    <a:lstStyle/>
                    <a:p>
                      <a:pPr indent="0" algn="ctr">
                        <a:buNone/>
                      </a:pPr>
                      <a:r>
                        <a:rPr lang="en-US" sz="2400" b="1">
                          <a:solidFill>
                            <a:schemeClr val="tx1"/>
                          </a:solidFill>
                          <a:latin typeface="Times New Roman" panose="02020603050405020304" pitchFamily="18" charset="0"/>
                          <a:cs typeface="Times New Roman" panose="02020603050405020304" pitchFamily="18" charset="0"/>
                        </a:rPr>
                        <a:t>2</a:t>
                      </a:r>
                      <a:endParaRPr lang="en-US" altLang="en-US" sz="2400" b="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1">
                          <a:solidFill>
                            <a:srgbClr val="00B0F0"/>
                          </a:solidFill>
                          <a:latin typeface="Times New Roman" panose="02020603050405020304" pitchFamily="18" charset="0"/>
                          <a:cs typeface="Times New Roman" panose="02020603050405020304" pitchFamily="18" charset="0"/>
                        </a:rPr>
                        <a:t>传递性</a:t>
                      </a:r>
                      <a:endParaRPr lang="en-US" altLang="en-US" sz="2000" b="1">
                        <a:solidFill>
                          <a:srgbClr val="00B0F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a:buNone/>
                      </a:pPr>
                      <a:r>
                        <a:rPr lang="en-US" sz="2400" b="0" i="1">
                          <a:latin typeface="Times New Roman" panose="02020603050405020304" pitchFamily="18" charset="0"/>
                          <a:cs typeface="Times New Roman" panose="02020603050405020304" pitchFamily="18" charset="0"/>
                        </a:rPr>
                        <a:t>a</a:t>
                      </a:r>
                      <a:r>
                        <a:rPr lang="en-US" sz="2400" b="0">
                          <a:latin typeface="Times New Roman" panose="02020603050405020304" pitchFamily="18" charset="0"/>
                          <a:cs typeface="Times New Roman" panose="02020603050405020304" pitchFamily="18" charset="0"/>
                        </a:rPr>
                        <a:t>&gt;</a:t>
                      </a:r>
                      <a:r>
                        <a:rPr lang="en-US" sz="2400" b="0" i="1">
                          <a:latin typeface="Times New Roman" panose="02020603050405020304" pitchFamily="18" charset="0"/>
                          <a:cs typeface="Times New Roman" panose="02020603050405020304" pitchFamily="18" charset="0"/>
                        </a:rPr>
                        <a:t>b</a:t>
                      </a:r>
                      <a:r>
                        <a:rPr lang="en-US" sz="2400" b="0">
                          <a:latin typeface="Times New Roman" panose="02020603050405020304" pitchFamily="18" charset="0"/>
                          <a:cs typeface="Times New Roman" panose="02020603050405020304" pitchFamily="18" charset="0"/>
                        </a:rPr>
                        <a:t>，</a:t>
                      </a:r>
                      <a:r>
                        <a:rPr lang="en-US" sz="2400" b="0" i="1">
                          <a:latin typeface="Times New Roman" panose="02020603050405020304" pitchFamily="18" charset="0"/>
                          <a:cs typeface="Times New Roman" panose="02020603050405020304" pitchFamily="18" charset="0"/>
                        </a:rPr>
                        <a:t>b</a:t>
                      </a:r>
                      <a:r>
                        <a:rPr lang="en-US" sz="2400" b="0">
                          <a:latin typeface="Times New Roman" panose="02020603050405020304" pitchFamily="18" charset="0"/>
                          <a:cs typeface="Times New Roman" panose="02020603050405020304" pitchFamily="18" charset="0"/>
                        </a:rPr>
                        <a:t>&gt;</a:t>
                      </a:r>
                      <a:r>
                        <a:rPr lang="en-US" sz="2400" b="0" i="1">
                          <a:latin typeface="Times New Roman" panose="02020603050405020304" pitchFamily="18" charset="0"/>
                          <a:cs typeface="Times New Roman" panose="02020603050405020304" pitchFamily="18" charset="0"/>
                        </a:rPr>
                        <a:t>c</a:t>
                      </a:r>
                      <a:r>
                        <a:rPr lang="en-US" sz="2400" b="0">
                          <a:latin typeface="Times New Roman" panose="02020603050405020304" pitchFamily="18" charset="0"/>
                          <a:cs typeface="Times New Roman" panose="02020603050405020304" pitchFamily="18" charset="0"/>
                        </a:rPr>
                        <a:t>⇒</a:t>
                      </a:r>
                      <a:r>
                        <a:rPr lang="en-US" sz="2400" i="1">
                          <a:latin typeface="Times New Roman" panose="02020603050405020304" pitchFamily="18" charset="0"/>
                          <a:cs typeface="Times New Roman" panose="02020603050405020304" pitchFamily="18" charset="0"/>
                          <a:sym typeface="+mn-ea"/>
                        </a:rPr>
                        <a:t>a</a:t>
                      </a:r>
                      <a:r>
                        <a:rPr lang="en-US" sz="2400">
                          <a:latin typeface="Times New Roman" panose="02020603050405020304" pitchFamily="18" charset="0"/>
                          <a:cs typeface="Times New Roman" panose="02020603050405020304" pitchFamily="18" charset="0"/>
                          <a:sym typeface="+mn-ea"/>
                        </a:rPr>
                        <a:t>&gt;</a:t>
                      </a:r>
                      <a:r>
                        <a:rPr lang="en-US" sz="2400" i="1">
                          <a:latin typeface="Times New Roman" panose="02020603050405020304" pitchFamily="18" charset="0"/>
                          <a:cs typeface="Times New Roman" panose="02020603050405020304" pitchFamily="18" charset="0"/>
                          <a:sym typeface="+mn-ea"/>
                        </a:rPr>
                        <a:t>c</a:t>
                      </a:r>
                      <a:endParaRPr lang="en-US" altLang="en-US" sz="2400" b="0" i="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1">
                          <a:solidFill>
                            <a:srgbClr val="7030A0"/>
                          </a:solidFill>
                          <a:latin typeface="Cambria Math" panose="02040503050406030204" charset="0"/>
                          <a:cs typeface="Cambria Math" panose="02040503050406030204" charset="0"/>
                        </a:rPr>
                        <a:t>⇒</a:t>
                      </a:r>
                      <a:endParaRPr lang="en-US" altLang="en-US" sz="2400" b="1">
                        <a:solidFill>
                          <a:srgbClr val="7030A0"/>
                        </a:solidFill>
                        <a:latin typeface="Cambria Math" panose="02040503050406030204" charset="0"/>
                        <a:ea typeface="Cambria Math" panose="02040503050406030204" charset="0"/>
                        <a:cs typeface="Cambria Math" panose="020405030504060302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95630">
                <a:tc>
                  <a:txBody>
                    <a:bodyPr/>
                    <a:lstStyle/>
                    <a:p>
                      <a:pPr indent="0" algn="ctr">
                        <a:buNone/>
                      </a:pPr>
                      <a:r>
                        <a:rPr lang="en-US" sz="2400" b="1">
                          <a:solidFill>
                            <a:schemeClr val="tx1"/>
                          </a:solidFill>
                          <a:latin typeface="Times New Roman" panose="02020603050405020304" pitchFamily="18" charset="0"/>
                          <a:cs typeface="Times New Roman" panose="02020603050405020304" pitchFamily="18" charset="0"/>
                        </a:rPr>
                        <a:t>3</a:t>
                      </a:r>
                      <a:endParaRPr lang="en-US" altLang="en-US" sz="2400" b="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1">
                          <a:solidFill>
                            <a:srgbClr val="00B0F0"/>
                          </a:solidFill>
                          <a:latin typeface="Times New Roman" panose="02020603050405020304" pitchFamily="18" charset="0"/>
                          <a:cs typeface="Times New Roman" panose="02020603050405020304" pitchFamily="18" charset="0"/>
                        </a:rPr>
                        <a:t>可加性</a:t>
                      </a:r>
                      <a:endParaRPr lang="en-US" altLang="en-US" sz="2000" b="1">
                        <a:solidFill>
                          <a:srgbClr val="00B0F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a:buNone/>
                      </a:pPr>
                      <a:r>
                        <a:rPr lang="en-US" sz="2400" b="0" i="1">
                          <a:latin typeface="Times New Roman" panose="02020603050405020304" pitchFamily="18" charset="0"/>
                          <a:cs typeface="Times New Roman" panose="02020603050405020304" pitchFamily="18" charset="0"/>
                        </a:rPr>
                        <a:t>a</a:t>
                      </a:r>
                      <a:r>
                        <a:rPr lang="en-US" sz="2400" b="0">
                          <a:latin typeface="Times New Roman" panose="02020603050405020304" pitchFamily="18" charset="0"/>
                          <a:cs typeface="Times New Roman" panose="02020603050405020304" pitchFamily="18" charset="0"/>
                        </a:rPr>
                        <a:t>&gt;</a:t>
                      </a:r>
                      <a:r>
                        <a:rPr lang="en-US" sz="2400" b="0" i="1">
                          <a:latin typeface="Times New Roman" panose="02020603050405020304" pitchFamily="18" charset="0"/>
                          <a:cs typeface="Times New Roman" panose="02020603050405020304" pitchFamily="18" charset="0"/>
                        </a:rPr>
                        <a:t>b</a:t>
                      </a:r>
                      <a:r>
                        <a:rPr lang="en-US" sz="2400" b="0">
                          <a:latin typeface="Times New Roman" panose="02020603050405020304" pitchFamily="18" charset="0"/>
                          <a:cs typeface="Times New Roman" panose="02020603050405020304" pitchFamily="18" charset="0"/>
                        </a:rPr>
                        <a:t>⇔</a:t>
                      </a:r>
                      <a:r>
                        <a:rPr lang="en-US" sz="2400" b="0" i="1">
                          <a:latin typeface="Times New Roman" panose="02020603050405020304" pitchFamily="18" charset="0"/>
                          <a:cs typeface="Times New Roman" panose="02020603050405020304" pitchFamily="18" charset="0"/>
                        </a:rPr>
                        <a:t>a</a:t>
                      </a:r>
                      <a:r>
                        <a:rPr lang="en-US" sz="2400" b="0">
                          <a:latin typeface="Times New Roman" panose="02020603050405020304" pitchFamily="18" charset="0"/>
                          <a:cs typeface="Times New Roman" panose="02020603050405020304" pitchFamily="18" charset="0"/>
                        </a:rPr>
                        <a:t>＋</a:t>
                      </a:r>
                      <a:r>
                        <a:rPr lang="en-US" sz="2400" b="0" i="1">
                          <a:latin typeface="Times New Roman" panose="02020603050405020304" pitchFamily="18" charset="0"/>
                          <a:cs typeface="Times New Roman" panose="02020603050405020304" pitchFamily="18" charset="0"/>
                        </a:rPr>
                        <a:t>c</a:t>
                      </a:r>
                      <a:r>
                        <a:rPr lang="en-US" sz="2400">
                          <a:latin typeface="Times New Roman" panose="02020603050405020304" pitchFamily="18" charset="0"/>
                          <a:cs typeface="Times New Roman" panose="02020603050405020304" pitchFamily="18" charset="0"/>
                          <a:sym typeface="+mn-ea"/>
                        </a:rPr>
                        <a:t>&gt;</a:t>
                      </a:r>
                      <a:r>
                        <a:rPr lang="en-US" sz="2400" b="0" i="1">
                          <a:latin typeface="Times New Roman" panose="02020603050405020304" pitchFamily="18" charset="0"/>
                          <a:cs typeface="Times New Roman" panose="02020603050405020304" pitchFamily="18" charset="0"/>
                        </a:rPr>
                        <a:t>b</a:t>
                      </a:r>
                      <a:r>
                        <a:rPr lang="en-US" sz="2400" b="0">
                          <a:latin typeface="Times New Roman" panose="02020603050405020304" pitchFamily="18" charset="0"/>
                          <a:cs typeface="Times New Roman" panose="02020603050405020304" pitchFamily="18" charset="0"/>
                        </a:rPr>
                        <a:t>＋</a:t>
                      </a:r>
                      <a:r>
                        <a:rPr lang="en-US" sz="2400" b="0" i="1">
                          <a:latin typeface="Times New Roman" panose="02020603050405020304" pitchFamily="18" charset="0"/>
                          <a:cs typeface="Times New Roman" panose="02020603050405020304" pitchFamily="18" charset="0"/>
                        </a:rPr>
                        <a:t>c</a:t>
                      </a:r>
                      <a:endParaRPr lang="en-US" altLang="en-US" sz="2400" b="0" i="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1">
                          <a:solidFill>
                            <a:srgbClr val="7030A0"/>
                          </a:solidFill>
                          <a:latin typeface="Cambria Math" panose="02040503050406030204" charset="0"/>
                          <a:cs typeface="Cambria Math" panose="02040503050406030204" charset="0"/>
                          <a:sym typeface="+mn-ea"/>
                        </a:rPr>
                        <a:t>⇔</a:t>
                      </a:r>
                      <a:endParaRPr lang="en-US" altLang="en-US" sz="2400" b="1">
                        <a:solidFill>
                          <a:srgbClr val="7030A0"/>
                        </a:solidFill>
                        <a:latin typeface="Cambria Math" panose="02040503050406030204" charset="0"/>
                        <a:ea typeface="Times New Roman" panose="02020603050405020304" pitchFamily="18" charset="0"/>
                        <a:cs typeface="Cambria Math" panose="02040503050406030204" charset="0"/>
                        <a:sym typeface="+mn-ea"/>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95630">
                <a:tc>
                  <a:txBody>
                    <a:bodyPr/>
                    <a:lstStyle/>
                    <a:p>
                      <a:pPr indent="0" algn="ctr">
                        <a:buNone/>
                      </a:pPr>
                      <a:r>
                        <a:rPr lang="en-US" sz="2400" b="1">
                          <a:solidFill>
                            <a:schemeClr val="tx1"/>
                          </a:solidFill>
                          <a:latin typeface="Times New Roman" panose="02020603050405020304" pitchFamily="18" charset="0"/>
                          <a:cs typeface="Times New Roman" panose="02020603050405020304" pitchFamily="18" charset="0"/>
                        </a:rPr>
                        <a:t>4</a:t>
                      </a:r>
                      <a:endParaRPr lang="en-US" altLang="en-US" sz="2400" b="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1">
                          <a:solidFill>
                            <a:srgbClr val="00B0F0"/>
                          </a:solidFill>
                          <a:latin typeface="Times New Roman" panose="02020603050405020304" pitchFamily="18" charset="0"/>
                          <a:cs typeface="Times New Roman" panose="02020603050405020304" pitchFamily="18" charset="0"/>
                        </a:rPr>
                        <a:t>可乘性</a:t>
                      </a:r>
                      <a:endParaRPr lang="en-US" altLang="en-US" sz="2000" b="1">
                        <a:solidFill>
                          <a:srgbClr val="00B0F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a:buNone/>
                      </a:pPr>
                      <a:r>
                        <a:rPr lang="en-US" sz="2400" i="1">
                          <a:latin typeface="Times New Roman" panose="02020603050405020304" pitchFamily="18" charset="0"/>
                          <a:cs typeface="Times New Roman" panose="02020603050405020304" pitchFamily="18" charset="0"/>
                          <a:sym typeface="+mn-ea"/>
                        </a:rPr>
                        <a:t>a</a:t>
                      </a:r>
                      <a:r>
                        <a:rPr lang="en-US" sz="2400">
                          <a:latin typeface="Times New Roman" panose="02020603050405020304" pitchFamily="18" charset="0"/>
                          <a:cs typeface="Times New Roman" panose="02020603050405020304" pitchFamily="18" charset="0"/>
                          <a:sym typeface="+mn-ea"/>
                        </a:rPr>
                        <a:t>&gt;</a:t>
                      </a:r>
                      <a:r>
                        <a:rPr lang="en-US" sz="2400" i="1">
                          <a:latin typeface="Times New Roman" panose="02020603050405020304" pitchFamily="18" charset="0"/>
                          <a:cs typeface="Times New Roman" panose="02020603050405020304" pitchFamily="18" charset="0"/>
                          <a:sym typeface="+mn-ea"/>
                        </a:rPr>
                        <a:t>b</a:t>
                      </a:r>
                      <a:r>
                        <a:rPr lang="en-US" sz="2400">
                          <a:latin typeface="Times New Roman" panose="02020603050405020304" pitchFamily="18" charset="0"/>
                          <a:cs typeface="Times New Roman" panose="02020603050405020304" pitchFamily="18" charset="0"/>
                          <a:sym typeface="+mn-ea"/>
                        </a:rPr>
                        <a:t>，</a:t>
                      </a:r>
                      <a:r>
                        <a:rPr lang="en-US" sz="2400" i="1">
                          <a:latin typeface="Times New Roman" panose="02020603050405020304" pitchFamily="18" charset="0"/>
                          <a:cs typeface="Times New Roman" panose="02020603050405020304" pitchFamily="18" charset="0"/>
                          <a:sym typeface="+mn-ea"/>
                        </a:rPr>
                        <a:t>c</a:t>
                      </a:r>
                      <a:r>
                        <a:rPr lang="en-US" sz="2400">
                          <a:latin typeface="Times New Roman" panose="02020603050405020304" pitchFamily="18" charset="0"/>
                          <a:cs typeface="Times New Roman" panose="02020603050405020304" pitchFamily="18" charset="0"/>
                          <a:sym typeface="+mn-ea"/>
                        </a:rPr>
                        <a:t>&gt;0</a:t>
                      </a:r>
                      <a:r>
                        <a:rPr lang="en-US" sz="2400" b="0">
                          <a:latin typeface="Times New Roman" panose="02020603050405020304" pitchFamily="18" charset="0"/>
                          <a:cs typeface="Times New Roman" panose="02020603050405020304" pitchFamily="18" charset="0"/>
                        </a:rPr>
                        <a:t>⇒</a:t>
                      </a:r>
                      <a:r>
                        <a:rPr lang="en-US" sz="2400" b="0" i="1">
                          <a:latin typeface="Times New Roman" panose="02020603050405020304" pitchFamily="18" charset="0"/>
                          <a:cs typeface="Times New Roman" panose="02020603050405020304" pitchFamily="18" charset="0"/>
                        </a:rPr>
                        <a:t>ac</a:t>
                      </a:r>
                      <a:r>
                        <a:rPr lang="en-US" sz="2400">
                          <a:latin typeface="Times New Roman" panose="02020603050405020304" pitchFamily="18" charset="0"/>
                          <a:cs typeface="Times New Roman" panose="02020603050405020304" pitchFamily="18" charset="0"/>
                          <a:sym typeface="+mn-ea"/>
                        </a:rPr>
                        <a:t>&gt;</a:t>
                      </a:r>
                      <a:r>
                        <a:rPr lang="en-US" sz="2400" b="0" i="1">
                          <a:latin typeface="Times New Roman" panose="02020603050405020304" pitchFamily="18" charset="0"/>
                          <a:cs typeface="Times New Roman" panose="02020603050405020304" pitchFamily="18" charset="0"/>
                        </a:rPr>
                        <a:t>bc</a:t>
                      </a:r>
                      <a:r>
                        <a:rPr lang="zh-CN" altLang="en-US" sz="2400" b="0">
                          <a:latin typeface="Times New Roman" panose="02020603050405020304" pitchFamily="18" charset="0"/>
                          <a:cs typeface="Times New Roman" panose="02020603050405020304" pitchFamily="18" charset="0"/>
                        </a:rPr>
                        <a:t>；</a:t>
                      </a:r>
                      <a:r>
                        <a:rPr lang="en-US" altLang="zh-CN" sz="2400" b="0">
                          <a:latin typeface="Times New Roman" panose="02020603050405020304" pitchFamily="18" charset="0"/>
                          <a:cs typeface="Times New Roman" panose="02020603050405020304" pitchFamily="18" charset="0"/>
                        </a:rPr>
                        <a:t>     </a:t>
                      </a:r>
                      <a:r>
                        <a:rPr lang="en-US" sz="2400" i="1">
                          <a:latin typeface="Times New Roman" panose="02020603050405020304" pitchFamily="18" charset="0"/>
                          <a:cs typeface="Times New Roman" panose="02020603050405020304" pitchFamily="18" charset="0"/>
                          <a:sym typeface="+mn-ea"/>
                        </a:rPr>
                        <a:t>a</a:t>
                      </a:r>
                      <a:r>
                        <a:rPr lang="en-US" sz="2400">
                          <a:latin typeface="Times New Roman" panose="02020603050405020304" pitchFamily="18" charset="0"/>
                          <a:cs typeface="Times New Roman" panose="02020603050405020304" pitchFamily="18" charset="0"/>
                          <a:sym typeface="+mn-ea"/>
                        </a:rPr>
                        <a:t>&gt;</a:t>
                      </a:r>
                      <a:r>
                        <a:rPr lang="en-US" sz="2400" i="1">
                          <a:latin typeface="Times New Roman" panose="02020603050405020304" pitchFamily="18" charset="0"/>
                          <a:cs typeface="Times New Roman" panose="02020603050405020304" pitchFamily="18" charset="0"/>
                          <a:sym typeface="+mn-ea"/>
                        </a:rPr>
                        <a:t>b</a:t>
                      </a:r>
                      <a:r>
                        <a:rPr lang="en-US" sz="2400">
                          <a:latin typeface="Times New Roman" panose="02020603050405020304" pitchFamily="18" charset="0"/>
                          <a:cs typeface="Times New Roman" panose="02020603050405020304" pitchFamily="18" charset="0"/>
                          <a:sym typeface="+mn-ea"/>
                        </a:rPr>
                        <a:t>，</a:t>
                      </a:r>
                      <a:r>
                        <a:rPr lang="en-US" sz="2400" i="1">
                          <a:latin typeface="Times New Roman" panose="02020603050405020304" pitchFamily="18" charset="0"/>
                          <a:cs typeface="Times New Roman" panose="02020603050405020304" pitchFamily="18" charset="0"/>
                          <a:sym typeface="+mn-ea"/>
                        </a:rPr>
                        <a:t>c</a:t>
                      </a:r>
                      <a:r>
                        <a:rPr lang="en-US" sz="2400" b="1">
                          <a:latin typeface="Times New Roman" panose="02020603050405020304" pitchFamily="18" charset="0"/>
                          <a:ea typeface="黑体" panose="02010609060101010101" charset="-122"/>
                          <a:cs typeface="Times New Roman" panose="02020603050405020304" pitchFamily="18" charset="0"/>
                          <a:sym typeface="+mn-ea"/>
                        </a:rPr>
                        <a:t>&lt;</a:t>
                      </a:r>
                      <a:r>
                        <a:rPr lang="en-US" sz="2400">
                          <a:latin typeface="Times New Roman" panose="02020603050405020304" pitchFamily="18" charset="0"/>
                          <a:cs typeface="Times New Roman" panose="02020603050405020304" pitchFamily="18" charset="0"/>
                          <a:sym typeface="+mn-ea"/>
                        </a:rPr>
                        <a:t>0⇒</a:t>
                      </a:r>
                      <a:r>
                        <a:rPr lang="en-US" sz="2400" i="1">
                          <a:latin typeface="Times New Roman" panose="02020603050405020304" pitchFamily="18" charset="0"/>
                          <a:cs typeface="Times New Roman" panose="02020603050405020304" pitchFamily="18" charset="0"/>
                          <a:sym typeface="+mn-ea"/>
                        </a:rPr>
                        <a:t>ac</a:t>
                      </a:r>
                      <a:r>
                        <a:rPr lang="en-US" sz="2400" b="1">
                          <a:latin typeface="Times New Roman" panose="02020603050405020304" pitchFamily="18" charset="0"/>
                          <a:ea typeface="黑体" panose="02010609060101010101" charset="-122"/>
                          <a:cs typeface="Times New Roman" panose="02020603050405020304" pitchFamily="18" charset="0"/>
                          <a:sym typeface="+mn-ea"/>
                        </a:rPr>
                        <a:t>&lt;</a:t>
                      </a:r>
                      <a:r>
                        <a:rPr lang="en-US" sz="2400" i="1">
                          <a:latin typeface="Times New Roman" panose="02020603050405020304" pitchFamily="18" charset="0"/>
                          <a:cs typeface="Times New Roman" panose="02020603050405020304" pitchFamily="18" charset="0"/>
                          <a:sym typeface="+mn-ea"/>
                        </a:rPr>
                        <a:t>bc</a:t>
                      </a:r>
                      <a:endParaRPr lang="zh-CN" altLang="en-US" sz="2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1" i="1">
                          <a:solidFill>
                            <a:srgbClr val="7030A0"/>
                          </a:solidFill>
                          <a:latin typeface="Times New Roman" panose="02020603050405020304" pitchFamily="18" charset="0"/>
                          <a:cs typeface="Times New Roman" panose="02020603050405020304" pitchFamily="18" charset="0"/>
                        </a:rPr>
                        <a:t>c</a:t>
                      </a:r>
                      <a:r>
                        <a:rPr lang="en-US" sz="2400" b="1">
                          <a:solidFill>
                            <a:srgbClr val="7030A0"/>
                          </a:solidFill>
                          <a:latin typeface="Times New Roman" panose="02020603050405020304" pitchFamily="18" charset="0"/>
                          <a:cs typeface="Times New Roman" panose="02020603050405020304" pitchFamily="18" charset="0"/>
                        </a:rPr>
                        <a:t>的符号</a:t>
                      </a:r>
                      <a:endParaRPr lang="en-US" altLang="en-US" sz="2400" b="1" i="1">
                        <a:solidFill>
                          <a:srgbClr val="7030A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95630">
                <a:tc>
                  <a:txBody>
                    <a:bodyPr/>
                    <a:lstStyle/>
                    <a:p>
                      <a:pPr indent="0" algn="ctr">
                        <a:buNone/>
                      </a:pPr>
                      <a:r>
                        <a:rPr lang="en-US" sz="2400" b="1">
                          <a:solidFill>
                            <a:schemeClr val="tx1"/>
                          </a:solidFill>
                          <a:latin typeface="Times New Roman" panose="02020603050405020304" pitchFamily="18" charset="0"/>
                          <a:cs typeface="Times New Roman" panose="02020603050405020304" pitchFamily="18" charset="0"/>
                        </a:rPr>
                        <a:t>5</a:t>
                      </a:r>
                      <a:endParaRPr lang="en-US" altLang="en-US" sz="2400" b="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1">
                          <a:solidFill>
                            <a:srgbClr val="00B0F0"/>
                          </a:solidFill>
                          <a:latin typeface="Times New Roman" panose="02020603050405020304" pitchFamily="18" charset="0"/>
                          <a:cs typeface="Times New Roman" panose="02020603050405020304" pitchFamily="18" charset="0"/>
                        </a:rPr>
                        <a:t>同向可加性</a:t>
                      </a:r>
                      <a:endParaRPr lang="en-US" altLang="en-US" sz="2000" b="1">
                        <a:solidFill>
                          <a:srgbClr val="00B0F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a:buNone/>
                      </a:pPr>
                      <a:r>
                        <a:rPr lang="en-US" sz="2400" i="1">
                          <a:latin typeface="Times New Roman" panose="02020603050405020304" pitchFamily="18" charset="0"/>
                          <a:cs typeface="Times New Roman" panose="02020603050405020304" pitchFamily="18" charset="0"/>
                          <a:sym typeface="+mn-ea"/>
                        </a:rPr>
                        <a:t>a</a:t>
                      </a:r>
                      <a:r>
                        <a:rPr lang="en-US" sz="2400">
                          <a:latin typeface="Times New Roman" panose="02020603050405020304" pitchFamily="18" charset="0"/>
                          <a:cs typeface="Times New Roman" panose="02020603050405020304" pitchFamily="18" charset="0"/>
                          <a:sym typeface="+mn-ea"/>
                        </a:rPr>
                        <a:t>&gt;</a:t>
                      </a:r>
                      <a:r>
                        <a:rPr lang="en-US" sz="2400" i="1">
                          <a:latin typeface="Times New Roman" panose="02020603050405020304" pitchFamily="18" charset="0"/>
                          <a:cs typeface="Times New Roman" panose="02020603050405020304" pitchFamily="18" charset="0"/>
                          <a:sym typeface="+mn-ea"/>
                        </a:rPr>
                        <a:t>b</a:t>
                      </a:r>
                      <a:r>
                        <a:rPr lang="en-US" sz="2400">
                          <a:latin typeface="Times New Roman" panose="02020603050405020304" pitchFamily="18" charset="0"/>
                          <a:cs typeface="Times New Roman" panose="02020603050405020304" pitchFamily="18" charset="0"/>
                          <a:sym typeface="+mn-ea"/>
                        </a:rPr>
                        <a:t>，</a:t>
                      </a:r>
                      <a:r>
                        <a:rPr lang="en-US" sz="2400" i="1">
                          <a:latin typeface="Times New Roman" panose="02020603050405020304" pitchFamily="18" charset="0"/>
                          <a:cs typeface="Times New Roman" panose="02020603050405020304" pitchFamily="18" charset="0"/>
                          <a:sym typeface="+mn-ea"/>
                        </a:rPr>
                        <a:t>c</a:t>
                      </a:r>
                      <a:r>
                        <a:rPr lang="en-US" sz="2400">
                          <a:latin typeface="Times New Roman" panose="02020603050405020304" pitchFamily="18" charset="0"/>
                          <a:cs typeface="Times New Roman" panose="02020603050405020304" pitchFamily="18" charset="0"/>
                          <a:sym typeface="+mn-ea"/>
                        </a:rPr>
                        <a:t>&gt;</a:t>
                      </a:r>
                      <a:r>
                        <a:rPr lang="en-US" sz="2400" i="1">
                          <a:latin typeface="Times New Roman" panose="02020603050405020304" pitchFamily="18" charset="0"/>
                          <a:cs typeface="Times New Roman" panose="02020603050405020304" pitchFamily="18" charset="0"/>
                          <a:sym typeface="+mn-ea"/>
                        </a:rPr>
                        <a:t>d</a:t>
                      </a:r>
                      <a:r>
                        <a:rPr lang="en-US" sz="2400" b="0">
                          <a:latin typeface="Times New Roman" panose="02020603050405020304" pitchFamily="18" charset="0"/>
                          <a:cs typeface="Times New Roman" panose="02020603050405020304" pitchFamily="18" charset="0"/>
                        </a:rPr>
                        <a:t>⇒</a:t>
                      </a:r>
                      <a:r>
                        <a:rPr lang="en-US" sz="2400" b="0" i="1">
                          <a:latin typeface="Times New Roman" panose="02020603050405020304" pitchFamily="18" charset="0"/>
                          <a:cs typeface="Times New Roman" panose="02020603050405020304" pitchFamily="18" charset="0"/>
                        </a:rPr>
                        <a:t>a</a:t>
                      </a:r>
                      <a:r>
                        <a:rPr lang="en-US" sz="2400" b="0">
                          <a:latin typeface="Times New Roman" panose="02020603050405020304" pitchFamily="18" charset="0"/>
                          <a:cs typeface="Times New Roman" panose="02020603050405020304" pitchFamily="18" charset="0"/>
                        </a:rPr>
                        <a:t>＋</a:t>
                      </a:r>
                      <a:r>
                        <a:rPr lang="en-US" sz="2400" b="0" i="1">
                          <a:latin typeface="Times New Roman" panose="02020603050405020304" pitchFamily="18" charset="0"/>
                          <a:cs typeface="Times New Roman" panose="02020603050405020304" pitchFamily="18" charset="0"/>
                        </a:rPr>
                        <a:t>c</a:t>
                      </a:r>
                      <a:r>
                        <a:rPr lang="en-US" sz="2400">
                          <a:latin typeface="Times New Roman" panose="02020603050405020304" pitchFamily="18" charset="0"/>
                          <a:cs typeface="Times New Roman" panose="02020603050405020304" pitchFamily="18" charset="0"/>
                          <a:sym typeface="+mn-ea"/>
                        </a:rPr>
                        <a:t>&gt;</a:t>
                      </a:r>
                      <a:r>
                        <a:rPr lang="en-US" sz="2400" b="0" i="1">
                          <a:latin typeface="Times New Roman" panose="02020603050405020304" pitchFamily="18" charset="0"/>
                          <a:cs typeface="Times New Roman" panose="02020603050405020304" pitchFamily="18" charset="0"/>
                        </a:rPr>
                        <a:t>b</a:t>
                      </a:r>
                      <a:r>
                        <a:rPr lang="en-US" sz="2400" b="0">
                          <a:latin typeface="Times New Roman" panose="02020603050405020304" pitchFamily="18" charset="0"/>
                          <a:cs typeface="Times New Roman" panose="02020603050405020304" pitchFamily="18" charset="0"/>
                        </a:rPr>
                        <a:t>＋</a:t>
                      </a:r>
                      <a:r>
                        <a:rPr lang="en-US" sz="2400" b="0" i="1">
                          <a:latin typeface="Times New Roman" panose="02020603050405020304" pitchFamily="18" charset="0"/>
                          <a:cs typeface="Times New Roman" panose="02020603050405020304" pitchFamily="18" charset="0"/>
                        </a:rPr>
                        <a:t>d</a:t>
                      </a:r>
                      <a:endParaRPr lang="en-US" altLang="en-US" sz="2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1">
                          <a:solidFill>
                            <a:srgbClr val="7030A0"/>
                          </a:solidFill>
                          <a:latin typeface="Times New Roman" panose="02020603050405020304" pitchFamily="18" charset="0"/>
                          <a:cs typeface="Times New Roman" panose="02020603050405020304" pitchFamily="18" charset="0"/>
                        </a:rPr>
                        <a:t>同向</a:t>
                      </a:r>
                      <a:endParaRPr lang="en-US" altLang="en-US" sz="2400" b="1">
                        <a:solidFill>
                          <a:srgbClr val="7030A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95630">
                <a:tc>
                  <a:txBody>
                    <a:bodyPr/>
                    <a:lstStyle/>
                    <a:p>
                      <a:pPr indent="0" algn="ctr">
                        <a:buNone/>
                      </a:pPr>
                      <a:r>
                        <a:rPr lang="en-US" sz="2400" b="1">
                          <a:solidFill>
                            <a:schemeClr val="tx1"/>
                          </a:solidFill>
                          <a:latin typeface="Times New Roman" panose="02020603050405020304" pitchFamily="18" charset="0"/>
                          <a:cs typeface="Times New Roman" panose="02020603050405020304" pitchFamily="18" charset="0"/>
                        </a:rPr>
                        <a:t>6</a:t>
                      </a:r>
                      <a:endParaRPr lang="en-US" altLang="en-US" sz="2400" b="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1">
                          <a:solidFill>
                            <a:srgbClr val="00B0F0"/>
                          </a:solidFill>
                          <a:latin typeface="Times New Roman" panose="02020603050405020304" pitchFamily="18" charset="0"/>
                          <a:cs typeface="Times New Roman" panose="02020603050405020304" pitchFamily="18" charset="0"/>
                        </a:rPr>
                        <a:t>同向同正可乘性</a:t>
                      </a:r>
                      <a:endParaRPr lang="en-US" altLang="en-US" sz="2000" b="1">
                        <a:solidFill>
                          <a:srgbClr val="00B0F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a:buNone/>
                      </a:pPr>
                      <a:r>
                        <a:rPr lang="en-US" sz="2400" i="1">
                          <a:latin typeface="Times New Roman" panose="02020603050405020304" pitchFamily="18" charset="0"/>
                          <a:cs typeface="Times New Roman" panose="02020603050405020304" pitchFamily="18" charset="0"/>
                          <a:sym typeface="+mn-ea"/>
                        </a:rPr>
                        <a:t>a</a:t>
                      </a:r>
                      <a:r>
                        <a:rPr lang="en-US" sz="2400">
                          <a:latin typeface="Times New Roman" panose="02020603050405020304" pitchFamily="18" charset="0"/>
                          <a:cs typeface="Times New Roman" panose="02020603050405020304" pitchFamily="18" charset="0"/>
                          <a:sym typeface="+mn-ea"/>
                        </a:rPr>
                        <a:t>&gt;</a:t>
                      </a:r>
                      <a:r>
                        <a:rPr lang="en-US" sz="2400" i="1">
                          <a:latin typeface="Times New Roman" panose="02020603050405020304" pitchFamily="18" charset="0"/>
                          <a:cs typeface="Times New Roman" panose="02020603050405020304" pitchFamily="18" charset="0"/>
                          <a:sym typeface="+mn-ea"/>
                        </a:rPr>
                        <a:t>b</a:t>
                      </a:r>
                      <a:r>
                        <a:rPr lang="en-US" sz="2400">
                          <a:latin typeface="Times New Roman" panose="02020603050405020304" pitchFamily="18" charset="0"/>
                          <a:cs typeface="Times New Roman" panose="02020603050405020304" pitchFamily="18" charset="0"/>
                          <a:sym typeface="+mn-ea"/>
                        </a:rPr>
                        <a:t>&gt;0，</a:t>
                      </a:r>
                      <a:r>
                        <a:rPr lang="en-US" sz="2400" i="1">
                          <a:latin typeface="Times New Roman" panose="02020603050405020304" pitchFamily="18" charset="0"/>
                          <a:cs typeface="Times New Roman" panose="02020603050405020304" pitchFamily="18" charset="0"/>
                          <a:sym typeface="+mn-ea"/>
                        </a:rPr>
                        <a:t>c</a:t>
                      </a:r>
                      <a:r>
                        <a:rPr lang="en-US" sz="2400">
                          <a:latin typeface="Times New Roman" panose="02020603050405020304" pitchFamily="18" charset="0"/>
                          <a:cs typeface="Times New Roman" panose="02020603050405020304" pitchFamily="18" charset="0"/>
                          <a:sym typeface="+mn-ea"/>
                        </a:rPr>
                        <a:t>&gt;</a:t>
                      </a:r>
                      <a:r>
                        <a:rPr lang="en-US" sz="2400" i="1">
                          <a:latin typeface="Times New Roman" panose="02020603050405020304" pitchFamily="18" charset="0"/>
                          <a:cs typeface="Times New Roman" panose="02020603050405020304" pitchFamily="18" charset="0"/>
                          <a:sym typeface="+mn-ea"/>
                        </a:rPr>
                        <a:t>d</a:t>
                      </a:r>
                      <a:r>
                        <a:rPr lang="en-US" sz="2400">
                          <a:latin typeface="Times New Roman" panose="02020603050405020304" pitchFamily="18" charset="0"/>
                          <a:cs typeface="Times New Roman" panose="02020603050405020304" pitchFamily="18" charset="0"/>
                          <a:sym typeface="+mn-ea"/>
                        </a:rPr>
                        <a:t>&gt;0</a:t>
                      </a:r>
                      <a:r>
                        <a:rPr lang="en-US" sz="2400" b="0">
                          <a:latin typeface="Times New Roman" panose="02020603050405020304" pitchFamily="18" charset="0"/>
                          <a:cs typeface="Times New Roman" panose="02020603050405020304" pitchFamily="18" charset="0"/>
                        </a:rPr>
                        <a:t>⇒</a:t>
                      </a:r>
                      <a:r>
                        <a:rPr lang="en-US" sz="2400" b="0" i="1">
                          <a:latin typeface="Times New Roman" panose="02020603050405020304" pitchFamily="18" charset="0"/>
                          <a:cs typeface="Times New Roman" panose="02020603050405020304" pitchFamily="18" charset="0"/>
                        </a:rPr>
                        <a:t>ac</a:t>
                      </a:r>
                      <a:r>
                        <a:rPr lang="en-US" sz="2400">
                          <a:latin typeface="Times New Roman" panose="02020603050405020304" pitchFamily="18" charset="0"/>
                          <a:cs typeface="Times New Roman" panose="02020603050405020304" pitchFamily="18" charset="0"/>
                          <a:sym typeface="+mn-ea"/>
                        </a:rPr>
                        <a:t>&gt;</a:t>
                      </a:r>
                      <a:r>
                        <a:rPr lang="en-US" sz="2400" b="0" i="1">
                          <a:latin typeface="Times New Roman" panose="02020603050405020304" pitchFamily="18" charset="0"/>
                          <a:cs typeface="Times New Roman" panose="02020603050405020304" pitchFamily="18" charset="0"/>
                        </a:rPr>
                        <a:t>bd</a:t>
                      </a:r>
                      <a:endParaRPr lang="en-US" altLang="en-US" sz="2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3">
                  <a:txBody>
                    <a:bodyPr/>
                    <a:lstStyle/>
                    <a:p>
                      <a:pPr indent="0" algn="ctr">
                        <a:buNone/>
                      </a:pPr>
                      <a:r>
                        <a:rPr lang="en-US" sz="2400" b="1">
                          <a:solidFill>
                            <a:srgbClr val="7030A0"/>
                          </a:solidFill>
                          <a:latin typeface="Times New Roman" panose="02020603050405020304" pitchFamily="18" charset="0"/>
                          <a:cs typeface="Times New Roman" panose="02020603050405020304" pitchFamily="18" charset="0"/>
                        </a:rPr>
                        <a:t>同向  同正 </a:t>
                      </a:r>
                      <a:endParaRPr lang="en-US" altLang="en-US" sz="2400" b="1">
                        <a:solidFill>
                          <a:srgbClr val="7030A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95630">
                <a:tc>
                  <a:txBody>
                    <a:bodyPr/>
                    <a:lstStyle/>
                    <a:p>
                      <a:pPr indent="0" algn="ctr">
                        <a:buNone/>
                      </a:pPr>
                      <a:r>
                        <a:rPr lang="en-US" sz="2400" b="1">
                          <a:solidFill>
                            <a:schemeClr val="tx1"/>
                          </a:solidFill>
                          <a:latin typeface="Times New Roman" panose="02020603050405020304" pitchFamily="18" charset="0"/>
                          <a:cs typeface="Times New Roman" panose="02020603050405020304" pitchFamily="18" charset="0"/>
                        </a:rPr>
                        <a:t>7</a:t>
                      </a:r>
                      <a:endParaRPr lang="en-US" altLang="en-US" sz="2400" b="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1">
                          <a:solidFill>
                            <a:srgbClr val="00B0F0"/>
                          </a:solidFill>
                          <a:latin typeface="Times New Roman" panose="02020603050405020304" pitchFamily="18" charset="0"/>
                          <a:cs typeface="Times New Roman" panose="02020603050405020304" pitchFamily="18" charset="0"/>
                        </a:rPr>
                        <a:t>可乘方性</a:t>
                      </a:r>
                      <a:endParaRPr lang="en-US" altLang="en-US" sz="2000" b="1">
                        <a:solidFill>
                          <a:srgbClr val="00B0F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a:buNone/>
                      </a:pPr>
                      <a:r>
                        <a:rPr lang="en-US" sz="2400" b="0" i="1">
                          <a:latin typeface="Times New Roman" panose="02020603050405020304" pitchFamily="18" charset="0"/>
                          <a:cs typeface="Times New Roman" panose="02020603050405020304" pitchFamily="18" charset="0"/>
                        </a:rPr>
                        <a:t>a</a:t>
                      </a:r>
                      <a:r>
                        <a:rPr lang="en-US" sz="2400" b="0">
                          <a:latin typeface="Times New Roman" panose="02020603050405020304" pitchFamily="18" charset="0"/>
                          <a:cs typeface="Times New Roman" panose="02020603050405020304" pitchFamily="18" charset="0"/>
                        </a:rPr>
                        <a:t>&gt;</a:t>
                      </a:r>
                      <a:r>
                        <a:rPr lang="en-US" sz="2400" b="0" i="1">
                          <a:latin typeface="Times New Roman" panose="02020603050405020304" pitchFamily="18" charset="0"/>
                          <a:cs typeface="Times New Roman" panose="02020603050405020304" pitchFamily="18" charset="0"/>
                        </a:rPr>
                        <a:t>b</a:t>
                      </a:r>
                      <a:r>
                        <a:rPr lang="en-US" sz="2400" b="0">
                          <a:latin typeface="Times New Roman" panose="02020603050405020304" pitchFamily="18" charset="0"/>
                          <a:cs typeface="Times New Roman" panose="02020603050405020304" pitchFamily="18" charset="0"/>
                        </a:rPr>
                        <a:t>&gt;0⇒</a:t>
                      </a:r>
                      <a:r>
                        <a:rPr lang="en-US" sz="2400" b="0" i="1">
                          <a:latin typeface="Times New Roman" panose="02020603050405020304" pitchFamily="18" charset="0"/>
                          <a:cs typeface="Times New Roman" panose="02020603050405020304" pitchFamily="18" charset="0"/>
                        </a:rPr>
                        <a:t>a</a:t>
                      </a:r>
                      <a:r>
                        <a:rPr lang="en-US" sz="2400" b="0" i="1" baseline="30000">
                          <a:latin typeface="Times New Roman" panose="02020603050405020304" pitchFamily="18" charset="0"/>
                          <a:cs typeface="Times New Roman" panose="02020603050405020304" pitchFamily="18" charset="0"/>
                        </a:rPr>
                        <a:t>n</a:t>
                      </a:r>
                      <a:r>
                        <a:rPr lang="en-US" sz="2400" b="0">
                          <a:latin typeface="Times New Roman" panose="02020603050405020304" pitchFamily="18" charset="0"/>
                          <a:cs typeface="Times New Roman" panose="02020603050405020304" pitchFamily="18" charset="0"/>
                        </a:rPr>
                        <a:t>&gt;</a:t>
                      </a:r>
                      <a:r>
                        <a:rPr lang="en-US" sz="2400" b="0" i="1">
                          <a:latin typeface="Times New Roman" panose="02020603050405020304" pitchFamily="18" charset="0"/>
                          <a:cs typeface="Times New Roman" panose="02020603050405020304" pitchFamily="18" charset="0"/>
                        </a:rPr>
                        <a:t>b</a:t>
                      </a:r>
                      <a:r>
                        <a:rPr lang="en-US" sz="2400" b="0" i="1" baseline="30000">
                          <a:latin typeface="Times New Roman" panose="02020603050405020304" pitchFamily="18" charset="0"/>
                          <a:cs typeface="Times New Roman" panose="02020603050405020304" pitchFamily="18" charset="0"/>
                        </a:rPr>
                        <a:t>n</a:t>
                      </a:r>
                      <a:r>
                        <a:rPr lang="en-US" sz="2400" b="0">
                          <a:latin typeface="Times New Roman" panose="02020603050405020304" pitchFamily="18" charset="0"/>
                          <a:cs typeface="Times New Roman" panose="02020603050405020304" pitchFamily="18" charset="0"/>
                        </a:rPr>
                        <a:t>(</a:t>
                      </a:r>
                      <a:r>
                        <a:rPr lang="en-US" sz="2400" b="0" i="1">
                          <a:latin typeface="Times New Roman" panose="02020603050405020304" pitchFamily="18" charset="0"/>
                          <a:cs typeface="Times New Roman" panose="02020603050405020304" pitchFamily="18" charset="0"/>
                        </a:rPr>
                        <a:t>n</a:t>
                      </a:r>
                      <a:r>
                        <a:rPr lang="en-US" sz="2400" b="0">
                          <a:latin typeface="Times New Roman" panose="02020603050405020304" pitchFamily="18" charset="0"/>
                          <a:ea typeface="宋体" panose="02010600030101010101" pitchFamily="2" charset="-122"/>
                          <a:cs typeface="Times New Roman" panose="02020603050405020304" pitchFamily="18" charset="0"/>
                        </a:rPr>
                        <a:t>∈</a:t>
                      </a:r>
                      <a:r>
                        <a:rPr lang="en-US" sz="2400" b="0">
                          <a:latin typeface="Times New Roman" panose="02020603050405020304" pitchFamily="18" charset="0"/>
                          <a:cs typeface="Times New Roman" panose="02020603050405020304" pitchFamily="18" charset="0"/>
                        </a:rPr>
                        <a:t>N</a:t>
                      </a:r>
                      <a:r>
                        <a:rPr lang="en-US" sz="2400" b="0" baseline="30000">
                          <a:latin typeface="Times New Roman" panose="02020603050405020304" pitchFamily="18" charset="0"/>
                          <a:cs typeface="Times New Roman" panose="02020603050405020304" pitchFamily="18" charset="0"/>
                        </a:rPr>
                        <a:t>*</a:t>
                      </a:r>
                      <a:r>
                        <a:rPr lang="en-US" sz="2400" b="0">
                          <a:latin typeface="Times New Roman" panose="02020603050405020304" pitchFamily="18" charset="0"/>
                          <a:cs typeface="Times New Roman" panose="02020603050405020304" pitchFamily="18" charset="0"/>
                        </a:rPr>
                        <a:t>，</a:t>
                      </a:r>
                      <a:r>
                        <a:rPr lang="en-US" sz="2400" b="0" i="1">
                          <a:latin typeface="Times New Roman" panose="02020603050405020304" pitchFamily="18" charset="0"/>
                          <a:cs typeface="Times New Roman" panose="02020603050405020304" pitchFamily="18" charset="0"/>
                        </a:rPr>
                        <a:t>n</a:t>
                      </a:r>
                      <a:r>
                        <a:rPr lang="en-US" sz="2400" b="0">
                          <a:latin typeface="Times New Roman" panose="02020603050405020304" pitchFamily="18" charset="0"/>
                          <a:cs typeface="Times New Roman" panose="02020603050405020304" pitchFamily="18" charset="0"/>
                        </a:rPr>
                        <a:t>≥2)</a:t>
                      </a:r>
                      <a:endParaRPr lang="en-US" altLang="en-US" sz="2400" b="0" i="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extLst>
                  <a:ext uri="{0D108BD9-81ED-4DB2-BD59-A6C34878D82A}">
                    <a16:rowId xmlns:a16="http://schemas.microsoft.com/office/drawing/2014/main" val="10007"/>
                  </a:ext>
                </a:extLst>
              </a:tr>
              <a:tr h="595630">
                <a:tc>
                  <a:txBody>
                    <a:bodyPr/>
                    <a:lstStyle/>
                    <a:p>
                      <a:pPr indent="0" algn="ctr">
                        <a:buNone/>
                      </a:pPr>
                      <a:r>
                        <a:rPr lang="en-US" sz="2400" b="1">
                          <a:solidFill>
                            <a:schemeClr val="tx1"/>
                          </a:solidFill>
                          <a:latin typeface="Times New Roman" panose="02020603050405020304" pitchFamily="18" charset="0"/>
                          <a:cs typeface="Times New Roman" panose="02020603050405020304" pitchFamily="18" charset="0"/>
                        </a:rPr>
                        <a:t>8</a:t>
                      </a:r>
                      <a:endParaRPr lang="en-US" altLang="en-US" sz="2400" b="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1">
                          <a:solidFill>
                            <a:srgbClr val="00B0F0"/>
                          </a:solidFill>
                          <a:latin typeface="Times New Roman" panose="02020603050405020304" pitchFamily="18" charset="0"/>
                          <a:cs typeface="Times New Roman" panose="02020603050405020304" pitchFamily="18" charset="0"/>
                        </a:rPr>
                        <a:t>可开方性</a:t>
                      </a:r>
                      <a:endParaRPr lang="en-US" altLang="en-US" sz="2000" b="1">
                        <a:solidFill>
                          <a:srgbClr val="00B0F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a:buNone/>
                      </a:pPr>
                      <a:r>
                        <a:rPr lang="en-US" sz="2400" b="0" i="1">
                          <a:latin typeface="Times New Roman" panose="02020603050405020304" pitchFamily="18" charset="0"/>
                          <a:cs typeface="Times New Roman" panose="02020603050405020304" pitchFamily="18" charset="0"/>
                        </a:rPr>
                        <a:t>a</a:t>
                      </a:r>
                      <a:r>
                        <a:rPr lang="en-US" sz="2400" b="0">
                          <a:latin typeface="Times New Roman" panose="02020603050405020304" pitchFamily="18" charset="0"/>
                          <a:cs typeface="Times New Roman" panose="02020603050405020304" pitchFamily="18" charset="0"/>
                        </a:rPr>
                        <a:t>&gt;</a:t>
                      </a:r>
                      <a:r>
                        <a:rPr lang="en-US" sz="2400" b="0" i="1">
                          <a:latin typeface="Times New Roman" panose="02020603050405020304" pitchFamily="18" charset="0"/>
                          <a:cs typeface="Times New Roman" panose="02020603050405020304" pitchFamily="18" charset="0"/>
                        </a:rPr>
                        <a:t>b</a:t>
                      </a:r>
                      <a:r>
                        <a:rPr lang="en-US" sz="2400" b="0">
                          <a:latin typeface="Times New Roman" panose="02020603050405020304" pitchFamily="18" charset="0"/>
                          <a:cs typeface="Times New Roman" panose="02020603050405020304" pitchFamily="18" charset="0"/>
                        </a:rPr>
                        <a:t>&gt;0⇒              (</a:t>
                      </a:r>
                      <a:r>
                        <a:rPr lang="en-US" sz="2400" b="0" i="1">
                          <a:latin typeface="Times New Roman" panose="02020603050405020304" pitchFamily="18" charset="0"/>
                          <a:cs typeface="Times New Roman" panose="02020603050405020304" pitchFamily="18" charset="0"/>
                        </a:rPr>
                        <a:t>n</a:t>
                      </a:r>
                      <a:r>
                        <a:rPr lang="en-US" sz="2400" b="0">
                          <a:latin typeface="Times New Roman" panose="02020603050405020304" pitchFamily="18" charset="0"/>
                          <a:ea typeface="宋体" panose="02010600030101010101" pitchFamily="2" charset="-122"/>
                          <a:cs typeface="Times New Roman" panose="02020603050405020304" pitchFamily="18" charset="0"/>
                        </a:rPr>
                        <a:t>∈</a:t>
                      </a:r>
                      <a:r>
                        <a:rPr lang="en-US" sz="2400" b="0">
                          <a:latin typeface="Times New Roman" panose="02020603050405020304" pitchFamily="18" charset="0"/>
                          <a:cs typeface="Times New Roman" panose="02020603050405020304" pitchFamily="18" charset="0"/>
                        </a:rPr>
                        <a:t>N</a:t>
                      </a:r>
                      <a:r>
                        <a:rPr lang="en-US" sz="2400" b="0" baseline="30000">
                          <a:latin typeface="Times New Roman" panose="02020603050405020304" pitchFamily="18" charset="0"/>
                          <a:cs typeface="Times New Roman" panose="02020603050405020304" pitchFamily="18" charset="0"/>
                        </a:rPr>
                        <a:t>*</a:t>
                      </a:r>
                      <a:r>
                        <a:rPr lang="en-US" sz="2400" b="0">
                          <a:latin typeface="Times New Roman" panose="02020603050405020304" pitchFamily="18" charset="0"/>
                          <a:cs typeface="Times New Roman" panose="02020603050405020304" pitchFamily="18" charset="0"/>
                        </a:rPr>
                        <a:t>，</a:t>
                      </a:r>
                      <a:r>
                        <a:rPr lang="en-US" sz="2400" b="0" i="1">
                          <a:latin typeface="Times New Roman" panose="02020603050405020304" pitchFamily="18" charset="0"/>
                          <a:cs typeface="Times New Roman" panose="02020603050405020304" pitchFamily="18" charset="0"/>
                        </a:rPr>
                        <a:t>n</a:t>
                      </a:r>
                      <a:r>
                        <a:rPr lang="en-US" sz="2400" b="0">
                          <a:latin typeface="Times New Roman" panose="02020603050405020304" pitchFamily="18" charset="0"/>
                          <a:cs typeface="Times New Roman" panose="02020603050405020304" pitchFamily="18" charset="0"/>
                        </a:rPr>
                        <a:t>≥2)</a:t>
                      </a:r>
                      <a:endParaRPr lang="en-US" altLang="en-US" sz="2400" b="0" i="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8"/>
                  </a:ext>
                </a:extLst>
              </a:tr>
            </a:tbl>
          </a:graphicData>
        </a:graphic>
      </p:graphicFrame>
      <p:graphicFrame>
        <p:nvGraphicFramePr>
          <p:cNvPr id="3" name="对象 2">
            <a:hlinkClick r:id="" action="ppaction://ole?verb=0"/>
          </p:cNvPr>
          <p:cNvGraphicFramePr>
            <a:graphicFrameLocks noChangeAspect="1"/>
          </p:cNvGraphicFramePr>
          <p:nvPr>
            <p:custDataLst>
              <p:tags r:id="rId3"/>
            </p:custDataLst>
          </p:nvPr>
        </p:nvGraphicFramePr>
        <p:xfrm>
          <a:off x="4800600" y="5603875"/>
          <a:ext cx="1034000" cy="396000"/>
        </p:xfrm>
        <a:graphic>
          <a:graphicData uri="http://schemas.openxmlformats.org/presentationml/2006/ole">
            <mc:AlternateContent xmlns:mc="http://schemas.openxmlformats.org/markup-compatibility/2006">
              <mc:Choice xmlns:v="urn:schemas-microsoft-com:vml" Requires="v">
                <p:oleObj r:id="rId6" imgW="596900" imgH="228600" progId="Equation.KSEE3">
                  <p:embed/>
                </p:oleObj>
              </mc:Choice>
              <mc:Fallback>
                <p:oleObj r:id="rId6" imgW="596900" imgH="228600" progId="Equation.KSEE3">
                  <p:embed/>
                  <p:pic>
                    <p:nvPicPr>
                      <p:cNvPr id="3" name="对象 2">
                        <a:hlinkClick r:id="" action="ppaction://ole?verb=0"/>
                      </p:cNvPr>
                      <p:cNvPicPr/>
                      <p:nvPr/>
                    </p:nvPicPr>
                    <p:blipFill>
                      <a:blip r:embed="rId7"/>
                      <a:stretch>
                        <a:fillRect/>
                      </a:stretch>
                    </p:blipFill>
                    <p:spPr>
                      <a:xfrm>
                        <a:off x="4800600" y="5603875"/>
                        <a:ext cx="1034000" cy="396000"/>
                      </a:xfrm>
                      <a:prstGeom prst="rect">
                        <a:avLst/>
                      </a:prstGeom>
                    </p:spPr>
                  </p:pic>
                </p:oleObj>
              </mc:Fallback>
            </mc:AlternateContent>
          </a:graphicData>
        </a:graphic>
      </p:graphicFrame>
      <p:sp>
        <p:nvSpPr>
          <p:cNvPr id="5" name="文本框 4">
            <a:extLst>
              <a:ext uri="{FF2B5EF4-FFF2-40B4-BE49-F238E27FC236}">
                <a16:creationId xmlns:a16="http://schemas.microsoft.com/office/drawing/2014/main" id="{3127F647-0C00-818C-E99E-E2A7E8B043EF}"/>
              </a:ext>
            </a:extLst>
          </p:cNvPr>
          <p:cNvSpPr txBox="1"/>
          <p:nvPr/>
        </p:nvSpPr>
        <p:spPr>
          <a:xfrm>
            <a:off x="0" y="0"/>
            <a:ext cx="8618483" cy="655320"/>
          </a:xfrm>
          <a:prstGeom prst="rect">
            <a:avLst/>
          </a:prstGeom>
          <a:noFill/>
        </p:spPr>
        <p:txBody>
          <a:bodyPr wrap="square" rtlCol="0">
            <a:noAutofit/>
          </a:bodyPr>
          <a:lstStyle/>
          <a:p>
            <a:r>
              <a:rPr lang="zh-CN" altLang="en-US" sz="4000" b="1" dirty="0">
                <a:solidFill>
                  <a:schemeClr val="bg1"/>
                </a:solidFill>
                <a:latin typeface="宋体" panose="02010600030101010101" pitchFamily="2" charset="-122"/>
                <a:ea typeface="宋体" panose="02010600030101010101" pitchFamily="2" charset="-122"/>
              </a:rPr>
              <a:t>知识回顾</a:t>
            </a:r>
            <a:endParaRPr lang="zh-CN" sz="4000" b="1" dirty="0">
              <a:solidFill>
                <a:schemeClr val="bg1"/>
              </a:solidFill>
              <a:latin typeface="宋体" panose="02010600030101010101" pitchFamily="2" charset="-122"/>
              <a:ea typeface="宋体" panose="02010600030101010101" pitchFamily="2" charset="-122"/>
            </a:endParaRPr>
          </a:p>
        </p:txBody>
      </p:sp>
    </p:spTree>
    <p:custDataLst>
      <p:tags r:id="rId1"/>
    </p:custData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p:cNvSpPr txBox="1"/>
              <p:nvPr/>
            </p:nvSpPr>
            <p:spPr>
              <a:xfrm>
                <a:off x="598805" y="1638300"/>
                <a:ext cx="10838180" cy="4601210"/>
              </a:xfrm>
              <a:prstGeom prst="rect">
                <a:avLst/>
              </a:prstGeom>
              <a:noFill/>
            </p:spPr>
            <p:txBody>
              <a:bodyPr wrap="square" rtlCol="0">
                <a:spAutoFit/>
              </a:bodyPr>
              <a:lstStyle/>
              <a:p>
                <a:pPr>
                  <a:lnSpc>
                    <a:spcPct val="130000"/>
                  </a:lnSpc>
                </a:pP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解：</a:t>
                </a:r>
                <a:r>
                  <a:rPr lang="en-US" altLang="zh-CN" sz="2400" b="1" dirty="0">
                    <a:solidFill>
                      <a:srgbClr val="FF0000"/>
                    </a:solidFill>
                    <a:latin typeface="宋体" panose="02010600030101010101" pitchFamily="2" charset="-122"/>
                    <a:ea typeface="宋体" panose="02010600030101010101" pitchFamily="2" charset="-122"/>
                    <a:cs typeface="宋体" panose="02010600030101010101" pitchFamily="2" charset="-122"/>
                  </a:rPr>
                  <a:t>(1)</a:t>
                </a:r>
                <a:r>
                  <a:rPr 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14:m>
                  <m:oMath xmlns:m="http://schemas.openxmlformats.org/officeDocument/2006/math">
                    <m:f>
                      <m:fPr>
                        <m:ctrlPr>
                          <a:rPr lang="en-US" altLang="zh-CN" sz="2400" i="1">
                            <a:solidFill>
                              <a:srgbClr val="FF0000"/>
                            </a:solidFill>
                            <a:latin typeface="Cambria Math" panose="02040503050406030204" pitchFamily="18" charset="0"/>
                            <a:ea typeface="宋体" pitchFamily="2" charset="-122"/>
                            <a:cs typeface="Cambria Math" panose="02040503050406030204" charset="0"/>
                          </a:rPr>
                        </m:ctrlPr>
                      </m:fPr>
                      <m:num>
                        <m:r>
                          <a:rPr lang="en-US" altLang="zh-CN" sz="2400" i="1">
                            <a:solidFill>
                              <a:srgbClr val="FF0000"/>
                            </a:solidFill>
                            <a:latin typeface="Cambria Math" panose="02040503050406030204" charset="0"/>
                            <a:ea typeface="宋体" pitchFamily="2" charset="-122"/>
                            <a:cs typeface="Cambria Math" panose="02040503050406030204" charset="0"/>
                          </a:rPr>
                          <m:t>2−</m:t>
                        </m:r>
                        <m:r>
                          <a:rPr lang="en-US" altLang="zh-CN" sz="2400" i="1">
                            <a:solidFill>
                              <a:srgbClr val="FF0000"/>
                            </a:solidFill>
                            <a:latin typeface="Cambria Math" panose="02040503050406030204" charset="0"/>
                            <a:ea typeface="宋体" pitchFamily="2" charset="-122"/>
                            <a:cs typeface="Cambria Math" panose="02040503050406030204" charset="0"/>
                          </a:rPr>
                          <m:t>𝑥</m:t>
                        </m:r>
                      </m:num>
                      <m:den>
                        <m:r>
                          <a:rPr lang="en-US" altLang="zh-CN" sz="2400" i="1">
                            <a:solidFill>
                              <a:srgbClr val="FF0000"/>
                            </a:solidFill>
                            <a:latin typeface="Cambria Math" panose="02040503050406030204" charset="0"/>
                            <a:ea typeface="宋体" pitchFamily="2" charset="-122"/>
                            <a:cs typeface="Cambria Math" panose="02040503050406030204" charset="0"/>
                          </a:rPr>
                          <m:t>𝑥</m:t>
                        </m:r>
                        <m:r>
                          <a:rPr lang="en-US" altLang="zh-CN" sz="2400" i="1">
                            <a:solidFill>
                              <a:srgbClr val="FF0000"/>
                            </a:solidFill>
                            <a:latin typeface="Cambria Math" panose="02040503050406030204" charset="0"/>
                            <a:ea typeface="宋体" pitchFamily="2" charset="-122"/>
                            <a:cs typeface="Cambria Math" panose="02040503050406030204" charset="0"/>
                          </a:rPr>
                          <m:t>+3</m:t>
                        </m:r>
                      </m:den>
                    </m:f>
                    <m:r>
                      <a:rPr lang="en-US" altLang="zh-CN" sz="2400" i="1">
                        <a:solidFill>
                          <a:srgbClr val="FF0000"/>
                        </a:solidFill>
                        <a:latin typeface="Cambria Math" panose="02040503050406030204" charset="0"/>
                        <a:ea typeface="宋体" pitchFamily="2" charset="-122"/>
                        <a:cs typeface="Cambria Math" panose="02040503050406030204" charset="0"/>
                      </a:rPr>
                      <m:t>&gt;1</m:t>
                    </m:r>
                  </m:oMath>
                </a14:m>
                <a:r>
                  <a:rPr lang="zh-CN" altLang="en-US" sz="2400" dirty="0">
                    <a:solidFill>
                      <a:srgbClr val="FF0000"/>
                    </a:solidFill>
                    <a:latin typeface="Cambria Math" panose="02040503050406030204" charset="0"/>
                    <a:ea typeface="宋体" panose="02010600030101010101" pitchFamily="2" charset="-122"/>
                    <a:cs typeface="Cambria Math" panose="02040503050406030204" charset="0"/>
                  </a:rPr>
                  <a:t>，</a:t>
                </a:r>
                <a:r>
                  <a:rPr lang="en-US" altLang="zh-CN" sz="2400" dirty="0">
                    <a:solidFill>
                      <a:srgbClr val="FF0000"/>
                    </a:solidFill>
                    <a:latin typeface="宋体" panose="02010600030101010101" pitchFamily="2" charset="-122"/>
                    <a:ea typeface="宋体" panose="02010600030101010101" pitchFamily="2" charset="-122"/>
                    <a:cs typeface="Cambria Math" panose="02040503050406030204" charset="0"/>
                  </a:rPr>
                  <a:t>∴</a:t>
                </a:r>
                <a14:m>
                  <m:oMath xmlns:m="http://schemas.openxmlformats.org/officeDocument/2006/math">
                    <m:f>
                      <m:fPr>
                        <m:ctrlPr>
                          <a:rPr lang="en-US" altLang="zh-CN" sz="2400" i="1">
                            <a:solidFill>
                              <a:srgbClr val="FF0000"/>
                            </a:solidFill>
                            <a:latin typeface="Cambria Math" panose="02040503050406030204" pitchFamily="18" charset="0"/>
                            <a:ea typeface="宋体" pitchFamily="2" charset="-122"/>
                            <a:cs typeface="Cambria Math" panose="02040503050406030204" charset="0"/>
                          </a:rPr>
                        </m:ctrlPr>
                      </m:fPr>
                      <m:num>
                        <m:r>
                          <a:rPr lang="en-US" altLang="zh-CN" sz="2400" i="1">
                            <a:solidFill>
                              <a:srgbClr val="FF0000"/>
                            </a:solidFill>
                            <a:latin typeface="Cambria Math" panose="02040503050406030204" charset="0"/>
                            <a:ea typeface="宋体" pitchFamily="2" charset="-122"/>
                            <a:cs typeface="Cambria Math" panose="02040503050406030204" charset="0"/>
                          </a:rPr>
                          <m:t>2−</m:t>
                        </m:r>
                        <m:r>
                          <a:rPr lang="en-US" altLang="zh-CN" sz="2400" i="1">
                            <a:solidFill>
                              <a:srgbClr val="FF0000"/>
                            </a:solidFill>
                            <a:latin typeface="Cambria Math" panose="02040503050406030204" charset="0"/>
                            <a:ea typeface="宋体" pitchFamily="2" charset="-122"/>
                            <a:cs typeface="Cambria Math" panose="02040503050406030204" charset="0"/>
                          </a:rPr>
                          <m:t>𝑥</m:t>
                        </m:r>
                      </m:num>
                      <m:den>
                        <m:r>
                          <a:rPr lang="en-US" altLang="zh-CN" sz="2400" i="1">
                            <a:solidFill>
                              <a:srgbClr val="FF0000"/>
                            </a:solidFill>
                            <a:latin typeface="Cambria Math" panose="02040503050406030204" charset="0"/>
                            <a:ea typeface="宋体" pitchFamily="2" charset="-122"/>
                            <a:cs typeface="Cambria Math" panose="02040503050406030204" charset="0"/>
                          </a:rPr>
                          <m:t>𝑥</m:t>
                        </m:r>
                        <m:r>
                          <a:rPr lang="en-US" altLang="zh-CN" sz="2400" i="1">
                            <a:solidFill>
                              <a:srgbClr val="FF0000"/>
                            </a:solidFill>
                            <a:latin typeface="Cambria Math" panose="02040503050406030204" charset="0"/>
                            <a:ea typeface="宋体" pitchFamily="2" charset="-122"/>
                            <a:cs typeface="Cambria Math" panose="02040503050406030204" charset="0"/>
                          </a:rPr>
                          <m:t>+3</m:t>
                        </m:r>
                      </m:den>
                    </m:f>
                    <m:r>
                      <a:rPr lang="en-US" altLang="zh-CN" sz="2400" i="1">
                        <a:solidFill>
                          <a:srgbClr val="FF0000"/>
                        </a:solidFill>
                        <a:latin typeface="Cambria Math" panose="02040503050406030204" charset="0"/>
                        <a:ea typeface="宋体" pitchFamily="2" charset="-122"/>
                        <a:cs typeface="Cambria Math" panose="02040503050406030204" charset="0"/>
                      </a:rPr>
                      <m:t>−1&gt;0</m:t>
                    </m:r>
                  </m:oMath>
                </a14:m>
                <a:r>
                  <a:rPr lang="zh-CN" altLang="en-US" sz="2400" dirty="0">
                    <a:solidFill>
                      <a:srgbClr val="FF0000"/>
                    </a:solidFill>
                    <a:latin typeface="Cambria Math" panose="02040503050406030204" charset="0"/>
                    <a:ea typeface="宋体" panose="02010600030101010101" pitchFamily="2" charset="-122"/>
                    <a:cs typeface="Cambria Math" panose="02040503050406030204" charset="0"/>
                  </a:rPr>
                  <a:t>，</a:t>
                </a:r>
                <a:r>
                  <a:rPr lang="zh-CN" altLang="en-US" sz="2400" b="1" dirty="0">
                    <a:solidFill>
                      <a:srgbClr val="FF0000"/>
                    </a:solidFill>
                    <a:latin typeface="Cambria Math" panose="02040503050406030204" charset="0"/>
                    <a:ea typeface="宋体" panose="02010600030101010101" pitchFamily="2" charset="-122"/>
                    <a:cs typeface="Cambria Math" panose="02040503050406030204" charset="0"/>
                  </a:rPr>
                  <a:t>即</a:t>
                </a:r>
                <a14:m>
                  <m:oMath xmlns:m="http://schemas.openxmlformats.org/officeDocument/2006/math">
                    <m:f>
                      <m:fPr>
                        <m:ctrlPr>
                          <a:rPr lang="en-US" altLang="zh-CN" sz="2400" i="1">
                            <a:solidFill>
                              <a:srgbClr val="FF0000"/>
                            </a:solidFill>
                            <a:latin typeface="Cambria Math" panose="02040503050406030204" pitchFamily="18" charset="0"/>
                            <a:ea typeface="宋体" pitchFamily="2" charset="-122"/>
                            <a:cs typeface="Cambria Math" panose="02040503050406030204" charset="0"/>
                          </a:rPr>
                        </m:ctrlPr>
                      </m:fPr>
                      <m:num>
                        <m:r>
                          <a:rPr lang="en-US" altLang="zh-CN" sz="2400" i="1">
                            <a:solidFill>
                              <a:srgbClr val="FF0000"/>
                            </a:solidFill>
                            <a:latin typeface="Cambria Math" panose="02040503050406030204" charset="0"/>
                            <a:ea typeface="宋体" pitchFamily="2" charset="-122"/>
                            <a:cs typeface="Cambria Math" panose="02040503050406030204" charset="0"/>
                          </a:rPr>
                          <m:t>−2</m:t>
                        </m:r>
                        <m:r>
                          <a:rPr lang="en-US" altLang="zh-CN" sz="2400" i="1">
                            <a:solidFill>
                              <a:srgbClr val="FF0000"/>
                            </a:solidFill>
                            <a:latin typeface="Cambria Math" panose="02040503050406030204" charset="0"/>
                            <a:ea typeface="宋体" pitchFamily="2" charset="-122"/>
                            <a:cs typeface="Cambria Math" panose="02040503050406030204" charset="0"/>
                          </a:rPr>
                          <m:t>𝑥</m:t>
                        </m:r>
                        <m:r>
                          <a:rPr lang="en-US" altLang="zh-CN" sz="2400" i="1">
                            <a:solidFill>
                              <a:srgbClr val="FF0000"/>
                            </a:solidFill>
                            <a:latin typeface="Cambria Math" panose="02040503050406030204" charset="0"/>
                            <a:ea typeface="宋体" pitchFamily="2" charset="-122"/>
                            <a:cs typeface="Cambria Math" panose="02040503050406030204" charset="0"/>
                          </a:rPr>
                          <m:t>−1</m:t>
                        </m:r>
                      </m:num>
                      <m:den>
                        <m:r>
                          <a:rPr lang="en-US" altLang="zh-CN" sz="2400" i="1">
                            <a:solidFill>
                              <a:srgbClr val="FF0000"/>
                            </a:solidFill>
                            <a:latin typeface="Cambria Math" panose="02040503050406030204" charset="0"/>
                            <a:ea typeface="宋体" pitchFamily="2" charset="-122"/>
                            <a:cs typeface="Cambria Math" panose="02040503050406030204" charset="0"/>
                          </a:rPr>
                          <m:t>𝑥</m:t>
                        </m:r>
                        <m:r>
                          <a:rPr lang="en-US" altLang="zh-CN" sz="2400" i="1">
                            <a:solidFill>
                              <a:srgbClr val="FF0000"/>
                            </a:solidFill>
                            <a:latin typeface="Cambria Math" panose="02040503050406030204" charset="0"/>
                            <a:ea typeface="宋体" pitchFamily="2" charset="-122"/>
                            <a:cs typeface="Cambria Math" panose="02040503050406030204" charset="0"/>
                          </a:rPr>
                          <m:t>+3</m:t>
                        </m:r>
                      </m:den>
                    </m:f>
                    <m:r>
                      <a:rPr lang="en-US" altLang="zh-CN" sz="2400" i="1">
                        <a:solidFill>
                          <a:srgbClr val="FF0000"/>
                        </a:solidFill>
                        <a:latin typeface="Cambria Math" panose="02040503050406030204" charset="0"/>
                        <a:ea typeface="宋体" pitchFamily="2" charset="-122"/>
                        <a:cs typeface="Cambria Math" panose="02040503050406030204" charset="0"/>
                      </a:rPr>
                      <m:t>&gt;0.</m:t>
                    </m:r>
                  </m:oMath>
                </a14:m>
                <a:endParaRPr lang="en-US" altLang="zh-CN" sz="2400" i="1" dirty="0">
                  <a:solidFill>
                    <a:srgbClr val="FF0000"/>
                  </a:solidFill>
                  <a:latin typeface="Cambria Math" panose="02040503050406030204" charset="0"/>
                  <a:ea typeface="宋体" panose="02010600030101010101" pitchFamily="2" charset="-122"/>
                  <a:cs typeface="Cambria Math" panose="02040503050406030204" charset="0"/>
                </a:endParaRPr>
              </a:p>
              <a:p>
                <a:pPr>
                  <a:lnSpc>
                    <a:spcPct val="130000"/>
                  </a:lnSpc>
                </a:pPr>
                <a14:m>
                  <m:oMath xmlns:m="http://schemas.openxmlformats.org/officeDocument/2006/math">
                    <m:r>
                      <a:rPr lang="en-US" altLang="zh-CN" sz="2400" i="1">
                        <a:solidFill>
                          <a:srgbClr val="FF0000"/>
                        </a:solidFill>
                        <a:latin typeface="Cambria Math" panose="02040503050406030204" charset="0"/>
                        <a:ea typeface="宋体" pitchFamily="2" charset="-122"/>
                        <a:cs typeface="Cambria Math" panose="02040503050406030204" charset="0"/>
                      </a:rPr>
                      <m:t>⇔(−2</m:t>
                    </m:r>
                    <m:r>
                      <a:rPr lang="en-US" altLang="zh-CN" sz="2400" i="1">
                        <a:solidFill>
                          <a:srgbClr val="FF0000"/>
                        </a:solidFill>
                        <a:latin typeface="Cambria Math" panose="02040503050406030204" charset="0"/>
                        <a:ea typeface="宋体" pitchFamily="2" charset="-122"/>
                        <a:cs typeface="Cambria Math" panose="02040503050406030204" charset="0"/>
                      </a:rPr>
                      <m:t>𝑥</m:t>
                    </m:r>
                    <m:r>
                      <a:rPr lang="en-US" altLang="zh-CN" sz="2400" i="1">
                        <a:solidFill>
                          <a:srgbClr val="FF0000"/>
                        </a:solidFill>
                        <a:latin typeface="Cambria Math" panose="02040503050406030204" charset="0"/>
                        <a:ea typeface="宋体" pitchFamily="2" charset="-122"/>
                        <a:cs typeface="Cambria Math" panose="02040503050406030204" charset="0"/>
                      </a:rPr>
                      <m:t>−1)(</m:t>
                    </m:r>
                    <m:r>
                      <a:rPr lang="en-US" altLang="zh-CN" sz="2400" i="1">
                        <a:solidFill>
                          <a:srgbClr val="FF0000"/>
                        </a:solidFill>
                        <a:latin typeface="Cambria Math" panose="02040503050406030204" charset="0"/>
                        <a:ea typeface="宋体" pitchFamily="2" charset="-122"/>
                        <a:cs typeface="Cambria Math" panose="02040503050406030204" charset="0"/>
                      </a:rPr>
                      <m:t>𝑥</m:t>
                    </m:r>
                    <m:r>
                      <a:rPr lang="en-US" altLang="zh-CN" sz="2400" i="1">
                        <a:solidFill>
                          <a:srgbClr val="FF0000"/>
                        </a:solidFill>
                        <a:latin typeface="Cambria Math" panose="02040503050406030204" charset="0"/>
                        <a:ea typeface="宋体" pitchFamily="2" charset="-122"/>
                        <a:cs typeface="Cambria Math" panose="02040503050406030204" charset="0"/>
                      </a:rPr>
                      <m:t>+3)&gt;0⇔−3</m:t>
                    </m:r>
                  </m:oMath>
                </a14:m>
                <a:r>
                  <a:rPr lang="en-US" altLang="zh-CN" sz="2400" b="1" dirty="0">
                    <a:solidFill>
                      <a:srgbClr val="FF0000"/>
                    </a:solidFill>
                    <a:latin typeface="Cambria Math" panose="02040503050406030204" charset="0"/>
                    <a:ea typeface="宋体" panose="02010600030101010101" pitchFamily="2" charset="-122"/>
                    <a:cs typeface="Cambria Math" panose="02040503050406030204" charset="0"/>
                  </a:rPr>
                  <a:t>&lt;</a:t>
                </a:r>
                <a:r>
                  <a:rPr lang="en-US" altLang="zh-CN" sz="2400" i="1" dirty="0">
                    <a:solidFill>
                      <a:srgbClr val="FF0000"/>
                    </a:solidFill>
                    <a:latin typeface="Cambria Math" panose="02040503050406030204" charset="0"/>
                    <a:ea typeface="宋体" panose="02010600030101010101" pitchFamily="2" charset="-122"/>
                    <a:cs typeface="Cambria Math" panose="02040503050406030204" charset="0"/>
                  </a:rPr>
                  <a:t> </a:t>
                </a:r>
                <a14:m>
                  <m:oMath xmlns:m="http://schemas.openxmlformats.org/officeDocument/2006/math">
                    <m:r>
                      <a:rPr lang="en-US" altLang="zh-CN" sz="2400" i="1">
                        <a:solidFill>
                          <a:srgbClr val="FF0000"/>
                        </a:solidFill>
                        <a:latin typeface="Cambria Math" panose="02040503050406030204" charset="0"/>
                        <a:ea typeface="宋体" pitchFamily="2" charset="-122"/>
                        <a:cs typeface="Cambria Math" panose="02040503050406030204" charset="0"/>
                      </a:rPr>
                      <m:t>𝑥</m:t>
                    </m:r>
                    <m:r>
                      <a:rPr lang="en-US" altLang="zh-CN" sz="2400" i="1">
                        <a:solidFill>
                          <a:srgbClr val="FF0000"/>
                        </a:solidFill>
                        <a:latin typeface="Cambria Math" panose="02040503050406030204" charset="0"/>
                        <a:ea typeface="宋体" pitchFamily="2" charset="-122"/>
                        <a:cs typeface="Cambria Math" panose="02040503050406030204" charset="0"/>
                      </a:rPr>
                      <m:t>&lt;−</m:t>
                    </m:r>
                    <m:f>
                      <m:fPr>
                        <m:ctrlPr>
                          <a:rPr lang="en-US" altLang="zh-CN" sz="2400" i="1">
                            <a:solidFill>
                              <a:srgbClr val="FF0000"/>
                            </a:solidFill>
                            <a:latin typeface="Cambria Math" panose="02040503050406030204" pitchFamily="18" charset="0"/>
                            <a:ea typeface="宋体" pitchFamily="2" charset="-122"/>
                            <a:cs typeface="Cambria Math" panose="02040503050406030204" charset="0"/>
                          </a:rPr>
                        </m:ctrlPr>
                      </m:fPr>
                      <m:num>
                        <m:r>
                          <a:rPr lang="en-US" altLang="zh-CN" sz="2400" i="1">
                            <a:solidFill>
                              <a:srgbClr val="FF0000"/>
                            </a:solidFill>
                            <a:latin typeface="Cambria Math" panose="02040503050406030204" charset="0"/>
                            <a:ea typeface="宋体" pitchFamily="2" charset="-122"/>
                            <a:cs typeface="Cambria Math" panose="02040503050406030204" charset="0"/>
                          </a:rPr>
                          <m:t>1</m:t>
                        </m:r>
                      </m:num>
                      <m:den>
                        <m:r>
                          <a:rPr lang="en-US" altLang="zh-CN" sz="2400" i="1">
                            <a:solidFill>
                              <a:srgbClr val="FF0000"/>
                            </a:solidFill>
                            <a:latin typeface="Cambria Math" panose="02040503050406030204" charset="0"/>
                            <a:ea typeface="宋体" pitchFamily="2" charset="-122"/>
                            <a:cs typeface="Cambria Math" panose="02040503050406030204" charset="0"/>
                          </a:rPr>
                          <m:t>2</m:t>
                        </m:r>
                      </m:den>
                    </m:f>
                    <m:r>
                      <a:rPr lang="en-US" altLang="zh-CN" sz="2400" i="1">
                        <a:solidFill>
                          <a:srgbClr val="FF0000"/>
                        </a:solidFill>
                        <a:latin typeface="Cambria Math" panose="02040503050406030204" charset="0"/>
                        <a:ea typeface="宋体" pitchFamily="2" charset="-122"/>
                        <a:cs typeface="Cambria Math" panose="02040503050406030204" charset="0"/>
                      </a:rPr>
                      <m:t>.</m:t>
                    </m:r>
                  </m:oMath>
                </a14:m>
                <a:endParaRPr lang="en-US" altLang="zh-CN" sz="2400" i="1" dirty="0">
                  <a:solidFill>
                    <a:srgbClr val="FF0000"/>
                  </a:solidFill>
                  <a:latin typeface="Cambria Math" panose="02040503050406030204" charset="0"/>
                  <a:ea typeface="宋体" panose="02010600030101010101" pitchFamily="2" charset="-122"/>
                  <a:cs typeface="Cambria Math" panose="02040503050406030204" charset="0"/>
                </a:endParaRPr>
              </a:p>
              <a:p>
                <a:pPr>
                  <a:lnSpc>
                    <a:spcPct val="130000"/>
                  </a:lnSpc>
                </a:pPr>
                <a:r>
                  <a:rPr lang="en-US" altLang="zh-CN" sz="2400" b="1" dirty="0">
                    <a:solidFill>
                      <a:srgbClr val="FF0000"/>
                    </a:solidFill>
                    <a:latin typeface="宋体" panose="02010600030101010101" pitchFamily="2" charset="-122"/>
                    <a:ea typeface="宋体" panose="02010600030101010101" pitchFamily="2" charset="-122"/>
                    <a:cs typeface="Cambria Math" panose="02040503050406030204" charset="0"/>
                  </a:rPr>
                  <a:t>∴</a:t>
                </a:r>
                <a:r>
                  <a:rPr lang="zh-CN" altLang="en-US" sz="2400" b="1" dirty="0">
                    <a:solidFill>
                      <a:srgbClr val="FF0000"/>
                    </a:solidFill>
                    <a:latin typeface="Cambria Math" panose="02040503050406030204" charset="0"/>
                    <a:ea typeface="宋体" panose="02010600030101010101" pitchFamily="2" charset="-122"/>
                    <a:cs typeface="Cambria Math" panose="02040503050406030204" charset="0"/>
                  </a:rPr>
                  <a:t>原不等式的解集为</a:t>
                </a:r>
                <a14:m>
                  <m:oMath xmlns:m="http://schemas.openxmlformats.org/officeDocument/2006/math">
                    <m:r>
                      <a:rPr lang="en-US" altLang="zh-CN" sz="2400" i="1">
                        <a:solidFill>
                          <a:srgbClr val="FF0000"/>
                        </a:solidFill>
                        <a:latin typeface="Cambria Math" panose="02040503050406030204" charset="0"/>
                        <a:ea typeface="宋体" pitchFamily="2" charset="-122"/>
                        <a:cs typeface="Cambria Math" panose="02040503050406030204" charset="0"/>
                      </a:rPr>
                      <m:t>{</m:t>
                    </m:r>
                    <m:r>
                      <a:rPr lang="en-US" altLang="zh-CN" sz="2400" i="1">
                        <a:solidFill>
                          <a:srgbClr val="FF0000"/>
                        </a:solidFill>
                        <a:latin typeface="Cambria Math" panose="02040503050406030204" charset="0"/>
                        <a:ea typeface="宋体" pitchFamily="2" charset="-122"/>
                        <a:cs typeface="Cambria Math" panose="02040503050406030204" charset="0"/>
                      </a:rPr>
                      <m:t>𝑥</m:t>
                    </m:r>
                    <m:r>
                      <a:rPr lang="en-US" altLang="zh-CN" sz="2400" i="1">
                        <a:solidFill>
                          <a:srgbClr val="FF0000"/>
                        </a:solidFill>
                        <a:latin typeface="Cambria Math" panose="02040503050406030204" charset="0"/>
                        <a:ea typeface="宋体" pitchFamily="2" charset="-122"/>
                        <a:cs typeface="Cambria Math" panose="02040503050406030204" charset="0"/>
                      </a:rPr>
                      <m:t>|</m:t>
                    </m:r>
                    <m:r>
                      <a:rPr lang="en-US" altLang="zh-CN" sz="2400" i="1">
                        <a:solidFill>
                          <a:srgbClr val="FF0000"/>
                        </a:solidFill>
                        <a:latin typeface="Cambria Math" panose="02040503050406030204" charset="0"/>
                        <a:ea typeface="宋体" pitchFamily="2" charset="-122"/>
                        <a:cs typeface="Cambria Math" panose="02040503050406030204" charset="0"/>
                      </a:rPr>
                      <m:t>𝑥</m:t>
                    </m:r>
                    <m:r>
                      <a:rPr lang="en-US" altLang="zh-CN" sz="2400" i="1">
                        <a:solidFill>
                          <a:srgbClr val="FF0000"/>
                        </a:solidFill>
                        <a:latin typeface="Cambria Math" panose="02040503050406030204" charset="0"/>
                        <a:ea typeface="宋体" pitchFamily="2" charset="-122"/>
                        <a:cs typeface="Cambria Math" panose="02040503050406030204" charset="0"/>
                      </a:rPr>
                      <m:t>&lt;</m:t>
                    </m:r>
                    <m:f>
                      <m:fPr>
                        <m:ctrlPr>
                          <a:rPr lang="en-US" altLang="zh-CN" sz="2400" i="1">
                            <a:solidFill>
                              <a:srgbClr val="FF0000"/>
                            </a:solidFill>
                            <a:latin typeface="Cambria Math" panose="02040503050406030204" pitchFamily="18" charset="0"/>
                            <a:ea typeface="宋体" pitchFamily="2" charset="-122"/>
                            <a:cs typeface="Cambria Math" panose="02040503050406030204" charset="0"/>
                          </a:rPr>
                        </m:ctrlPr>
                      </m:fPr>
                      <m:num>
                        <m:r>
                          <a:rPr lang="en-US" altLang="zh-CN" sz="2400" i="1">
                            <a:solidFill>
                              <a:srgbClr val="FF0000"/>
                            </a:solidFill>
                            <a:latin typeface="Cambria Math" panose="02040503050406030204" charset="0"/>
                            <a:ea typeface="宋体" pitchFamily="2" charset="-122"/>
                            <a:cs typeface="Cambria Math" panose="02040503050406030204" charset="0"/>
                          </a:rPr>
                          <m:t>3</m:t>
                        </m:r>
                      </m:num>
                      <m:den>
                        <m:r>
                          <a:rPr lang="en-US" altLang="zh-CN" sz="2400" i="1">
                            <a:solidFill>
                              <a:srgbClr val="FF0000"/>
                            </a:solidFill>
                            <a:latin typeface="Cambria Math" panose="02040503050406030204" charset="0"/>
                            <a:ea typeface="宋体" pitchFamily="2" charset="-122"/>
                            <a:cs typeface="Cambria Math" panose="02040503050406030204" charset="0"/>
                          </a:rPr>
                          <m:t>2</m:t>
                        </m:r>
                      </m:den>
                    </m:f>
                  </m:oMath>
                </a14:m>
                <a:r>
                  <a:rPr lang="zh-CN" altLang="en-US" sz="2400" b="1" dirty="0">
                    <a:solidFill>
                      <a:srgbClr val="FF0000"/>
                    </a:solidFill>
                    <a:latin typeface="Cambria Math" panose="02040503050406030204" charset="0"/>
                    <a:ea typeface="宋体" panose="02010600030101010101" pitchFamily="2" charset="-122"/>
                    <a:cs typeface="Cambria Math" panose="02040503050406030204" charset="0"/>
                    <a:sym typeface="+mn-ea"/>
                  </a:rPr>
                  <a:t>或</a:t>
                </a:r>
                <a:r>
                  <a:rPr lang="en-US" altLang="zh-CN" sz="2400" i="1" dirty="0">
                    <a:solidFill>
                      <a:srgbClr val="FF0000"/>
                    </a:solidFill>
                    <a:latin typeface="Cambria Math" panose="02040503050406030204" charset="0"/>
                    <a:ea typeface="宋体" panose="02010600030101010101" pitchFamily="2" charset="-122"/>
                    <a:cs typeface="Cambria Math" panose="02040503050406030204" charset="0"/>
                    <a:sym typeface="+mn-ea"/>
                  </a:rPr>
                  <a:t> </a:t>
                </a:r>
                <a14:m>
                  <m:oMath xmlns:m="http://schemas.openxmlformats.org/officeDocument/2006/math">
                    <m:r>
                      <a:rPr lang="en-US" altLang="zh-CN" sz="2400" i="1">
                        <a:solidFill>
                          <a:srgbClr val="FF0000"/>
                        </a:solidFill>
                        <a:latin typeface="Cambria Math" panose="02040503050406030204" charset="0"/>
                        <a:ea typeface="宋体" pitchFamily="2" charset="-122"/>
                        <a:cs typeface="Cambria Math" panose="02040503050406030204" charset="0"/>
                      </a:rPr>
                      <m:t>𝑥</m:t>
                    </m:r>
                    <m:r>
                      <a:rPr lang="en-US" altLang="zh-CN" sz="2400" i="1">
                        <a:solidFill>
                          <a:srgbClr val="FF0000"/>
                        </a:solidFill>
                        <a:latin typeface="Cambria Math" panose="02040503050406030204" charset="0"/>
                        <a:ea typeface="宋体" pitchFamily="2" charset="-122"/>
                        <a:cs typeface="Cambria Math" panose="02040503050406030204" charset="0"/>
                      </a:rPr>
                      <m:t>≥4}.</m:t>
                    </m:r>
                  </m:oMath>
                </a14:m>
                <a:endParaRPr lang="en-US" altLang="zh-CN" sz="2400" i="1" dirty="0">
                  <a:solidFill>
                    <a:srgbClr val="FF0000"/>
                  </a:solidFill>
                  <a:latin typeface="Cambria Math" panose="02040503050406030204" charset="0"/>
                  <a:ea typeface="宋体" panose="02010600030101010101" pitchFamily="2" charset="-122"/>
                  <a:cs typeface="Cambria Math" panose="02040503050406030204" charset="0"/>
                </a:endParaRPr>
              </a:p>
              <a:p>
                <a:pPr>
                  <a:lnSpc>
                    <a:spcPct val="130000"/>
                  </a:lnSpc>
                </a:pPr>
                <a:r>
                  <a:rPr lang="en-US" altLang="zh-CN" sz="2400" b="1" dirty="0">
                    <a:solidFill>
                      <a:srgbClr val="FF0000"/>
                    </a:solidFill>
                    <a:latin typeface="宋体" panose="02010600030101010101" pitchFamily="2" charset="-122"/>
                    <a:ea typeface="宋体" panose="02010600030101010101" pitchFamily="2" charset="-122"/>
                    <a:cs typeface="Cambria Math" panose="02040503050406030204" charset="0"/>
                    <a:sym typeface="+mn-ea"/>
                  </a:rPr>
                  <a:t>(2)</a:t>
                </a:r>
                <a:r>
                  <a:rPr lang="zh-CN" altLang="en-US" sz="2400" b="1" dirty="0">
                    <a:solidFill>
                      <a:srgbClr val="FF0000"/>
                    </a:solidFill>
                    <a:latin typeface="宋体" panose="02010600030101010101" pitchFamily="2" charset="-122"/>
                    <a:ea typeface="宋体" panose="02010600030101010101" pitchFamily="2" charset="-122"/>
                    <a:cs typeface="Cambria Math" panose="02040503050406030204" charset="0"/>
                    <a:sym typeface="+mn-ea"/>
                  </a:rPr>
                  <a:t>原不等式可化为</a:t>
                </a:r>
                <a14:m>
                  <m:oMath xmlns:m="http://schemas.openxmlformats.org/officeDocument/2006/math">
                    <m:f>
                      <m:fPr>
                        <m:ctrlPr>
                          <a:rPr lang="en-US" altLang="zh-CN" sz="2400" i="1">
                            <a:solidFill>
                              <a:srgbClr val="FF0000"/>
                            </a:solidFill>
                            <a:latin typeface="Cambria Math" panose="02040503050406030204" pitchFamily="18" charset="0"/>
                            <a:ea typeface="宋体" pitchFamily="2" charset="-122"/>
                            <a:cs typeface="Cambria Math" panose="02040503050406030204" charset="0"/>
                          </a:rPr>
                        </m:ctrlPr>
                      </m:fPr>
                      <m:num>
                        <m:sSup>
                          <m:sSupPr>
                            <m:ctrlPr>
                              <a:rPr lang="en-US" altLang="zh-CN" sz="2400" i="1">
                                <a:solidFill>
                                  <a:srgbClr val="FF0000"/>
                                </a:solidFill>
                                <a:latin typeface="Cambria Math" panose="02040503050406030204" pitchFamily="18" charset="0"/>
                                <a:ea typeface="宋体" pitchFamily="2" charset="-122"/>
                                <a:cs typeface="Cambria Math" panose="02040503050406030204" charset="0"/>
                              </a:rPr>
                            </m:ctrlPr>
                          </m:sSupPr>
                          <m:e>
                            <m:r>
                              <a:rPr lang="en-US" altLang="zh-CN" sz="2400" i="1">
                                <a:solidFill>
                                  <a:srgbClr val="FF0000"/>
                                </a:solidFill>
                                <a:latin typeface="Cambria Math" panose="02040503050406030204" charset="0"/>
                                <a:ea typeface="宋体" pitchFamily="2" charset="-122"/>
                                <a:cs typeface="Cambria Math" panose="02040503050406030204" charset="0"/>
                              </a:rPr>
                              <m:t>2</m:t>
                            </m:r>
                            <m:r>
                              <a:rPr lang="en-US" altLang="zh-CN" sz="2400" i="1">
                                <a:solidFill>
                                  <a:srgbClr val="FF0000"/>
                                </a:solidFill>
                                <a:latin typeface="Cambria Math" panose="02040503050406030204" charset="0"/>
                                <a:ea typeface="宋体" pitchFamily="2" charset="-122"/>
                                <a:cs typeface="Cambria Math" panose="02040503050406030204" charset="0"/>
                              </a:rPr>
                              <m:t>𝑥</m:t>
                            </m:r>
                          </m:e>
                          <m:sup>
                            <m:r>
                              <a:rPr lang="en-US" altLang="zh-CN" sz="2400" i="1">
                                <a:solidFill>
                                  <a:srgbClr val="FF0000"/>
                                </a:solidFill>
                                <a:latin typeface="Cambria Math" panose="02040503050406030204" charset="0"/>
                                <a:ea typeface="宋体" pitchFamily="2" charset="-122"/>
                                <a:cs typeface="Cambria Math" panose="02040503050406030204" charset="0"/>
                              </a:rPr>
                              <m:t>2</m:t>
                            </m:r>
                          </m:sup>
                        </m:sSup>
                        <m:r>
                          <a:rPr lang="en-US" altLang="zh-CN" sz="2400" i="1">
                            <a:solidFill>
                              <a:srgbClr val="FF0000"/>
                            </a:solidFill>
                            <a:latin typeface="Cambria Math" panose="02040503050406030204" charset="0"/>
                            <a:ea typeface="宋体" pitchFamily="2" charset="-122"/>
                            <a:cs typeface="Cambria Math" panose="02040503050406030204" charset="0"/>
                          </a:rPr>
                          <m:t>+3</m:t>
                        </m:r>
                        <m:r>
                          <a:rPr lang="en-US" altLang="zh-CN" sz="2400" i="1">
                            <a:solidFill>
                              <a:srgbClr val="FF0000"/>
                            </a:solidFill>
                            <a:latin typeface="Cambria Math" panose="02040503050406030204" charset="0"/>
                            <a:ea typeface="宋体" pitchFamily="2" charset="-122"/>
                            <a:cs typeface="Cambria Math" panose="02040503050406030204" charset="0"/>
                          </a:rPr>
                          <m:t>𝑥</m:t>
                        </m:r>
                        <m:r>
                          <a:rPr lang="en-US" altLang="zh-CN" sz="2400" i="1">
                            <a:solidFill>
                              <a:srgbClr val="FF0000"/>
                            </a:solidFill>
                            <a:latin typeface="Cambria Math" panose="02040503050406030204" charset="0"/>
                            <a:ea typeface="宋体" pitchFamily="2" charset="-122"/>
                            <a:cs typeface="Cambria Math" panose="02040503050406030204" charset="0"/>
                          </a:rPr>
                          <m:t>−2</m:t>
                        </m:r>
                      </m:num>
                      <m:den>
                        <m:r>
                          <a:rPr lang="en-US" altLang="zh-CN" sz="2400" i="1">
                            <a:solidFill>
                              <a:srgbClr val="FF0000"/>
                            </a:solidFill>
                            <a:latin typeface="Cambria Math" panose="02040503050406030204" charset="0"/>
                            <a:ea typeface="宋体" pitchFamily="2" charset="-122"/>
                            <a:cs typeface="Cambria Math" panose="02040503050406030204" charset="0"/>
                          </a:rPr>
                          <m:t>−</m:t>
                        </m:r>
                        <m:sSup>
                          <m:sSupPr>
                            <m:ctrlPr>
                              <a:rPr lang="en-US" altLang="zh-CN" sz="2400" i="1">
                                <a:solidFill>
                                  <a:srgbClr val="FF0000"/>
                                </a:solidFill>
                                <a:latin typeface="Cambria Math" panose="02040503050406030204" pitchFamily="18" charset="0"/>
                                <a:ea typeface="宋体" pitchFamily="2" charset="-122"/>
                                <a:cs typeface="Cambria Math" panose="02040503050406030204" charset="0"/>
                              </a:rPr>
                            </m:ctrlPr>
                          </m:sSupPr>
                          <m:e>
                            <m:r>
                              <a:rPr lang="en-US" altLang="zh-CN" sz="2400" i="1">
                                <a:solidFill>
                                  <a:srgbClr val="FF0000"/>
                                </a:solidFill>
                                <a:latin typeface="Cambria Math" panose="02040503050406030204" charset="0"/>
                                <a:ea typeface="宋体" pitchFamily="2" charset="-122"/>
                                <a:cs typeface="Cambria Math" panose="02040503050406030204" charset="0"/>
                              </a:rPr>
                              <m:t>𝑥</m:t>
                            </m:r>
                          </m:e>
                          <m:sup>
                            <m:r>
                              <a:rPr lang="en-US" altLang="zh-CN" sz="2400" i="1">
                                <a:solidFill>
                                  <a:srgbClr val="FF0000"/>
                                </a:solidFill>
                                <a:latin typeface="Cambria Math" panose="02040503050406030204" charset="0"/>
                                <a:ea typeface="宋体" pitchFamily="2" charset="-122"/>
                                <a:cs typeface="Cambria Math" panose="02040503050406030204" charset="0"/>
                              </a:rPr>
                              <m:t>2</m:t>
                            </m:r>
                          </m:sup>
                        </m:sSup>
                        <m:r>
                          <a:rPr lang="en-US" altLang="zh-CN" sz="2400" i="1">
                            <a:solidFill>
                              <a:srgbClr val="FF0000"/>
                            </a:solidFill>
                            <a:latin typeface="Cambria Math" panose="02040503050406030204" charset="0"/>
                            <a:ea typeface="宋体" pitchFamily="2" charset="-122"/>
                            <a:cs typeface="Cambria Math" panose="02040503050406030204" charset="0"/>
                          </a:rPr>
                          <m:t>+2</m:t>
                        </m:r>
                        <m:r>
                          <a:rPr lang="en-US" altLang="zh-CN" sz="2400" i="1">
                            <a:solidFill>
                              <a:srgbClr val="FF0000"/>
                            </a:solidFill>
                            <a:latin typeface="Cambria Math" panose="02040503050406030204" charset="0"/>
                            <a:ea typeface="宋体" pitchFamily="2" charset="-122"/>
                            <a:cs typeface="Cambria Math" panose="02040503050406030204" charset="0"/>
                          </a:rPr>
                          <m:t>𝑥</m:t>
                        </m:r>
                        <m:r>
                          <a:rPr lang="en-US" altLang="zh-CN" sz="2400" i="1">
                            <a:solidFill>
                              <a:srgbClr val="FF0000"/>
                            </a:solidFill>
                            <a:latin typeface="Cambria Math" panose="02040503050406030204" charset="0"/>
                            <a:ea typeface="宋体" pitchFamily="2" charset="-122"/>
                            <a:cs typeface="Cambria Math" panose="02040503050406030204" charset="0"/>
                          </a:rPr>
                          <m:t>−3</m:t>
                        </m:r>
                      </m:den>
                    </m:f>
                    <m:r>
                      <a:rPr lang="en-US" altLang="zh-CN" sz="2400" i="1">
                        <a:solidFill>
                          <a:srgbClr val="FF0000"/>
                        </a:solidFill>
                        <a:latin typeface="Cambria Math" panose="02040503050406030204" charset="0"/>
                        <a:ea typeface="宋体" pitchFamily="2" charset="-122"/>
                        <a:cs typeface="Cambria Math" panose="02040503050406030204" charset="0"/>
                      </a:rPr>
                      <m:t>≤0</m:t>
                    </m:r>
                    <m:r>
                      <a:rPr lang="en-US" altLang="zh-CN" sz="2400" i="1">
                        <a:solidFill>
                          <a:srgbClr val="FF0000"/>
                        </a:solidFill>
                        <a:latin typeface="Cambria Math" panose="02040503050406030204" charset="0"/>
                        <a:ea typeface="宋体" pitchFamily="2" charset="-122"/>
                        <a:cs typeface="Cambria Math" panose="02040503050406030204" charset="0"/>
                      </a:rPr>
                      <m:t>，</m:t>
                    </m:r>
                  </m:oMath>
                </a14:m>
                <a:r>
                  <a:rPr lang="zh-CN" altLang="en-US" sz="2400" b="1" dirty="0">
                    <a:solidFill>
                      <a:srgbClr val="FF0000"/>
                    </a:solidFill>
                    <a:latin typeface="Cambria Math" panose="02040503050406030204" charset="0"/>
                    <a:ea typeface="宋体" panose="02010600030101010101" pitchFamily="2" charset="-122"/>
                    <a:cs typeface="Cambria Math" panose="02040503050406030204" charset="0"/>
                  </a:rPr>
                  <a:t>即</a:t>
                </a:r>
                <a14:m>
                  <m:oMath xmlns:m="http://schemas.openxmlformats.org/officeDocument/2006/math">
                    <m:f>
                      <m:fPr>
                        <m:ctrlPr>
                          <a:rPr lang="en-US" altLang="zh-CN" sz="2400" i="1">
                            <a:solidFill>
                              <a:srgbClr val="FF0000"/>
                            </a:solidFill>
                            <a:latin typeface="Cambria Math" panose="02040503050406030204" pitchFamily="18" charset="0"/>
                            <a:ea typeface="宋体" pitchFamily="2" charset="-122"/>
                            <a:cs typeface="Cambria Math" panose="02040503050406030204" charset="0"/>
                          </a:rPr>
                        </m:ctrlPr>
                      </m:fPr>
                      <m:num>
                        <m:r>
                          <a:rPr lang="en-US" altLang="zh-CN" sz="2400" i="1">
                            <a:solidFill>
                              <a:srgbClr val="FF0000"/>
                            </a:solidFill>
                            <a:latin typeface="Cambria Math" panose="02040503050406030204" charset="0"/>
                            <a:ea typeface="宋体" pitchFamily="2" charset="-122"/>
                            <a:cs typeface="Cambria Math" panose="02040503050406030204" charset="0"/>
                          </a:rPr>
                          <m:t>(</m:t>
                        </m:r>
                        <m:r>
                          <a:rPr lang="en-US" altLang="zh-CN" sz="2400" i="1">
                            <a:solidFill>
                              <a:srgbClr val="FF0000"/>
                            </a:solidFill>
                            <a:latin typeface="Cambria Math" panose="02040503050406030204" charset="0"/>
                            <a:ea typeface="宋体" pitchFamily="2" charset="-122"/>
                            <a:cs typeface="Cambria Math" panose="02040503050406030204" charset="0"/>
                          </a:rPr>
                          <m:t>𝑥</m:t>
                        </m:r>
                        <m:r>
                          <a:rPr lang="en-US" altLang="zh-CN" sz="2400" i="1">
                            <a:solidFill>
                              <a:srgbClr val="FF0000"/>
                            </a:solidFill>
                            <a:latin typeface="Cambria Math" panose="02040503050406030204" charset="0"/>
                            <a:ea typeface="宋体" pitchFamily="2" charset="-122"/>
                            <a:cs typeface="Cambria Math" panose="02040503050406030204" charset="0"/>
                          </a:rPr>
                          <m:t>+2)(2</m:t>
                        </m:r>
                        <m:r>
                          <a:rPr lang="en-US" altLang="zh-CN" sz="2400" i="1">
                            <a:solidFill>
                              <a:srgbClr val="FF0000"/>
                            </a:solidFill>
                            <a:latin typeface="Cambria Math" panose="02040503050406030204" charset="0"/>
                            <a:ea typeface="宋体" pitchFamily="2" charset="-122"/>
                            <a:cs typeface="Cambria Math" panose="02040503050406030204" charset="0"/>
                          </a:rPr>
                          <m:t>𝑥</m:t>
                        </m:r>
                        <m:r>
                          <a:rPr lang="en-US" altLang="zh-CN" sz="2400" i="1">
                            <a:solidFill>
                              <a:srgbClr val="FF0000"/>
                            </a:solidFill>
                            <a:latin typeface="Cambria Math" panose="02040503050406030204" charset="0"/>
                            <a:ea typeface="宋体" pitchFamily="2" charset="-122"/>
                            <a:cs typeface="Cambria Math" panose="02040503050406030204" charset="0"/>
                          </a:rPr>
                          <m:t>−1)</m:t>
                        </m:r>
                      </m:num>
                      <m:den>
                        <m:r>
                          <a:rPr lang="en-US" altLang="zh-CN" sz="2400" i="1">
                            <a:solidFill>
                              <a:srgbClr val="FF0000"/>
                            </a:solidFill>
                            <a:latin typeface="Cambria Math" panose="02040503050406030204" charset="0"/>
                            <a:ea typeface="宋体" pitchFamily="2" charset="-122"/>
                            <a:cs typeface="Cambria Math" panose="02040503050406030204" charset="0"/>
                          </a:rPr>
                          <m:t>(</m:t>
                        </m:r>
                        <m:r>
                          <a:rPr lang="en-US" altLang="zh-CN" sz="2400" i="1">
                            <a:solidFill>
                              <a:srgbClr val="FF0000"/>
                            </a:solidFill>
                            <a:latin typeface="Cambria Math" panose="02040503050406030204" charset="0"/>
                            <a:ea typeface="宋体" pitchFamily="2" charset="-122"/>
                            <a:cs typeface="Cambria Math" panose="02040503050406030204" charset="0"/>
                          </a:rPr>
                          <m:t>𝑥</m:t>
                        </m:r>
                        <m:r>
                          <a:rPr lang="en-US" altLang="zh-CN" sz="2400" i="1">
                            <a:solidFill>
                              <a:srgbClr val="FF0000"/>
                            </a:solidFill>
                            <a:latin typeface="Cambria Math" panose="02040503050406030204" charset="0"/>
                            <a:ea typeface="宋体" pitchFamily="2" charset="-122"/>
                            <a:cs typeface="Cambria Math" panose="02040503050406030204" charset="0"/>
                          </a:rPr>
                          <m:t>+1)(</m:t>
                        </m:r>
                        <m:r>
                          <a:rPr lang="en-US" altLang="zh-CN" sz="2400" i="1">
                            <a:solidFill>
                              <a:srgbClr val="FF0000"/>
                            </a:solidFill>
                            <a:latin typeface="Cambria Math" panose="02040503050406030204" charset="0"/>
                            <a:ea typeface="宋体" pitchFamily="2" charset="-122"/>
                            <a:cs typeface="Cambria Math" panose="02040503050406030204" charset="0"/>
                          </a:rPr>
                          <m:t>𝑥</m:t>
                        </m:r>
                        <m:r>
                          <a:rPr lang="en-US" altLang="zh-CN" sz="2400" i="1">
                            <a:solidFill>
                              <a:srgbClr val="FF0000"/>
                            </a:solidFill>
                            <a:latin typeface="Cambria Math" panose="02040503050406030204" charset="0"/>
                            <a:ea typeface="宋体" pitchFamily="2" charset="-122"/>
                            <a:cs typeface="Cambria Math" panose="02040503050406030204" charset="0"/>
                          </a:rPr>
                          <m:t>−3)</m:t>
                        </m:r>
                      </m:den>
                    </m:f>
                    <m:r>
                      <a:rPr lang="en-US" altLang="zh-CN" sz="2400" i="1">
                        <a:solidFill>
                          <a:srgbClr val="FF0000"/>
                        </a:solidFill>
                        <a:latin typeface="Cambria Math" panose="02040503050406030204" charset="0"/>
                        <a:ea typeface="宋体" pitchFamily="2" charset="-122"/>
                        <a:cs typeface="Cambria Math" panose="02040503050406030204" charset="0"/>
                      </a:rPr>
                      <m:t>≤0.</m:t>
                    </m:r>
                  </m:oMath>
                </a14:m>
                <a:endParaRPr lang="en-US" altLang="zh-CN" sz="2400" i="1" dirty="0">
                  <a:solidFill>
                    <a:srgbClr val="FF0000"/>
                  </a:solidFill>
                  <a:latin typeface="Cambria Math" panose="02040503050406030204" charset="0"/>
                  <a:ea typeface="宋体" panose="02010600030101010101" pitchFamily="2" charset="-122"/>
                  <a:cs typeface="Cambria Math" panose="02040503050406030204" charset="0"/>
                </a:endParaRPr>
              </a:p>
              <a:p>
                <a:pPr>
                  <a:lnSpc>
                    <a:spcPct val="130000"/>
                  </a:lnSpc>
                </a:pPr>
                <a:r>
                  <a:rPr lang="zh-CN" altLang="en-US" sz="2400" b="1" dirty="0">
                    <a:solidFill>
                      <a:srgbClr val="FF0000"/>
                    </a:solidFill>
                    <a:latin typeface="Cambria Math" panose="02040503050406030204" charset="0"/>
                    <a:ea typeface="宋体" panose="02010600030101010101" pitchFamily="2" charset="-122"/>
                    <a:cs typeface="Cambria Math" panose="02040503050406030204" charset="0"/>
                    <a:sym typeface="+mn-ea"/>
                  </a:rPr>
                  <a:t>即</a:t>
                </a:r>
                <a14:m>
                  <m:oMath xmlns:m="http://schemas.openxmlformats.org/officeDocument/2006/math">
                    <m:d>
                      <m:dPr>
                        <m:begChr m:val="{"/>
                        <m:ctrlPr>
                          <a:rPr lang="en-US" altLang="zh-CN" sz="2400" b="1" i="1">
                            <a:solidFill>
                              <a:srgbClr val="FF0000"/>
                            </a:solidFill>
                            <a:latin typeface="Cambria Math" panose="02040503050406030204" pitchFamily="18" charset="0"/>
                            <a:ea typeface="宋体" pitchFamily="2" charset="-122"/>
                            <a:cs typeface="Cambria Math" panose="02040503050406030204" charset="0"/>
                            <a:sym typeface="+mn-ea"/>
                          </a:rPr>
                        </m:ctrlPr>
                      </m:dPr>
                      <m:e>
                        <m:eqArr>
                          <m:eqArrPr>
                            <m:ctrlPr>
                              <a:rPr lang="en-US" altLang="zh-CN" sz="2400" b="1" i="1">
                                <a:solidFill>
                                  <a:srgbClr val="FF0000"/>
                                </a:solidFill>
                                <a:latin typeface="Cambria Math" panose="02040503050406030204" pitchFamily="18" charset="0"/>
                                <a:ea typeface="宋体" pitchFamily="2" charset="-122"/>
                                <a:cs typeface="Cambria Math" panose="02040503050406030204" charset="0"/>
                                <a:sym typeface="+mn-ea"/>
                              </a:rPr>
                            </m:ctrlPr>
                          </m:eqArrPr>
                          <m:e>
                            <m:r>
                              <a:rPr lang="en-US" altLang="zh-CN" sz="2400" i="1">
                                <a:solidFill>
                                  <a:srgbClr val="FF0000"/>
                                </a:solidFill>
                                <a:latin typeface="Cambria Math" panose="02040503050406030204" charset="0"/>
                                <a:ea typeface="宋体" pitchFamily="2" charset="-122"/>
                                <a:cs typeface="Cambria Math" panose="02040503050406030204" charset="0"/>
                              </a:rPr>
                              <m:t>(</m:t>
                            </m:r>
                            <m:r>
                              <a:rPr lang="en-US" altLang="zh-CN" sz="2400" i="1">
                                <a:solidFill>
                                  <a:srgbClr val="FF0000"/>
                                </a:solidFill>
                                <a:latin typeface="Cambria Math" panose="02040503050406030204" charset="0"/>
                                <a:ea typeface="宋体" pitchFamily="2" charset="-122"/>
                                <a:cs typeface="Cambria Math" panose="02040503050406030204" charset="0"/>
                              </a:rPr>
                              <m:t>𝑥</m:t>
                            </m:r>
                            <m:r>
                              <a:rPr lang="en-US" altLang="zh-CN" sz="2400" i="1">
                                <a:solidFill>
                                  <a:srgbClr val="FF0000"/>
                                </a:solidFill>
                                <a:latin typeface="Cambria Math" panose="02040503050406030204" charset="0"/>
                                <a:ea typeface="宋体" pitchFamily="2" charset="-122"/>
                                <a:cs typeface="Cambria Math" panose="02040503050406030204" charset="0"/>
                              </a:rPr>
                              <m:t>+2)(2</m:t>
                            </m:r>
                            <m:r>
                              <a:rPr lang="en-US" altLang="zh-CN" sz="2400" i="1">
                                <a:solidFill>
                                  <a:srgbClr val="FF0000"/>
                                </a:solidFill>
                                <a:latin typeface="Cambria Math" panose="02040503050406030204" charset="0"/>
                                <a:ea typeface="宋体" pitchFamily="2" charset="-122"/>
                                <a:cs typeface="Cambria Math" panose="02040503050406030204" charset="0"/>
                              </a:rPr>
                              <m:t>𝑥</m:t>
                            </m:r>
                            <m:r>
                              <a:rPr lang="en-US" altLang="zh-CN" sz="2400" i="1">
                                <a:solidFill>
                                  <a:srgbClr val="FF0000"/>
                                </a:solidFill>
                                <a:latin typeface="Cambria Math" panose="02040503050406030204" charset="0"/>
                                <a:ea typeface="宋体" pitchFamily="2" charset="-122"/>
                                <a:cs typeface="Cambria Math" panose="02040503050406030204" charset="0"/>
                              </a:rPr>
                              <m:t>−1)(</m:t>
                            </m:r>
                            <m:r>
                              <a:rPr lang="en-US" altLang="zh-CN" sz="2400" i="1">
                                <a:solidFill>
                                  <a:srgbClr val="FF0000"/>
                                </a:solidFill>
                                <a:latin typeface="Cambria Math" panose="02040503050406030204" charset="0"/>
                                <a:ea typeface="宋体" pitchFamily="2" charset="-122"/>
                                <a:cs typeface="Cambria Math" panose="02040503050406030204" charset="0"/>
                              </a:rPr>
                              <m:t>𝑥</m:t>
                            </m:r>
                            <m:r>
                              <a:rPr lang="en-US" altLang="zh-CN" sz="2400" i="1">
                                <a:solidFill>
                                  <a:srgbClr val="FF0000"/>
                                </a:solidFill>
                                <a:latin typeface="Cambria Math" panose="02040503050406030204" charset="0"/>
                                <a:ea typeface="宋体" pitchFamily="2" charset="-122"/>
                                <a:cs typeface="Cambria Math" panose="02040503050406030204" charset="0"/>
                              </a:rPr>
                              <m:t>+1)(</m:t>
                            </m:r>
                            <m:r>
                              <a:rPr lang="en-US" altLang="zh-CN" sz="2400" i="1">
                                <a:solidFill>
                                  <a:srgbClr val="FF0000"/>
                                </a:solidFill>
                                <a:latin typeface="Cambria Math" panose="02040503050406030204" charset="0"/>
                                <a:ea typeface="宋体" pitchFamily="2" charset="-122"/>
                                <a:cs typeface="Cambria Math" panose="02040503050406030204" charset="0"/>
                              </a:rPr>
                              <m:t>𝑥</m:t>
                            </m:r>
                            <m:r>
                              <a:rPr lang="en-US" altLang="zh-CN" sz="2400" i="1">
                                <a:solidFill>
                                  <a:srgbClr val="FF0000"/>
                                </a:solidFill>
                                <a:latin typeface="Cambria Math" panose="02040503050406030204" charset="0"/>
                                <a:ea typeface="宋体" pitchFamily="2" charset="-122"/>
                                <a:cs typeface="Cambria Math" panose="02040503050406030204" charset="0"/>
                              </a:rPr>
                              <m:t>−3)≤0</m:t>
                            </m:r>
                            <m:r>
                              <a:rPr lang="en-US" altLang="zh-CN" sz="2400" i="1">
                                <a:solidFill>
                                  <a:srgbClr val="FF0000"/>
                                </a:solidFill>
                                <a:latin typeface="Cambria Math" panose="02040503050406030204" charset="0"/>
                                <a:ea typeface="宋体" pitchFamily="2" charset="-122"/>
                                <a:cs typeface="Cambria Math" panose="02040503050406030204" charset="0"/>
                              </a:rPr>
                              <m:t>，</m:t>
                            </m:r>
                          </m:e>
                          <m:e>
                            <m:r>
                              <a:rPr lang="en-US" altLang="zh-CN" sz="2400" i="1">
                                <a:solidFill>
                                  <a:srgbClr val="FF0000"/>
                                </a:solidFill>
                                <a:latin typeface="Cambria Math" panose="02040503050406030204" charset="0"/>
                                <a:ea typeface="宋体" pitchFamily="2" charset="-122"/>
                                <a:cs typeface="Cambria Math" panose="02040503050406030204" charset="0"/>
                              </a:rPr>
                              <m:t>(</m:t>
                            </m:r>
                            <m:r>
                              <a:rPr lang="en-US" altLang="zh-CN" sz="2400" i="1">
                                <a:solidFill>
                                  <a:srgbClr val="FF0000"/>
                                </a:solidFill>
                                <a:latin typeface="Cambria Math" panose="02040503050406030204" charset="0"/>
                                <a:ea typeface="宋体" pitchFamily="2" charset="-122"/>
                                <a:cs typeface="Cambria Math" panose="02040503050406030204" charset="0"/>
                              </a:rPr>
                              <m:t>𝑥</m:t>
                            </m:r>
                            <m:r>
                              <a:rPr lang="en-US" altLang="zh-CN" sz="2400" i="1">
                                <a:solidFill>
                                  <a:srgbClr val="FF0000"/>
                                </a:solidFill>
                                <a:latin typeface="Cambria Math" panose="02040503050406030204" charset="0"/>
                                <a:ea typeface="宋体" pitchFamily="2" charset="-122"/>
                                <a:cs typeface="Cambria Math" panose="02040503050406030204" charset="0"/>
                              </a:rPr>
                              <m:t>+1)(</m:t>
                            </m:r>
                            <m:r>
                              <a:rPr lang="en-US" altLang="zh-CN" sz="2400" i="1">
                                <a:solidFill>
                                  <a:srgbClr val="FF0000"/>
                                </a:solidFill>
                                <a:latin typeface="Cambria Math" panose="02040503050406030204" charset="0"/>
                                <a:ea typeface="宋体" pitchFamily="2" charset="-122"/>
                                <a:cs typeface="Cambria Math" panose="02040503050406030204" charset="0"/>
                              </a:rPr>
                              <m:t>𝑥</m:t>
                            </m:r>
                            <m:r>
                              <a:rPr lang="en-US" altLang="zh-CN" sz="2400" i="1">
                                <a:solidFill>
                                  <a:srgbClr val="FF0000"/>
                                </a:solidFill>
                                <a:latin typeface="Cambria Math" panose="02040503050406030204" charset="0"/>
                                <a:ea typeface="宋体" pitchFamily="2" charset="-122"/>
                                <a:cs typeface="Cambria Math" panose="02040503050406030204" charset="0"/>
                              </a:rPr>
                              <m:t>−3)≠0</m:t>
                            </m:r>
                            <m:r>
                              <a:rPr lang="en-US" altLang="zh-CN" sz="2400" i="1">
                                <a:solidFill>
                                  <a:srgbClr val="FF0000"/>
                                </a:solidFill>
                                <a:latin typeface="Cambria Math" panose="02040503050406030204" charset="0"/>
                                <a:ea typeface="宋体" pitchFamily="2" charset="-122"/>
                                <a:cs typeface="Cambria Math" panose="02040503050406030204" charset="0"/>
                              </a:rPr>
                              <m:t>，</m:t>
                            </m:r>
                          </m:e>
                        </m:eqArr>
                      </m:e>
                    </m:d>
                  </m:oMath>
                </a14:m>
                <a:r>
                  <a:rPr lang="zh-CN" altLang="en-US" sz="2400" b="1" dirty="0">
                    <a:solidFill>
                      <a:srgbClr val="FF0000"/>
                    </a:solidFill>
                    <a:latin typeface="Cambria Math" panose="02040503050406030204" charset="0"/>
                    <a:ea typeface="宋体" panose="02010600030101010101" pitchFamily="2" charset="-122"/>
                    <a:cs typeface="Cambria Math" panose="02040503050406030204" charset="0"/>
                    <a:sym typeface="+mn-ea"/>
                  </a:rPr>
                  <a:t>由</a:t>
                </a:r>
                <a:r>
                  <a:rPr lang="en-US" altLang="zh-CN"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穿针引线</a:t>
                </a:r>
                <a:r>
                  <a:rPr lang="en-US" altLang="zh-CN"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2400" b="1" dirty="0">
                    <a:solidFill>
                      <a:srgbClr val="FF0000"/>
                    </a:solidFill>
                    <a:latin typeface="Cambria Math" panose="02040503050406030204" charset="0"/>
                    <a:ea typeface="宋体" panose="02010600030101010101" pitchFamily="2" charset="-122"/>
                    <a:cs typeface="Cambria Math" panose="02040503050406030204" charset="0"/>
                    <a:sym typeface="+mn-ea"/>
                  </a:rPr>
                  <a:t>法可得：</a:t>
                </a:r>
              </a:p>
              <a:p>
                <a:pPr>
                  <a:lnSpc>
                    <a:spcPct val="130000"/>
                  </a:lnSpc>
                </a:pPr>
                <a:r>
                  <a:rPr lang="zh-CN" altLang="en-US" sz="2400" b="1" dirty="0">
                    <a:solidFill>
                      <a:srgbClr val="FF0000"/>
                    </a:solidFill>
                    <a:latin typeface="Cambria Math" panose="02040503050406030204" charset="0"/>
                    <a:ea typeface="宋体" panose="02010600030101010101" pitchFamily="2" charset="-122"/>
                    <a:cs typeface="Cambria Math" panose="02040503050406030204" charset="0"/>
                    <a:sym typeface="+mn-ea"/>
                  </a:rPr>
                  <a:t>原不等式的解集为</a:t>
                </a:r>
                <a14:m>
                  <m:oMath xmlns:m="http://schemas.openxmlformats.org/officeDocument/2006/math">
                    <m:r>
                      <a:rPr lang="en-US" altLang="zh-CN" sz="2400" i="1">
                        <a:solidFill>
                          <a:srgbClr val="FF0000"/>
                        </a:solidFill>
                        <a:latin typeface="Cambria Math" panose="02040503050406030204" charset="0"/>
                        <a:ea typeface="宋体" pitchFamily="2" charset="-122"/>
                        <a:cs typeface="Cambria Math" panose="02040503050406030204" charset="0"/>
                      </a:rPr>
                      <m:t>{</m:t>
                    </m:r>
                    <m:r>
                      <a:rPr lang="en-US" altLang="zh-CN" sz="2400" i="1">
                        <a:solidFill>
                          <a:srgbClr val="FF0000"/>
                        </a:solidFill>
                        <a:latin typeface="Cambria Math" panose="02040503050406030204" charset="0"/>
                        <a:ea typeface="宋体" pitchFamily="2" charset="-122"/>
                        <a:cs typeface="Cambria Math" panose="02040503050406030204" charset="0"/>
                      </a:rPr>
                      <m:t>𝑥</m:t>
                    </m:r>
                    <m:r>
                      <a:rPr lang="en-US" altLang="zh-CN" sz="2400" i="1">
                        <a:solidFill>
                          <a:srgbClr val="FF0000"/>
                        </a:solidFill>
                        <a:latin typeface="Cambria Math" panose="02040503050406030204" charset="0"/>
                        <a:ea typeface="宋体" pitchFamily="2" charset="-122"/>
                        <a:cs typeface="Cambria Math" panose="02040503050406030204" charset="0"/>
                      </a:rPr>
                      <m:t>|−2≤</m:t>
                    </m:r>
                    <m:r>
                      <a:rPr lang="en-US" altLang="zh-CN" sz="2400" i="1">
                        <a:solidFill>
                          <a:srgbClr val="FF0000"/>
                        </a:solidFill>
                        <a:latin typeface="Cambria Math" panose="02040503050406030204" charset="0"/>
                        <a:ea typeface="宋体" pitchFamily="2" charset="-122"/>
                        <a:cs typeface="Cambria Math" panose="02040503050406030204" charset="0"/>
                      </a:rPr>
                      <m:t>𝑥</m:t>
                    </m:r>
                    <m:r>
                      <a:rPr lang="en-US" altLang="zh-CN" sz="2400" i="1">
                        <a:solidFill>
                          <a:srgbClr val="FF0000"/>
                        </a:solidFill>
                        <a:latin typeface="Cambria Math" panose="02040503050406030204" charset="0"/>
                        <a:ea typeface="宋体" pitchFamily="2" charset="-122"/>
                        <a:cs typeface="Cambria Math" panose="02040503050406030204" charset="0"/>
                      </a:rPr>
                      <m:t>&lt;−1</m:t>
                    </m:r>
                  </m:oMath>
                </a14:m>
                <a:r>
                  <a:rPr lang="zh-CN" altLang="en-US" sz="2400" b="1" dirty="0">
                    <a:solidFill>
                      <a:srgbClr val="FF0000"/>
                    </a:solidFill>
                    <a:latin typeface="Cambria Math" panose="02040503050406030204" charset="0"/>
                    <a:ea typeface="宋体" panose="02010600030101010101" pitchFamily="2" charset="-122"/>
                    <a:cs typeface="Cambria Math" panose="02040503050406030204" charset="0"/>
                    <a:sym typeface="+mn-ea"/>
                  </a:rPr>
                  <a:t>或</a:t>
                </a:r>
                <a:r>
                  <a:rPr lang="en-US" altLang="zh-CN" sz="2400" i="1" dirty="0">
                    <a:solidFill>
                      <a:srgbClr val="FF0000"/>
                    </a:solidFill>
                    <a:latin typeface="Cambria Math" panose="02040503050406030204" charset="0"/>
                    <a:ea typeface="宋体" panose="02010600030101010101" pitchFamily="2" charset="-122"/>
                    <a:cs typeface="Cambria Math" panose="02040503050406030204" charset="0"/>
                    <a:sym typeface="+mn-ea"/>
                  </a:rPr>
                  <a:t> </a:t>
                </a:r>
                <a14:m>
                  <m:oMath xmlns:m="http://schemas.openxmlformats.org/officeDocument/2006/math">
                    <m:f>
                      <m:fPr>
                        <m:ctrlPr>
                          <a:rPr lang="en-US" altLang="zh-CN" sz="2400" i="1">
                            <a:solidFill>
                              <a:srgbClr val="FF0000"/>
                            </a:solidFill>
                            <a:latin typeface="Cambria Math" panose="02040503050406030204" pitchFamily="18" charset="0"/>
                            <a:ea typeface="宋体" pitchFamily="2" charset="-122"/>
                            <a:cs typeface="Cambria Math" panose="02040503050406030204" charset="0"/>
                            <a:sym typeface="+mn-ea"/>
                          </a:rPr>
                        </m:ctrlPr>
                      </m:fPr>
                      <m:num>
                        <m:r>
                          <a:rPr lang="en-US" altLang="zh-CN" sz="2400" i="1">
                            <a:solidFill>
                              <a:srgbClr val="FF0000"/>
                            </a:solidFill>
                            <a:latin typeface="Cambria Math" panose="02040503050406030204" charset="0"/>
                            <a:ea typeface="宋体" pitchFamily="2" charset="-122"/>
                            <a:cs typeface="Cambria Math" panose="02040503050406030204" charset="0"/>
                            <a:sym typeface="+mn-ea"/>
                          </a:rPr>
                          <m:t>1</m:t>
                        </m:r>
                      </m:num>
                      <m:den>
                        <m:r>
                          <a:rPr lang="en-US" altLang="zh-CN" sz="2400" i="1">
                            <a:solidFill>
                              <a:srgbClr val="FF0000"/>
                            </a:solidFill>
                            <a:latin typeface="Cambria Math" panose="02040503050406030204" charset="0"/>
                            <a:ea typeface="宋体" pitchFamily="2" charset="-122"/>
                            <a:cs typeface="Cambria Math" panose="02040503050406030204" charset="0"/>
                            <a:sym typeface="+mn-ea"/>
                          </a:rPr>
                          <m:t>2</m:t>
                        </m:r>
                      </m:den>
                    </m:f>
                    <m:r>
                      <a:rPr lang="en-US" altLang="zh-CN" sz="2400" i="1">
                        <a:solidFill>
                          <a:srgbClr val="FF0000"/>
                        </a:solidFill>
                        <a:latin typeface="Cambria Math" panose="02040503050406030204" charset="0"/>
                        <a:ea typeface="宋体" pitchFamily="2" charset="-122"/>
                        <a:cs typeface="Cambria Math" panose="02040503050406030204" charset="0"/>
                        <a:sym typeface="+mn-ea"/>
                      </a:rPr>
                      <m:t>≤</m:t>
                    </m:r>
                    <m:r>
                      <a:rPr lang="en-US" altLang="zh-CN" sz="2400" i="1">
                        <a:solidFill>
                          <a:srgbClr val="FF0000"/>
                        </a:solidFill>
                        <a:latin typeface="Cambria Math" panose="02040503050406030204" charset="0"/>
                        <a:ea typeface="宋体" pitchFamily="2" charset="-122"/>
                        <a:cs typeface="Cambria Math" panose="02040503050406030204" charset="0"/>
                      </a:rPr>
                      <m:t>𝑥</m:t>
                    </m:r>
                    <m:r>
                      <a:rPr lang="en-US" altLang="zh-CN" sz="2400" i="1">
                        <a:solidFill>
                          <a:srgbClr val="FF0000"/>
                        </a:solidFill>
                        <a:latin typeface="Cambria Math" panose="02040503050406030204" charset="0"/>
                        <a:ea typeface="宋体" pitchFamily="2" charset="-122"/>
                        <a:cs typeface="Cambria Math" panose="02040503050406030204" charset="0"/>
                      </a:rPr>
                      <m:t>&lt;3}.</m:t>
                    </m:r>
                  </m:oMath>
                </a14:m>
                <a:endParaRPr lang="zh-CN" altLang="en-US" sz="2400" b="1" dirty="0">
                  <a:solidFill>
                    <a:srgbClr val="FF0000"/>
                  </a:solidFill>
                  <a:latin typeface="Cambria Math" panose="02040503050406030204" charset="0"/>
                  <a:ea typeface="宋体" panose="02010600030101010101" pitchFamily="2" charset="-122"/>
                  <a:cs typeface="Cambria Math" panose="02040503050406030204" charset="0"/>
                  <a:sym typeface="+mn-ea"/>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598805" y="1638300"/>
                <a:ext cx="10838180" cy="4601210"/>
              </a:xfrm>
              <a:prstGeom prst="rect">
                <a:avLst/>
              </a:prstGeom>
              <a:blipFill>
                <a:blip r:embed="rId3"/>
                <a:stretch>
                  <a:fillRect l="-937"/>
                </a:stretch>
              </a:blipFill>
            </p:spPr>
            <p:txBody>
              <a:bodyPr/>
              <a:lstStyle/>
              <a:p>
                <a:r>
                  <a:rPr lang="zh-CN" altLang="en-US">
                    <a:noFill/>
                  </a:rPr>
                  <a:t> </a:t>
                </a:r>
              </a:p>
            </p:txBody>
          </p:sp>
        </mc:Fallback>
      </mc:AlternateContent>
      <p:pic>
        <p:nvPicPr>
          <p:cNvPr id="2" name="图片 1"/>
          <p:cNvPicPr>
            <a:picLocks noChangeAspect="1"/>
          </p:cNvPicPr>
          <p:nvPr/>
        </p:nvPicPr>
        <p:blipFill>
          <a:blip r:embed="rId4"/>
          <a:srcRect l="26383" t="69128" r="36418"/>
          <a:stretch>
            <a:fillRect/>
          </a:stretch>
        </p:blipFill>
        <p:spPr>
          <a:xfrm>
            <a:off x="8476615" y="3606800"/>
            <a:ext cx="2902585" cy="1155065"/>
          </a:xfrm>
          <a:prstGeom prst="rect">
            <a:avLst/>
          </a:prstGeom>
        </p:spPr>
      </p:pic>
      <mc:AlternateContent xmlns:mc="http://schemas.openxmlformats.org/markup-compatibility/2006" xmlns:a14="http://schemas.microsoft.com/office/drawing/2010/main">
        <mc:Choice Requires="a14">
          <p:sp>
            <p:nvSpPr>
              <p:cNvPr id="7" name="文本框 6"/>
              <p:cNvSpPr txBox="1"/>
              <p:nvPr/>
            </p:nvSpPr>
            <p:spPr>
              <a:xfrm>
                <a:off x="598805" y="598170"/>
                <a:ext cx="10768965" cy="1605280"/>
              </a:xfrm>
              <a:prstGeom prst="rect">
                <a:avLst/>
              </a:prstGeom>
              <a:noFill/>
            </p:spPr>
            <p:txBody>
              <a:bodyPr wrap="square" rtlCol="0">
                <a:spAutoFit/>
              </a:bodyPr>
              <a:lstStyle/>
              <a:p>
                <a:pPr>
                  <a:lnSpc>
                    <a:spcPct val="110000"/>
                  </a:lnSpc>
                </a:pPr>
                <a:r>
                  <a:rPr lang="zh-CN" altLang="en-US" sz="2400" b="1" dirty="0">
                    <a:latin typeface="宋体" panose="02010600030101010101" pitchFamily="2" charset="-122"/>
                    <a:ea typeface="宋体" panose="02010600030101010101" pitchFamily="2" charset="-122"/>
                    <a:cs typeface="宋体" panose="02010600030101010101" pitchFamily="2" charset="-122"/>
                  </a:rPr>
                  <a:t>变</a:t>
                </a:r>
                <a:r>
                  <a:rPr lang="en-US" altLang="zh-CN" sz="2400" b="1" dirty="0">
                    <a:latin typeface="宋体" panose="02010600030101010101" pitchFamily="2" charset="-122"/>
                    <a:ea typeface="宋体" panose="02010600030101010101" pitchFamily="2" charset="-122"/>
                    <a:cs typeface="宋体" panose="02010600030101010101" pitchFamily="2" charset="-122"/>
                  </a:rPr>
                  <a:t>5</a:t>
                </a:r>
                <a:r>
                  <a:rPr lang="zh-CN" altLang="en-US" sz="2400" b="1" dirty="0">
                    <a:latin typeface="宋体" panose="02010600030101010101" pitchFamily="2" charset="-122"/>
                    <a:ea typeface="宋体" panose="02010600030101010101" pitchFamily="2" charset="-122"/>
                    <a:cs typeface="宋体" panose="02010600030101010101" pitchFamily="2" charset="-122"/>
                  </a:rPr>
                  <a:t> </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解下列不等式：</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a:lnSpc>
                    <a:spcPct val="110000"/>
                  </a:lnSpc>
                </a:pPr>
                <a:r>
                  <a:rPr lang="en-US" altLang="zh-CN" sz="2400" b="1" dirty="0">
                    <a:latin typeface="宋体" panose="02010600030101010101" pitchFamily="2" charset="-122"/>
                    <a:ea typeface="宋体" panose="02010600030101010101" pitchFamily="2" charset="-122"/>
                    <a:cs typeface="宋体" panose="02010600030101010101" pitchFamily="2" charset="-122"/>
                    <a:sym typeface="+mn-ea"/>
                  </a:rPr>
                  <a:t>(1)</a:t>
                </a:r>
                <a14:m>
                  <m:oMath xmlns:m="http://schemas.openxmlformats.org/officeDocument/2006/math">
                    <m:f>
                      <m:fPr>
                        <m:ctrlPr>
                          <a:rPr lang="en-US" altLang="zh-CN" sz="2400" i="1">
                            <a:latin typeface="Cambria Math" panose="02040503050406030204" pitchFamily="18" charset="0"/>
                            <a:ea typeface="宋体" pitchFamily="2" charset="-122"/>
                            <a:cs typeface="Cambria Math" panose="02040503050406030204" charset="0"/>
                          </a:rPr>
                        </m:ctrlPr>
                      </m:fPr>
                      <m:num>
                        <m:r>
                          <a:rPr lang="en-US" altLang="zh-CN" sz="2400" i="1">
                            <a:latin typeface="Cambria Math" panose="02040503050406030204" charset="0"/>
                            <a:ea typeface="宋体" pitchFamily="2" charset="-122"/>
                            <a:cs typeface="Cambria Math" panose="02040503050406030204" charset="0"/>
                          </a:rPr>
                          <m:t>2−</m:t>
                        </m:r>
                        <m:r>
                          <a:rPr lang="en-US" altLang="zh-CN" sz="2400" i="1">
                            <a:latin typeface="Cambria Math" panose="02040503050406030204" charset="0"/>
                            <a:ea typeface="宋体" pitchFamily="2" charset="-122"/>
                            <a:cs typeface="Cambria Math" panose="02040503050406030204" charset="0"/>
                          </a:rPr>
                          <m:t>𝑥</m:t>
                        </m:r>
                      </m:num>
                      <m:den>
                        <m:r>
                          <a:rPr lang="en-US" altLang="zh-CN" sz="2400" i="1">
                            <a:latin typeface="Cambria Math" panose="02040503050406030204" charset="0"/>
                            <a:ea typeface="宋体" pitchFamily="2" charset="-122"/>
                            <a:cs typeface="Cambria Math" panose="02040503050406030204" charset="0"/>
                          </a:rPr>
                          <m:t>𝑥</m:t>
                        </m:r>
                        <m:r>
                          <a:rPr lang="en-US" altLang="zh-CN" sz="2400" i="1">
                            <a:latin typeface="Cambria Math" panose="02040503050406030204" charset="0"/>
                            <a:ea typeface="宋体" pitchFamily="2" charset="-122"/>
                            <a:cs typeface="Cambria Math" panose="02040503050406030204" charset="0"/>
                          </a:rPr>
                          <m:t>+3</m:t>
                        </m:r>
                      </m:den>
                    </m:f>
                    <m:r>
                      <a:rPr lang="en-US" altLang="zh-CN" sz="2400" i="1">
                        <a:latin typeface="Cambria Math" panose="02040503050406030204" charset="0"/>
                        <a:ea typeface="宋体" pitchFamily="2" charset="-122"/>
                        <a:cs typeface="Cambria Math" panose="02040503050406030204" charset="0"/>
                      </a:rPr>
                      <m:t>&gt;1</m:t>
                    </m:r>
                    <m:r>
                      <a:rPr lang="en-US" altLang="zh-CN" sz="2400" i="1">
                        <a:latin typeface="Cambria Math" panose="02040503050406030204" charset="0"/>
                        <a:ea typeface="宋体" pitchFamily="2" charset="-122"/>
                        <a:cs typeface="Cambria Math" panose="02040503050406030204" charset="0"/>
                      </a:rPr>
                      <m:t>；</m:t>
                    </m:r>
                  </m:oMath>
                </a14:m>
                <a:r>
                  <a:rPr lang="en-US" altLang="zh-CN" sz="2400" b="1" dirty="0">
                    <a:latin typeface="宋体" panose="02010600030101010101" pitchFamily="2" charset="-122"/>
                    <a:ea typeface="宋体" panose="02010600030101010101" pitchFamily="2" charset="-122"/>
                    <a:cs typeface="宋体" panose="02010600030101010101" pitchFamily="2" charset="-122"/>
                    <a:sym typeface="+mn-ea"/>
                  </a:rPr>
                  <a:t>(2)</a:t>
                </a:r>
                <a14:m>
                  <m:oMath xmlns:m="http://schemas.openxmlformats.org/officeDocument/2006/math">
                    <m:f>
                      <m:fPr>
                        <m:ctrlPr>
                          <a:rPr lang="en-US" altLang="zh-CN" sz="2400" i="1">
                            <a:latin typeface="Cambria Math" panose="02040503050406030204" pitchFamily="18" charset="0"/>
                            <a:ea typeface="宋体" pitchFamily="2" charset="-122"/>
                            <a:cs typeface="Cambria Math" panose="02040503050406030204" charset="0"/>
                          </a:rPr>
                        </m:ctrlPr>
                      </m:fPr>
                      <m:num>
                        <m:sSup>
                          <m:sSupPr>
                            <m:ctrlPr>
                              <a:rPr lang="en-US" altLang="zh-CN" sz="2400" i="1">
                                <a:latin typeface="Cambria Math" panose="02040503050406030204" pitchFamily="18" charset="0"/>
                                <a:ea typeface="宋体" pitchFamily="2" charset="-122"/>
                                <a:cs typeface="Cambria Math" panose="02040503050406030204" charset="0"/>
                              </a:rPr>
                            </m:ctrlPr>
                          </m:sSupPr>
                          <m:e>
                            <m:r>
                              <a:rPr lang="en-US" altLang="zh-CN" sz="2400" i="1">
                                <a:latin typeface="Cambria Math" panose="02040503050406030204" charset="0"/>
                                <a:ea typeface="宋体" pitchFamily="2" charset="-122"/>
                                <a:cs typeface="Cambria Math" panose="02040503050406030204" charset="0"/>
                              </a:rPr>
                              <m:t>𝑥</m:t>
                            </m:r>
                          </m:e>
                          <m:sup>
                            <m:r>
                              <a:rPr lang="en-US" altLang="zh-CN" sz="2400" i="1">
                                <a:latin typeface="Cambria Math" panose="02040503050406030204" charset="0"/>
                                <a:ea typeface="宋体" pitchFamily="2" charset="-122"/>
                                <a:cs typeface="Cambria Math" panose="02040503050406030204" charset="0"/>
                              </a:rPr>
                              <m:t>2</m:t>
                            </m:r>
                          </m:sup>
                        </m:sSup>
                        <m:r>
                          <a:rPr lang="en-US" altLang="zh-CN" sz="2400" i="1">
                            <a:latin typeface="Cambria Math" panose="02040503050406030204" charset="0"/>
                            <a:ea typeface="宋体" pitchFamily="2" charset="-122"/>
                            <a:cs typeface="Cambria Math" panose="02040503050406030204" charset="0"/>
                          </a:rPr>
                          <m:t>+5</m:t>
                        </m:r>
                        <m:r>
                          <a:rPr lang="en-US" altLang="zh-CN" sz="2400" i="1">
                            <a:latin typeface="Cambria Math" panose="02040503050406030204" charset="0"/>
                            <a:ea typeface="宋体" pitchFamily="2" charset="-122"/>
                            <a:cs typeface="Cambria Math" panose="02040503050406030204" charset="0"/>
                          </a:rPr>
                          <m:t>𝑥</m:t>
                        </m:r>
                        <m:r>
                          <a:rPr lang="en-US" altLang="zh-CN" sz="2400" i="1">
                            <a:latin typeface="Cambria Math" panose="02040503050406030204" charset="0"/>
                            <a:ea typeface="宋体" pitchFamily="2" charset="-122"/>
                            <a:cs typeface="Cambria Math" panose="02040503050406030204" charset="0"/>
                          </a:rPr>
                          <m:t>+1</m:t>
                        </m:r>
                      </m:num>
                      <m:den>
                        <m:r>
                          <a:rPr lang="en-US" altLang="zh-CN" sz="2400" i="1">
                            <a:latin typeface="Cambria Math" panose="02040503050406030204" charset="0"/>
                            <a:ea typeface="宋体" pitchFamily="2" charset="-122"/>
                            <a:cs typeface="Cambria Math" panose="02040503050406030204" charset="0"/>
                          </a:rPr>
                          <m:t>−</m:t>
                        </m:r>
                        <m:sSup>
                          <m:sSupPr>
                            <m:ctrlPr>
                              <a:rPr lang="en-US" altLang="zh-CN" sz="2400" i="1">
                                <a:latin typeface="Cambria Math" panose="02040503050406030204" pitchFamily="18" charset="0"/>
                                <a:ea typeface="宋体" pitchFamily="2" charset="-122"/>
                                <a:cs typeface="Cambria Math" panose="02040503050406030204" charset="0"/>
                              </a:rPr>
                            </m:ctrlPr>
                          </m:sSupPr>
                          <m:e>
                            <m:r>
                              <a:rPr lang="en-US" altLang="zh-CN" sz="2400" i="1">
                                <a:latin typeface="Cambria Math" panose="02040503050406030204" charset="0"/>
                                <a:ea typeface="宋体" pitchFamily="2" charset="-122"/>
                                <a:cs typeface="Cambria Math" panose="02040503050406030204" charset="0"/>
                              </a:rPr>
                              <m:t>𝑥</m:t>
                            </m:r>
                          </m:e>
                          <m:sup>
                            <m:r>
                              <a:rPr lang="en-US" altLang="zh-CN" sz="2400" i="1">
                                <a:latin typeface="Cambria Math" panose="02040503050406030204" charset="0"/>
                                <a:ea typeface="宋体" pitchFamily="2" charset="-122"/>
                                <a:cs typeface="Cambria Math" panose="02040503050406030204" charset="0"/>
                              </a:rPr>
                              <m:t>2</m:t>
                            </m:r>
                          </m:sup>
                        </m:sSup>
                        <m:r>
                          <a:rPr lang="en-US" altLang="zh-CN" sz="2400" i="1">
                            <a:latin typeface="Cambria Math" panose="02040503050406030204" charset="0"/>
                            <a:ea typeface="宋体" pitchFamily="2" charset="-122"/>
                            <a:cs typeface="Cambria Math" panose="02040503050406030204" charset="0"/>
                          </a:rPr>
                          <m:t>+2</m:t>
                        </m:r>
                        <m:r>
                          <a:rPr lang="en-US" altLang="zh-CN" sz="2400" i="1">
                            <a:latin typeface="Cambria Math" panose="02040503050406030204" charset="0"/>
                            <a:ea typeface="宋体" pitchFamily="2" charset="-122"/>
                            <a:cs typeface="Cambria Math" panose="02040503050406030204" charset="0"/>
                          </a:rPr>
                          <m:t>𝑥</m:t>
                        </m:r>
                        <m:r>
                          <a:rPr lang="en-US" altLang="zh-CN" sz="2400" i="1">
                            <a:latin typeface="Cambria Math" panose="02040503050406030204" charset="0"/>
                            <a:ea typeface="宋体" pitchFamily="2" charset="-122"/>
                            <a:cs typeface="Cambria Math" panose="02040503050406030204" charset="0"/>
                          </a:rPr>
                          <m:t>−3</m:t>
                        </m:r>
                      </m:den>
                    </m:f>
                    <m:r>
                      <a:rPr lang="en-US" altLang="zh-CN" sz="2400" i="1">
                        <a:latin typeface="Cambria Math" panose="02040503050406030204" charset="0"/>
                        <a:ea typeface="宋体" pitchFamily="2" charset="-122"/>
                        <a:cs typeface="Cambria Math" panose="02040503050406030204" charset="0"/>
                      </a:rPr>
                      <m:t>≥1.</m:t>
                    </m:r>
                  </m:oMath>
                </a14:m>
                <a:endParaRPr lang="en-US" altLang="zh-CN" sz="2400" b="1" dirty="0">
                  <a:latin typeface="宋体" panose="02010600030101010101" pitchFamily="2" charset="-122"/>
                  <a:ea typeface="宋体" panose="02010600030101010101" pitchFamily="2" charset="-122"/>
                  <a:cs typeface="宋体" panose="02010600030101010101" pitchFamily="2" charset="-122"/>
                </a:endParaRPr>
              </a:p>
              <a:p>
                <a:pPr>
                  <a:lnSpc>
                    <a:spcPct val="130000"/>
                  </a:lnSpc>
                </a:pPr>
                <a:endParaRPr lang="en-US" altLang="zh-CN" sz="2400" b="1" dirty="0">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598805" y="598170"/>
                <a:ext cx="10768965" cy="1605280"/>
              </a:xfrm>
              <a:prstGeom prst="rect">
                <a:avLst/>
              </a:prstGeom>
              <a:blipFill>
                <a:blip r:embed="rId5"/>
                <a:stretch>
                  <a:fillRect l="-942" t="-3937"/>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9373F5C2-38B0-5ED0-F4F9-7812B4AC6B08}"/>
              </a:ext>
            </a:extLst>
          </p:cNvPr>
          <p:cNvSpPr txBox="1"/>
          <p:nvPr/>
        </p:nvSpPr>
        <p:spPr>
          <a:xfrm>
            <a:off x="0" y="0"/>
            <a:ext cx="11670030" cy="655320"/>
          </a:xfrm>
          <a:prstGeom prst="rect">
            <a:avLst/>
          </a:prstGeom>
          <a:noFill/>
        </p:spPr>
        <p:txBody>
          <a:bodyPr wrap="square" rtlCol="0">
            <a:noAutofit/>
          </a:bodyPr>
          <a:lstStyle/>
          <a:p>
            <a:r>
              <a:rPr lang="zh-CN" altLang="en-US" sz="4000" b="1"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简单分式不等式</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after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after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after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3" presetClass="entr" presetSubtype="1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blinds(horizontal)">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2263775" cy="655320"/>
          </a:xfrm>
          <a:prstGeom prst="rect">
            <a:avLst/>
          </a:prstGeom>
          <a:noFill/>
        </p:spPr>
        <p:txBody>
          <a:bodyPr wrap="square" rtlCol="0">
            <a:noAutofit/>
          </a:bodyPr>
          <a:lstStyle/>
          <a:p>
            <a:r>
              <a:rPr lang="zh-CN" altLang="en-US" sz="4000" b="1">
                <a:solidFill>
                  <a:schemeClr val="bg1"/>
                </a:solidFill>
                <a:latin typeface="宋体" panose="02010600030101010101" pitchFamily="2" charset="-122"/>
                <a:ea typeface="宋体" panose="02010600030101010101" pitchFamily="2" charset="-122"/>
              </a:rPr>
              <a:t>布置作业</a:t>
            </a:r>
          </a:p>
        </p:txBody>
      </p:sp>
      <p:sp>
        <p:nvSpPr>
          <p:cNvPr id="4" name="文本框 3"/>
          <p:cNvSpPr txBox="1"/>
          <p:nvPr>
            <p:custDataLst>
              <p:tags r:id="rId1"/>
            </p:custDataLst>
          </p:nvPr>
        </p:nvSpPr>
        <p:spPr>
          <a:xfrm>
            <a:off x="3048000" y="2767965"/>
            <a:ext cx="6096000" cy="706755"/>
          </a:xfrm>
          <a:prstGeom prst="rect">
            <a:avLst/>
          </a:prstGeom>
          <a:noFill/>
        </p:spPr>
        <p:txBody>
          <a:bodyPr wrap="square" rtlCol="0" anchor="t">
            <a:spAutoFit/>
          </a:bodyPr>
          <a:lstStyle/>
          <a:p>
            <a:pPr algn="ctr"/>
            <a:r>
              <a:rPr lang="zh-CN" altLang="en-US" sz="4000" b="1" dirty="0">
                <a:solidFill>
                  <a:schemeClr val="accent1"/>
                </a:solidFill>
                <a:effectLst>
                  <a:outerShdw blurRad="38100" dist="25400" dir="5400000" algn="ctr" rotWithShape="0">
                    <a:srgbClr val="6E747A">
                      <a:alpha val="43000"/>
                    </a:srgbClr>
                  </a:outerShdw>
                </a:effectLst>
                <a:sym typeface="+mn-ea"/>
              </a:rPr>
              <a:t>课时作业</a:t>
            </a:r>
            <a:r>
              <a:rPr lang="en-US" altLang="zh-CN" sz="4000" b="1" dirty="0">
                <a:solidFill>
                  <a:schemeClr val="accent1"/>
                </a:solidFill>
                <a:effectLst>
                  <a:outerShdw blurRad="38100" dist="25400" dir="5400000" algn="ctr" rotWithShape="0">
                    <a:srgbClr val="6E747A">
                      <a:alpha val="43000"/>
                    </a:srgbClr>
                  </a:outerShdw>
                </a:effectLst>
                <a:sym typeface="+mn-ea"/>
              </a:rPr>
              <a:t>2.3</a:t>
            </a:r>
            <a:endParaRPr lang="zh-CN" altLang="en-US" sz="4000" b="1" dirty="0">
              <a:solidFill>
                <a:schemeClr val="accent1"/>
              </a:solidFill>
              <a:effectLst>
                <a:outerShdw blurRad="38100" dist="25400" dir="5400000" algn="ctr" rotWithShape="0">
                  <a:srgbClr val="6E747A">
                    <a:alpha val="43000"/>
                  </a:srgbClr>
                </a:outerShdw>
              </a:effectLst>
              <a:sym typeface="+mn-ea"/>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谢谢！</a:t>
            </a:r>
          </a:p>
        </p:txBody>
      </p:sp>
      <p:sp>
        <p:nvSpPr>
          <p:cNvPr id="3" name="文本框 2"/>
          <p:cNvSpPr txBox="1"/>
          <p:nvPr/>
        </p:nvSpPr>
        <p:spPr>
          <a:xfrm>
            <a:off x="0" y="0"/>
            <a:ext cx="2263775" cy="655320"/>
          </a:xfrm>
          <a:prstGeom prst="rect">
            <a:avLst/>
          </a:prstGeom>
          <a:noFill/>
        </p:spPr>
        <p:txBody>
          <a:bodyPr wrap="square" rtlCol="0">
            <a:noAutofit/>
          </a:bodyPr>
          <a:lstStyle/>
          <a:p>
            <a:r>
              <a:rPr lang="zh-CN" altLang="en-US" sz="4000" b="1">
                <a:solidFill>
                  <a:schemeClr val="bg1"/>
                </a:solidFill>
                <a:latin typeface="宋体" panose="02010600030101010101" pitchFamily="2" charset="-122"/>
                <a:ea typeface="宋体" panose="02010600030101010101" pitchFamily="2" charset="-122"/>
              </a:rPr>
              <a:t>布置作业</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2" name="对象 1">
            <a:extLst>
              <a:ext uri="{FF2B5EF4-FFF2-40B4-BE49-F238E27FC236}">
                <a16:creationId xmlns:a16="http://schemas.microsoft.com/office/drawing/2014/main" id="{B50388CE-9B29-90D3-3315-D95E645B57D1}"/>
              </a:ext>
            </a:extLst>
          </p:cNvPr>
          <p:cNvGraphicFramePr>
            <a:graphicFrameLocks noChangeAspect="1"/>
          </p:cNvGraphicFramePr>
          <p:nvPr>
            <p:extLst>
              <p:ext uri="{D42A27DB-BD31-4B8C-83A1-F6EECF244321}">
                <p14:modId xmlns:p14="http://schemas.microsoft.com/office/powerpoint/2010/main" val="2872244907"/>
              </p:ext>
            </p:extLst>
          </p:nvPr>
        </p:nvGraphicFramePr>
        <p:xfrm>
          <a:off x="511175" y="1384300"/>
          <a:ext cx="10675938" cy="1095375"/>
        </p:xfrm>
        <a:graphic>
          <a:graphicData uri="http://schemas.openxmlformats.org/presentationml/2006/ole">
            <mc:AlternateContent xmlns:mc="http://schemas.openxmlformats.org/markup-compatibility/2006">
              <mc:Choice xmlns:v="urn:schemas-microsoft-com:vml" Requires="v">
                <p:oleObj name="文档" r:id="rId2" imgW="10706100" imgH="1104900" progId="Word.Document.12">
                  <p:embed/>
                </p:oleObj>
              </mc:Choice>
              <mc:Fallback>
                <p:oleObj name="文档" r:id="rId2" imgW="10706100" imgH="1104900" progId="Word.Document.12">
                  <p:embed/>
                  <p:pic>
                    <p:nvPicPr>
                      <p:cNvPr id="25602" name="对象 1">
                        <a:extLst>
                          <a:ext uri="{FF2B5EF4-FFF2-40B4-BE49-F238E27FC236}">
                            <a16:creationId xmlns:a16="http://schemas.microsoft.com/office/drawing/2014/main" id="{B50388CE-9B29-90D3-3315-D95E645B57D1}"/>
                          </a:ext>
                        </a:extLst>
                      </p:cNvPr>
                      <p:cNvPicPr>
                        <a:picLocks noChangeAspect="1" noChangeArrowheads="1"/>
                      </p:cNvPicPr>
                      <p:nvPr/>
                    </p:nvPicPr>
                    <p:blipFill>
                      <a:blip r:embed="rId3"/>
                      <a:srcRect/>
                      <a:stretch>
                        <a:fillRect/>
                      </a:stretch>
                    </p:blipFill>
                    <p:spPr bwMode="auto">
                      <a:xfrm>
                        <a:off x="511175" y="1384300"/>
                        <a:ext cx="10675938"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矩形 1">
            <a:extLst>
              <a:ext uri="{FF2B5EF4-FFF2-40B4-BE49-F238E27FC236}">
                <a16:creationId xmlns:a16="http://schemas.microsoft.com/office/drawing/2014/main" id="{1E1E2342-A7B9-BC0A-1831-CBF7BA20633F}"/>
              </a:ext>
            </a:extLst>
          </p:cNvPr>
          <p:cNvSpPr>
            <a:spLocks noChangeArrowheads="1"/>
          </p:cNvSpPr>
          <p:nvPr/>
        </p:nvSpPr>
        <p:spPr bwMode="auto">
          <a:xfrm>
            <a:off x="695325" y="2360613"/>
            <a:ext cx="6096000" cy="1131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700338"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2700338"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2700338"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2700338"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2700338"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2700338"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2700338"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2700338"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2700338" algn="l"/>
              </a:tabLst>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pP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解　</a:t>
            </a:r>
            <a:r>
              <a:rPr lang="en-US" altLang="zh-CN" sz="2400" dirty="0">
                <a:latin typeface="宋体" panose="02010600030101010101" pitchFamily="2" charset="-122"/>
                <a:ea typeface="仿宋_GB2312" pitchFamily="49" charset="-122"/>
                <a:cs typeface="Times New Roman" panose="02020603050405020304" pitchFamily="18" charset="0"/>
              </a:rPr>
              <a:t>∵</a:t>
            </a:r>
            <a:r>
              <a:rPr lang="en-US" altLang="zh-CN" sz="2400" dirty="0">
                <a:latin typeface="Times New Roman" panose="02020603050405020304" pitchFamily="18" charset="0"/>
                <a:ea typeface="仿宋_GB2312" pitchFamily="49" charset="-122"/>
                <a:cs typeface="Courier New" panose="02070309020205020404" pitchFamily="49" charset="0"/>
              </a:rPr>
              <a:t>3&lt;</a:t>
            </a:r>
            <a:r>
              <a:rPr lang="en-US" altLang="zh-CN" sz="2400" i="1" dirty="0">
                <a:latin typeface="Times New Roman" panose="02020603050405020304" pitchFamily="18" charset="0"/>
                <a:ea typeface="仿宋_GB2312" pitchFamily="49" charset="-122"/>
                <a:cs typeface="Courier New" panose="02070309020205020404" pitchFamily="49" charset="0"/>
              </a:rPr>
              <a:t>b</a:t>
            </a:r>
            <a:r>
              <a:rPr lang="en-US" altLang="zh-CN" sz="2400" dirty="0">
                <a:latin typeface="Times New Roman" panose="02020603050405020304" pitchFamily="18" charset="0"/>
                <a:ea typeface="仿宋_GB2312" pitchFamily="49" charset="-122"/>
                <a:cs typeface="Courier New" panose="02070309020205020404" pitchFamily="49" charset="0"/>
              </a:rPr>
              <a:t>&lt;4</a:t>
            </a:r>
            <a:r>
              <a:rPr lang="zh-CN" altLang="zh-CN" sz="2400" dirty="0">
                <a:latin typeface="Times New Roman" panose="02020603050405020304" pitchFamily="18" charset="0"/>
                <a:ea typeface="仿宋_GB2312" pitchFamily="49" charset="-122"/>
                <a:cs typeface="Times New Roman" panose="02020603050405020304" pitchFamily="18" charset="0"/>
              </a:rPr>
              <a:t>，</a:t>
            </a:r>
            <a:r>
              <a:rPr lang="en-US" altLang="zh-CN" sz="2400" dirty="0">
                <a:latin typeface="宋体" panose="02010600030101010101" pitchFamily="2" charset="-122"/>
                <a:ea typeface="仿宋_GB2312" pitchFamily="49" charset="-122"/>
                <a:cs typeface="Times New Roman" panose="02020603050405020304" pitchFamily="18" charset="0"/>
              </a:rPr>
              <a:t>∴</a:t>
            </a:r>
            <a:r>
              <a:rPr lang="zh-CN" altLang="zh-CN" sz="2400" dirty="0">
                <a:latin typeface="Times New Roman" panose="02020603050405020304" pitchFamily="18" charset="0"/>
                <a:ea typeface="仿宋_GB2312" pitchFamily="49" charset="-122"/>
                <a:cs typeface="Times New Roman" panose="02020603050405020304" pitchFamily="18" charset="0"/>
              </a:rPr>
              <a:t>－</a:t>
            </a:r>
            <a:r>
              <a:rPr lang="en-US" altLang="zh-CN" sz="2400" dirty="0">
                <a:latin typeface="Times New Roman" panose="02020603050405020304" pitchFamily="18" charset="0"/>
                <a:ea typeface="仿宋_GB2312" pitchFamily="49" charset="-122"/>
                <a:cs typeface="Courier New" panose="02070309020205020404" pitchFamily="49" charset="0"/>
              </a:rPr>
              <a:t>4&lt;</a:t>
            </a:r>
            <a:r>
              <a:rPr lang="zh-CN" altLang="zh-CN" sz="2400" dirty="0">
                <a:latin typeface="Times New Roman" panose="02020603050405020304" pitchFamily="18" charset="0"/>
                <a:ea typeface="仿宋_GB2312" pitchFamily="49" charset="-122"/>
                <a:cs typeface="Times New Roman" panose="02020603050405020304" pitchFamily="18" charset="0"/>
              </a:rPr>
              <a:t>－</a:t>
            </a:r>
            <a:r>
              <a:rPr lang="en-US" altLang="zh-CN" sz="2400" i="1" dirty="0">
                <a:latin typeface="Times New Roman" panose="02020603050405020304" pitchFamily="18" charset="0"/>
                <a:ea typeface="仿宋_GB2312" pitchFamily="49" charset="-122"/>
                <a:cs typeface="Courier New" panose="02070309020205020404" pitchFamily="49" charset="0"/>
              </a:rPr>
              <a:t>b</a:t>
            </a:r>
            <a:r>
              <a:rPr lang="en-US" altLang="zh-CN" sz="2400" dirty="0">
                <a:latin typeface="Times New Roman" panose="02020603050405020304" pitchFamily="18" charset="0"/>
                <a:ea typeface="仿宋_GB2312" pitchFamily="49" charset="-122"/>
                <a:cs typeface="Courier New" panose="02070309020205020404" pitchFamily="49" charset="0"/>
              </a:rPr>
              <a:t>&lt;</a:t>
            </a:r>
            <a:r>
              <a:rPr lang="zh-CN" altLang="zh-CN" sz="2400" dirty="0">
                <a:latin typeface="Times New Roman" panose="02020603050405020304" pitchFamily="18" charset="0"/>
                <a:ea typeface="仿宋_GB2312" pitchFamily="49" charset="-122"/>
                <a:cs typeface="Times New Roman" panose="02020603050405020304" pitchFamily="18" charset="0"/>
              </a:rPr>
              <a:t>－</a:t>
            </a:r>
            <a:r>
              <a:rPr lang="en-US" altLang="zh-CN" sz="2400" dirty="0">
                <a:latin typeface="Times New Roman" panose="02020603050405020304" pitchFamily="18" charset="0"/>
                <a:ea typeface="仿宋_GB2312" pitchFamily="49" charset="-122"/>
                <a:cs typeface="Courier New" panose="02070309020205020404" pitchFamily="49" charset="0"/>
              </a:rPr>
              <a:t>3.</a:t>
            </a:r>
            <a:endParaRPr lang="zh-CN" altLang="zh-CN" sz="1000" dirty="0">
              <a:latin typeface="宋体" panose="02010600030101010101" pitchFamily="2" charset="-122"/>
              <a:ea typeface="仿宋_GB2312" pitchFamily="49" charset="-122"/>
              <a:cs typeface="Courier New" panose="02070309020205020404" pitchFamily="49" charset="0"/>
            </a:endParaRPr>
          </a:p>
          <a:p>
            <a:pPr algn="just" eaLnBrk="1" hangingPunct="1">
              <a:lnSpc>
                <a:spcPct val="150000"/>
              </a:lnSpc>
            </a:pPr>
            <a:r>
              <a:rPr lang="en-US" altLang="zh-CN" sz="2400" dirty="0">
                <a:latin typeface="宋体" panose="02010600030101010101" pitchFamily="2" charset="-122"/>
                <a:ea typeface="仿宋_GB2312" pitchFamily="49" charset="-122"/>
              </a:rPr>
              <a:t>∴</a:t>
            </a:r>
            <a:r>
              <a:rPr lang="en-US" altLang="zh-CN" sz="2400" dirty="0">
                <a:latin typeface="Times New Roman" panose="02020603050405020304" pitchFamily="18" charset="0"/>
                <a:ea typeface="仿宋_GB2312" pitchFamily="49" charset="-122"/>
              </a:rPr>
              <a:t>1</a:t>
            </a:r>
            <a:r>
              <a:rPr lang="zh-CN" altLang="zh-CN" sz="2400" dirty="0">
                <a:latin typeface="Times New Roman" panose="02020603050405020304" pitchFamily="18" charset="0"/>
                <a:ea typeface="仿宋_GB2312" pitchFamily="49" charset="-122"/>
              </a:rPr>
              <a:t>－</a:t>
            </a:r>
            <a:r>
              <a:rPr lang="en-US" altLang="zh-CN" sz="2400" dirty="0">
                <a:latin typeface="Times New Roman" panose="02020603050405020304" pitchFamily="18" charset="0"/>
                <a:ea typeface="仿宋_GB2312" pitchFamily="49" charset="-122"/>
              </a:rPr>
              <a:t>4&lt;</a:t>
            </a:r>
            <a:r>
              <a:rPr lang="en-US" altLang="zh-CN" sz="2400" i="1" dirty="0">
                <a:latin typeface="Times New Roman" panose="02020603050405020304" pitchFamily="18" charset="0"/>
                <a:ea typeface="仿宋_GB2312" pitchFamily="49" charset="-122"/>
              </a:rPr>
              <a:t>a</a:t>
            </a:r>
            <a:r>
              <a:rPr lang="zh-CN" altLang="zh-CN" sz="2400" dirty="0">
                <a:latin typeface="Times New Roman" panose="02020603050405020304" pitchFamily="18" charset="0"/>
                <a:ea typeface="仿宋_GB2312" pitchFamily="49" charset="-122"/>
              </a:rPr>
              <a:t>－</a:t>
            </a:r>
            <a:r>
              <a:rPr lang="en-US" altLang="zh-CN" sz="2400" i="1" dirty="0">
                <a:latin typeface="Times New Roman" panose="02020603050405020304" pitchFamily="18" charset="0"/>
                <a:ea typeface="仿宋_GB2312" pitchFamily="49" charset="-122"/>
              </a:rPr>
              <a:t>b</a:t>
            </a:r>
            <a:r>
              <a:rPr lang="en-US" altLang="zh-CN" sz="2400" dirty="0">
                <a:latin typeface="Times New Roman" panose="02020603050405020304" pitchFamily="18" charset="0"/>
                <a:ea typeface="仿宋_GB2312" pitchFamily="49" charset="-122"/>
              </a:rPr>
              <a:t>&lt;6</a:t>
            </a:r>
            <a:r>
              <a:rPr lang="zh-CN" altLang="zh-CN" sz="2400" dirty="0">
                <a:latin typeface="Times New Roman" panose="02020603050405020304" pitchFamily="18" charset="0"/>
                <a:ea typeface="仿宋_GB2312" pitchFamily="49" charset="-122"/>
              </a:rPr>
              <a:t>－</a:t>
            </a:r>
            <a:r>
              <a:rPr lang="en-US" altLang="zh-CN" sz="2400" dirty="0">
                <a:latin typeface="Times New Roman" panose="02020603050405020304" pitchFamily="18" charset="0"/>
                <a:ea typeface="仿宋_GB2312" pitchFamily="49" charset="-122"/>
              </a:rPr>
              <a:t>3</a:t>
            </a:r>
            <a:r>
              <a:rPr lang="zh-CN" altLang="zh-CN" sz="2400" dirty="0">
                <a:latin typeface="Times New Roman" panose="02020603050405020304" pitchFamily="18" charset="0"/>
                <a:ea typeface="仿宋_GB2312" pitchFamily="49" charset="-122"/>
              </a:rPr>
              <a:t>，即－</a:t>
            </a:r>
            <a:r>
              <a:rPr lang="en-US" altLang="zh-CN" sz="2400" dirty="0">
                <a:latin typeface="Times New Roman" panose="02020603050405020304" pitchFamily="18" charset="0"/>
                <a:ea typeface="仿宋_GB2312" pitchFamily="49" charset="-122"/>
              </a:rPr>
              <a:t>3&lt;</a:t>
            </a:r>
            <a:r>
              <a:rPr lang="en-US" altLang="zh-CN" sz="2400" i="1" dirty="0">
                <a:latin typeface="Times New Roman" panose="02020603050405020304" pitchFamily="18" charset="0"/>
                <a:ea typeface="仿宋_GB2312" pitchFamily="49" charset="-122"/>
              </a:rPr>
              <a:t>a</a:t>
            </a:r>
            <a:r>
              <a:rPr lang="zh-CN" altLang="zh-CN" sz="2400" dirty="0">
                <a:latin typeface="Times New Roman" panose="02020603050405020304" pitchFamily="18" charset="0"/>
                <a:ea typeface="仿宋_GB2312" pitchFamily="49" charset="-122"/>
              </a:rPr>
              <a:t>－</a:t>
            </a:r>
            <a:r>
              <a:rPr lang="en-US" altLang="zh-CN" sz="2400" i="1" dirty="0">
                <a:latin typeface="Times New Roman" panose="02020603050405020304" pitchFamily="18" charset="0"/>
                <a:ea typeface="仿宋_GB2312" pitchFamily="49" charset="-122"/>
              </a:rPr>
              <a:t>b</a:t>
            </a:r>
            <a:r>
              <a:rPr lang="en-US" altLang="zh-CN" sz="2400" dirty="0">
                <a:latin typeface="Times New Roman" panose="02020603050405020304" pitchFamily="18" charset="0"/>
                <a:ea typeface="仿宋_GB2312" pitchFamily="49" charset="-122"/>
              </a:rPr>
              <a:t>&lt;3.</a:t>
            </a:r>
            <a:endParaRPr lang="zh-CN" altLang="zh-CN" sz="1000" dirty="0">
              <a:latin typeface="宋体" panose="02010600030101010101" pitchFamily="2" charset="-122"/>
              <a:cs typeface="Courier New" panose="02070309020205020404" pitchFamily="49" charset="0"/>
            </a:endParaRPr>
          </a:p>
        </p:txBody>
      </p:sp>
      <p:graphicFrame>
        <p:nvGraphicFramePr>
          <p:cNvPr id="3" name="对象 2">
            <a:extLst>
              <a:ext uri="{FF2B5EF4-FFF2-40B4-BE49-F238E27FC236}">
                <a16:creationId xmlns:a16="http://schemas.microsoft.com/office/drawing/2014/main" id="{67847241-E1E7-D932-741C-EAE6023863C4}"/>
              </a:ext>
            </a:extLst>
          </p:cNvPr>
          <p:cNvGraphicFramePr>
            <a:graphicFrameLocks noChangeAspect="1"/>
          </p:cNvGraphicFramePr>
          <p:nvPr/>
        </p:nvGraphicFramePr>
        <p:xfrm>
          <a:off x="827088" y="3589338"/>
          <a:ext cx="5268912" cy="974725"/>
        </p:xfrm>
        <a:graphic>
          <a:graphicData uri="http://schemas.openxmlformats.org/presentationml/2006/ole">
            <mc:AlternateContent xmlns:mc="http://schemas.openxmlformats.org/markup-compatibility/2006">
              <mc:Choice xmlns:v="urn:schemas-microsoft-com:vml" Requires="v">
                <p:oleObj name="文档" r:id="rId4" imgW="5270500" imgH="977900" progId="Word.Document.12">
                  <p:embed/>
                </p:oleObj>
              </mc:Choice>
              <mc:Fallback>
                <p:oleObj name="文档" r:id="rId4" imgW="5270500" imgH="977900" progId="Word.Document.12">
                  <p:embed/>
                  <p:pic>
                    <p:nvPicPr>
                      <p:cNvPr id="3" name="对象 2">
                        <a:extLst>
                          <a:ext uri="{FF2B5EF4-FFF2-40B4-BE49-F238E27FC236}">
                            <a16:creationId xmlns:a16="http://schemas.microsoft.com/office/drawing/2014/main" id="{67847241-E1E7-D932-741C-EAE6023863C4}"/>
                          </a:ext>
                        </a:extLst>
                      </p:cNvPr>
                      <p:cNvPicPr>
                        <a:picLocks noChangeAspect="1" noChangeArrowheads="1"/>
                      </p:cNvPicPr>
                      <p:nvPr/>
                    </p:nvPicPr>
                    <p:blipFill>
                      <a:blip r:embed="rId5"/>
                      <a:srcRect/>
                      <a:stretch>
                        <a:fillRect/>
                      </a:stretch>
                    </p:blipFill>
                    <p:spPr bwMode="auto">
                      <a:xfrm>
                        <a:off x="827088" y="3589338"/>
                        <a:ext cx="5268912"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文本框 4">
            <a:extLst>
              <a:ext uri="{FF2B5EF4-FFF2-40B4-BE49-F238E27FC236}">
                <a16:creationId xmlns:a16="http://schemas.microsoft.com/office/drawing/2014/main" id="{AAF8253A-AB7F-96B0-0EA0-68C523FC0F5C}"/>
              </a:ext>
            </a:extLst>
          </p:cNvPr>
          <p:cNvSpPr txBox="1"/>
          <p:nvPr/>
        </p:nvSpPr>
        <p:spPr>
          <a:xfrm>
            <a:off x="0" y="0"/>
            <a:ext cx="8618483" cy="655320"/>
          </a:xfrm>
          <a:prstGeom prst="rect">
            <a:avLst/>
          </a:prstGeom>
          <a:noFill/>
        </p:spPr>
        <p:txBody>
          <a:bodyPr wrap="square" rtlCol="0">
            <a:noAutofit/>
          </a:bodyPr>
          <a:lstStyle/>
          <a:p>
            <a:r>
              <a:rPr lang="zh-CN" altLang="en-US" sz="4000" b="1" dirty="0">
                <a:solidFill>
                  <a:schemeClr val="bg1"/>
                </a:solidFill>
                <a:latin typeface="宋体" panose="02010600030101010101" pitchFamily="2" charset="-122"/>
                <a:ea typeface="宋体" panose="02010600030101010101" pitchFamily="2" charset="-122"/>
              </a:rPr>
              <a:t>知识回顾</a:t>
            </a:r>
            <a:r>
              <a:rPr lang="en-US" altLang="zh-CN" sz="4000" b="1" dirty="0">
                <a:solidFill>
                  <a:schemeClr val="bg1"/>
                </a:solidFill>
                <a:latin typeface="宋体" panose="02010600030101010101" pitchFamily="2" charset="-122"/>
                <a:ea typeface="宋体" panose="02010600030101010101" pitchFamily="2" charset="-122"/>
              </a:rPr>
              <a:t>-</a:t>
            </a:r>
            <a:r>
              <a:rPr lang="zh-CN" altLang="zh-CN" sz="4000" b="1" dirty="0">
                <a:solidFill>
                  <a:schemeClr val="bg1"/>
                </a:solidFill>
                <a:latin typeface="宋体" panose="02010600030101010101" pitchFamily="2" charset="-122"/>
                <a:ea typeface="宋体" panose="02010600030101010101" pitchFamily="2" charset="-122"/>
              </a:rPr>
              <a:t>利用不等式的性质求范围 </a:t>
            </a:r>
            <a:endParaRPr lang="zh-CN" altLang="en-US" sz="4000" b="1" dirty="0">
              <a:solidFill>
                <a:schemeClr val="bg1"/>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23745475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linds(horizontal)">
                                      <p:cBhvr>
                                        <p:cTn id="10" dur="500"/>
                                        <p:tgtEl>
                                          <p:spTgt spid="2">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650" name="对象 1">
            <a:extLst>
              <a:ext uri="{FF2B5EF4-FFF2-40B4-BE49-F238E27FC236}">
                <a16:creationId xmlns:a16="http://schemas.microsoft.com/office/drawing/2014/main" id="{414E185B-5392-0B50-16D7-19CB47C14569}"/>
              </a:ext>
            </a:extLst>
          </p:cNvPr>
          <p:cNvGraphicFramePr>
            <a:graphicFrameLocks noChangeAspect="1"/>
          </p:cNvGraphicFramePr>
          <p:nvPr/>
        </p:nvGraphicFramePr>
        <p:xfrm>
          <a:off x="628649" y="1159322"/>
          <a:ext cx="10675938" cy="1103313"/>
        </p:xfrm>
        <a:graphic>
          <a:graphicData uri="http://schemas.openxmlformats.org/presentationml/2006/ole">
            <mc:AlternateContent xmlns:mc="http://schemas.openxmlformats.org/markup-compatibility/2006">
              <mc:Choice xmlns:v="urn:schemas-microsoft-com:vml" Requires="v">
                <p:oleObj name="文档" r:id="rId2" imgW="10706100" imgH="1104900" progId="Word.Document.12">
                  <p:embed/>
                </p:oleObj>
              </mc:Choice>
              <mc:Fallback>
                <p:oleObj name="文档" r:id="rId2" imgW="10706100" imgH="1104900" progId="Word.Document.12">
                  <p:embed/>
                  <p:pic>
                    <p:nvPicPr>
                      <p:cNvPr id="27650" name="对象 1">
                        <a:extLst>
                          <a:ext uri="{FF2B5EF4-FFF2-40B4-BE49-F238E27FC236}">
                            <a16:creationId xmlns:a16="http://schemas.microsoft.com/office/drawing/2014/main" id="{414E185B-5392-0B50-16D7-19CB47C14569}"/>
                          </a:ext>
                        </a:extLst>
                      </p:cNvPr>
                      <p:cNvPicPr>
                        <a:picLocks noChangeAspect="1" noChangeArrowheads="1"/>
                      </p:cNvPicPr>
                      <p:nvPr/>
                    </p:nvPicPr>
                    <p:blipFill>
                      <a:blip r:embed="rId3"/>
                      <a:srcRect/>
                      <a:stretch>
                        <a:fillRect/>
                      </a:stretch>
                    </p:blipFill>
                    <p:spPr bwMode="auto">
                      <a:xfrm>
                        <a:off x="628649" y="1159322"/>
                        <a:ext cx="10675938" cy="110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对象 1">
            <a:extLst>
              <a:ext uri="{FF2B5EF4-FFF2-40B4-BE49-F238E27FC236}">
                <a16:creationId xmlns:a16="http://schemas.microsoft.com/office/drawing/2014/main" id="{19FD148B-63FD-3719-373A-39120CD20E4F}"/>
              </a:ext>
            </a:extLst>
          </p:cNvPr>
          <p:cNvGraphicFramePr>
            <a:graphicFrameLocks noChangeAspect="1"/>
          </p:cNvGraphicFramePr>
          <p:nvPr/>
        </p:nvGraphicFramePr>
        <p:xfrm>
          <a:off x="887413" y="2122488"/>
          <a:ext cx="5268912" cy="1366837"/>
        </p:xfrm>
        <a:graphic>
          <a:graphicData uri="http://schemas.openxmlformats.org/presentationml/2006/ole">
            <mc:AlternateContent xmlns:mc="http://schemas.openxmlformats.org/markup-compatibility/2006">
              <mc:Choice xmlns:v="urn:schemas-microsoft-com:vml" Requires="v">
                <p:oleObj name="文档" r:id="rId4" imgW="5270500" imgH="1371600" progId="Word.Document.12">
                  <p:embed/>
                </p:oleObj>
              </mc:Choice>
              <mc:Fallback>
                <p:oleObj name="文档" r:id="rId4" imgW="5270500" imgH="1371600" progId="Word.Document.12">
                  <p:embed/>
                  <p:pic>
                    <p:nvPicPr>
                      <p:cNvPr id="2" name="对象 1">
                        <a:extLst>
                          <a:ext uri="{FF2B5EF4-FFF2-40B4-BE49-F238E27FC236}">
                            <a16:creationId xmlns:a16="http://schemas.microsoft.com/office/drawing/2014/main" id="{19FD148B-63FD-3719-373A-39120CD20E4F}"/>
                          </a:ext>
                        </a:extLst>
                      </p:cNvPr>
                      <p:cNvPicPr>
                        <a:picLocks noChangeAspect="1" noChangeArrowheads="1"/>
                      </p:cNvPicPr>
                      <p:nvPr/>
                    </p:nvPicPr>
                    <p:blipFill>
                      <a:blip r:embed="rId5"/>
                      <a:srcRect/>
                      <a:stretch>
                        <a:fillRect/>
                      </a:stretch>
                    </p:blipFill>
                    <p:spPr bwMode="auto">
                      <a:xfrm>
                        <a:off x="887413" y="2122488"/>
                        <a:ext cx="5268912" cy="136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对象 2">
            <a:extLst>
              <a:ext uri="{FF2B5EF4-FFF2-40B4-BE49-F238E27FC236}">
                <a16:creationId xmlns:a16="http://schemas.microsoft.com/office/drawing/2014/main" id="{A962058B-EFE5-E12D-C364-226EC1651859}"/>
              </a:ext>
            </a:extLst>
          </p:cNvPr>
          <p:cNvGraphicFramePr>
            <a:graphicFrameLocks noChangeAspect="1"/>
          </p:cNvGraphicFramePr>
          <p:nvPr/>
        </p:nvGraphicFramePr>
        <p:xfrm>
          <a:off x="898525" y="3049588"/>
          <a:ext cx="5268913" cy="974725"/>
        </p:xfrm>
        <a:graphic>
          <a:graphicData uri="http://schemas.openxmlformats.org/presentationml/2006/ole">
            <mc:AlternateContent xmlns:mc="http://schemas.openxmlformats.org/markup-compatibility/2006">
              <mc:Choice xmlns:v="urn:schemas-microsoft-com:vml" Requires="v">
                <p:oleObj name="文档" r:id="rId6" imgW="5270500" imgH="977900" progId="Word.Document.12">
                  <p:embed/>
                </p:oleObj>
              </mc:Choice>
              <mc:Fallback>
                <p:oleObj name="文档" r:id="rId6" imgW="5270500" imgH="977900" progId="Word.Document.12">
                  <p:embed/>
                  <p:pic>
                    <p:nvPicPr>
                      <p:cNvPr id="3" name="对象 2">
                        <a:extLst>
                          <a:ext uri="{FF2B5EF4-FFF2-40B4-BE49-F238E27FC236}">
                            <a16:creationId xmlns:a16="http://schemas.microsoft.com/office/drawing/2014/main" id="{A962058B-EFE5-E12D-C364-226EC1651859}"/>
                          </a:ext>
                        </a:extLst>
                      </p:cNvPr>
                      <p:cNvPicPr>
                        <a:picLocks noChangeAspect="1" noChangeArrowheads="1"/>
                      </p:cNvPicPr>
                      <p:nvPr/>
                    </p:nvPicPr>
                    <p:blipFill>
                      <a:blip r:embed="rId7"/>
                      <a:srcRect/>
                      <a:stretch>
                        <a:fillRect/>
                      </a:stretch>
                    </p:blipFill>
                    <p:spPr bwMode="auto">
                      <a:xfrm>
                        <a:off x="898525" y="3049588"/>
                        <a:ext cx="5268913"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a:extLst>
              <a:ext uri="{FF2B5EF4-FFF2-40B4-BE49-F238E27FC236}">
                <a16:creationId xmlns:a16="http://schemas.microsoft.com/office/drawing/2014/main" id="{6CB0BEE5-A679-B09F-6DB2-EFB7AEF891BD}"/>
              </a:ext>
            </a:extLst>
          </p:cNvPr>
          <p:cNvGraphicFramePr>
            <a:graphicFrameLocks noChangeAspect="1"/>
          </p:cNvGraphicFramePr>
          <p:nvPr/>
        </p:nvGraphicFramePr>
        <p:xfrm>
          <a:off x="995363" y="3851275"/>
          <a:ext cx="5268912" cy="781050"/>
        </p:xfrm>
        <a:graphic>
          <a:graphicData uri="http://schemas.openxmlformats.org/presentationml/2006/ole">
            <mc:AlternateContent xmlns:mc="http://schemas.openxmlformats.org/markup-compatibility/2006">
              <mc:Choice xmlns:v="urn:schemas-microsoft-com:vml" Requires="v">
                <p:oleObj name="文档" r:id="rId8" imgW="5270500" imgH="787400" progId="Word.Document.12">
                  <p:embed/>
                </p:oleObj>
              </mc:Choice>
              <mc:Fallback>
                <p:oleObj name="文档" r:id="rId8" imgW="5270500" imgH="787400" progId="Word.Document.12">
                  <p:embed/>
                  <p:pic>
                    <p:nvPicPr>
                      <p:cNvPr id="4" name="对象 3">
                        <a:extLst>
                          <a:ext uri="{FF2B5EF4-FFF2-40B4-BE49-F238E27FC236}">
                            <a16:creationId xmlns:a16="http://schemas.microsoft.com/office/drawing/2014/main" id="{6CB0BEE5-A679-B09F-6DB2-EFB7AEF891BD}"/>
                          </a:ext>
                        </a:extLst>
                      </p:cNvPr>
                      <p:cNvPicPr>
                        <a:picLocks noChangeAspect="1" noChangeArrowheads="1"/>
                      </p:cNvPicPr>
                      <p:nvPr/>
                    </p:nvPicPr>
                    <p:blipFill>
                      <a:blip r:embed="rId9"/>
                      <a:srcRect/>
                      <a:stretch>
                        <a:fillRect/>
                      </a:stretch>
                    </p:blipFill>
                    <p:spPr bwMode="auto">
                      <a:xfrm>
                        <a:off x="995363" y="3851275"/>
                        <a:ext cx="5268912"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a:extLst>
              <a:ext uri="{FF2B5EF4-FFF2-40B4-BE49-F238E27FC236}">
                <a16:creationId xmlns:a16="http://schemas.microsoft.com/office/drawing/2014/main" id="{D54067D5-F3F6-99A1-58E3-45FAA901BB3F}"/>
              </a:ext>
            </a:extLst>
          </p:cNvPr>
          <p:cNvGraphicFramePr>
            <a:graphicFrameLocks noChangeAspect="1"/>
          </p:cNvGraphicFramePr>
          <p:nvPr/>
        </p:nvGraphicFramePr>
        <p:xfrm>
          <a:off x="1042988" y="4478338"/>
          <a:ext cx="5268912" cy="974725"/>
        </p:xfrm>
        <a:graphic>
          <a:graphicData uri="http://schemas.openxmlformats.org/presentationml/2006/ole">
            <mc:AlternateContent xmlns:mc="http://schemas.openxmlformats.org/markup-compatibility/2006">
              <mc:Choice xmlns:v="urn:schemas-microsoft-com:vml" Requires="v">
                <p:oleObj name="文档" r:id="rId10" imgW="5270500" imgH="977900" progId="Word.Document.12">
                  <p:embed/>
                </p:oleObj>
              </mc:Choice>
              <mc:Fallback>
                <p:oleObj name="文档" r:id="rId10" imgW="5270500" imgH="977900" progId="Word.Document.12">
                  <p:embed/>
                  <p:pic>
                    <p:nvPicPr>
                      <p:cNvPr id="5" name="对象 4">
                        <a:extLst>
                          <a:ext uri="{FF2B5EF4-FFF2-40B4-BE49-F238E27FC236}">
                            <a16:creationId xmlns:a16="http://schemas.microsoft.com/office/drawing/2014/main" id="{D54067D5-F3F6-99A1-58E3-45FAA901BB3F}"/>
                          </a:ext>
                        </a:extLst>
                      </p:cNvPr>
                      <p:cNvPicPr>
                        <a:picLocks noChangeAspect="1" noChangeArrowheads="1"/>
                      </p:cNvPicPr>
                      <p:nvPr/>
                    </p:nvPicPr>
                    <p:blipFill>
                      <a:blip r:embed="rId11"/>
                      <a:srcRect/>
                      <a:stretch>
                        <a:fillRect/>
                      </a:stretch>
                    </p:blipFill>
                    <p:spPr bwMode="auto">
                      <a:xfrm>
                        <a:off x="1042988" y="4478338"/>
                        <a:ext cx="5268912"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文本框 6">
            <a:extLst>
              <a:ext uri="{FF2B5EF4-FFF2-40B4-BE49-F238E27FC236}">
                <a16:creationId xmlns:a16="http://schemas.microsoft.com/office/drawing/2014/main" id="{6A87D695-2E15-23D2-339A-4FB6F4B45949}"/>
              </a:ext>
            </a:extLst>
          </p:cNvPr>
          <p:cNvSpPr txBox="1"/>
          <p:nvPr/>
        </p:nvSpPr>
        <p:spPr>
          <a:xfrm>
            <a:off x="0" y="0"/>
            <a:ext cx="8618483" cy="655320"/>
          </a:xfrm>
          <a:prstGeom prst="rect">
            <a:avLst/>
          </a:prstGeom>
          <a:noFill/>
        </p:spPr>
        <p:txBody>
          <a:bodyPr wrap="square" rtlCol="0">
            <a:noAutofit/>
          </a:bodyPr>
          <a:lstStyle/>
          <a:p>
            <a:r>
              <a:rPr lang="zh-CN" altLang="en-US" sz="4000" b="1" dirty="0">
                <a:solidFill>
                  <a:schemeClr val="bg1"/>
                </a:solidFill>
                <a:latin typeface="宋体" panose="02010600030101010101" pitchFamily="2" charset="-122"/>
                <a:ea typeface="宋体" panose="02010600030101010101" pitchFamily="2" charset="-122"/>
              </a:rPr>
              <a:t>知识回顾</a:t>
            </a:r>
            <a:r>
              <a:rPr lang="en-US" altLang="zh-CN" sz="4000" b="1" dirty="0">
                <a:solidFill>
                  <a:schemeClr val="bg1"/>
                </a:solidFill>
                <a:latin typeface="宋体" panose="02010600030101010101" pitchFamily="2" charset="-122"/>
                <a:ea typeface="宋体" panose="02010600030101010101" pitchFamily="2" charset="-122"/>
              </a:rPr>
              <a:t>-</a:t>
            </a:r>
            <a:r>
              <a:rPr lang="zh-CN" altLang="zh-CN" sz="4000" b="1" dirty="0">
                <a:solidFill>
                  <a:schemeClr val="bg1"/>
                </a:solidFill>
                <a:latin typeface="宋体" panose="02010600030101010101" pitchFamily="2" charset="-122"/>
                <a:ea typeface="宋体" panose="02010600030101010101" pitchFamily="2" charset="-122"/>
              </a:rPr>
              <a:t>利用不等式的性质求范围 </a:t>
            </a:r>
            <a:endParaRPr lang="zh-CN" altLang="en-US" sz="4000" b="1" dirty="0">
              <a:solidFill>
                <a:schemeClr val="bg1"/>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9715347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6A87D695-2E15-23D2-339A-4FB6F4B45949}"/>
              </a:ext>
            </a:extLst>
          </p:cNvPr>
          <p:cNvSpPr txBox="1"/>
          <p:nvPr/>
        </p:nvSpPr>
        <p:spPr>
          <a:xfrm>
            <a:off x="0" y="0"/>
            <a:ext cx="8618483" cy="655320"/>
          </a:xfrm>
          <a:prstGeom prst="rect">
            <a:avLst/>
          </a:prstGeom>
          <a:noFill/>
        </p:spPr>
        <p:txBody>
          <a:bodyPr wrap="square" rtlCol="0">
            <a:noAutofit/>
          </a:bodyPr>
          <a:lstStyle/>
          <a:p>
            <a:r>
              <a:rPr lang="zh-CN" altLang="en-US" sz="4000" b="1" dirty="0">
                <a:solidFill>
                  <a:schemeClr val="bg1"/>
                </a:solidFill>
                <a:latin typeface="宋体" panose="02010600030101010101" pitchFamily="2" charset="-122"/>
                <a:ea typeface="宋体" panose="02010600030101010101" pitchFamily="2" charset="-122"/>
              </a:rPr>
              <a:t>补充</a:t>
            </a:r>
          </a:p>
        </p:txBody>
      </p:sp>
      <p:graphicFrame>
        <p:nvGraphicFramePr>
          <p:cNvPr id="6" name="对象 1">
            <a:extLst>
              <a:ext uri="{FF2B5EF4-FFF2-40B4-BE49-F238E27FC236}">
                <a16:creationId xmlns:a16="http://schemas.microsoft.com/office/drawing/2014/main" id="{8B85553A-F93D-B7EA-7863-B5C356272628}"/>
              </a:ext>
            </a:extLst>
          </p:cNvPr>
          <p:cNvGraphicFramePr>
            <a:graphicFrameLocks noChangeAspect="1"/>
          </p:cNvGraphicFramePr>
          <p:nvPr>
            <p:extLst>
              <p:ext uri="{D42A27DB-BD31-4B8C-83A1-F6EECF244321}">
                <p14:modId xmlns:p14="http://schemas.microsoft.com/office/powerpoint/2010/main" val="3217609171"/>
              </p:ext>
            </p:extLst>
          </p:nvPr>
        </p:nvGraphicFramePr>
        <p:xfrm>
          <a:off x="396077" y="1532959"/>
          <a:ext cx="10660063" cy="1371600"/>
        </p:xfrm>
        <a:graphic>
          <a:graphicData uri="http://schemas.openxmlformats.org/presentationml/2006/ole">
            <mc:AlternateContent xmlns:mc="http://schemas.openxmlformats.org/markup-compatibility/2006">
              <mc:Choice xmlns:v="urn:schemas-microsoft-com:vml" Requires="v">
                <p:oleObj name="Document" r:id="rId2" imgW="10721136" imgH="1382635" progId="Word.Document.12">
                  <p:embed/>
                </p:oleObj>
              </mc:Choice>
              <mc:Fallback>
                <p:oleObj name="Document" r:id="rId2" imgW="10721136" imgH="1382635" progId="Word.Document.12">
                  <p:embed/>
                  <p:pic>
                    <p:nvPicPr>
                      <p:cNvPr id="25602" name="对象 1">
                        <a:extLst>
                          <a:ext uri="{FF2B5EF4-FFF2-40B4-BE49-F238E27FC236}">
                            <a16:creationId xmlns:a16="http://schemas.microsoft.com/office/drawing/2014/main" id="{B50388CE-9B29-90D3-3315-D95E645B57D1}"/>
                          </a:ext>
                        </a:extLst>
                      </p:cNvPr>
                      <p:cNvPicPr>
                        <a:picLocks noChangeAspect="1" noChangeArrowheads="1"/>
                      </p:cNvPicPr>
                      <p:nvPr/>
                    </p:nvPicPr>
                    <p:blipFill>
                      <a:blip r:embed="rId3"/>
                      <a:srcRect/>
                      <a:stretch>
                        <a:fillRect/>
                      </a:stretch>
                    </p:blipFill>
                    <p:spPr bwMode="auto">
                      <a:xfrm>
                        <a:off x="396077" y="1532959"/>
                        <a:ext cx="10660063"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0790632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1836135" y="900584"/>
            <a:ext cx="8171815" cy="3350895"/>
          </a:xfrm>
        </p:spPr>
        <p:txBody>
          <a:bodyPr/>
          <a:lstStyle/>
          <a:p>
            <a:r>
              <a:rPr lang="en-US" sz="6600" dirty="0">
                <a:latin typeface="宋体" panose="02010600030101010101" pitchFamily="2" charset="-122"/>
                <a:ea typeface="宋体" panose="02010600030101010101" pitchFamily="2" charset="-122"/>
                <a:cs typeface="宋体" panose="02010600030101010101" pitchFamily="2" charset="-122"/>
              </a:rPr>
              <a:t>2.2二次函数与一元二次方程、不等式</a:t>
            </a:r>
            <a:endParaRPr lang="zh-CN" altLang="en-US" sz="6600" dirty="0">
              <a:latin typeface="宋体" panose="02010600030101010101" pitchFamily="2" charset="-122"/>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290629590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2263775" cy="655320"/>
          </a:xfrm>
          <a:prstGeom prst="rect">
            <a:avLst/>
          </a:prstGeom>
          <a:noFill/>
        </p:spPr>
        <p:txBody>
          <a:bodyPr wrap="square" rtlCol="0">
            <a:noAutofit/>
          </a:bodyPr>
          <a:lstStyle/>
          <a:p>
            <a:r>
              <a:rPr lang="zh-CN" altLang="en-US" sz="4000" b="1">
                <a:solidFill>
                  <a:schemeClr val="bg1"/>
                </a:solidFill>
                <a:latin typeface="宋体" panose="02010600030101010101" pitchFamily="2" charset="-122"/>
                <a:ea typeface="宋体" panose="02010600030101010101" pitchFamily="2" charset="-122"/>
              </a:rPr>
              <a:t>新课引入</a:t>
            </a:r>
          </a:p>
        </p:txBody>
      </p:sp>
      <p:pic>
        <p:nvPicPr>
          <p:cNvPr id="5" name="图片 4">
            <a:extLst>
              <a:ext uri="{FF2B5EF4-FFF2-40B4-BE49-F238E27FC236}">
                <a16:creationId xmlns:a16="http://schemas.microsoft.com/office/drawing/2014/main" id="{B9C08A9B-1A69-FA3D-66AE-EB132BD54609}"/>
              </a:ext>
            </a:extLst>
          </p:cNvPr>
          <p:cNvPicPr>
            <a:picLocks noChangeAspect="1"/>
          </p:cNvPicPr>
          <p:nvPr/>
        </p:nvPicPr>
        <p:blipFill>
          <a:blip r:embed="rId2"/>
          <a:stretch>
            <a:fillRect/>
          </a:stretch>
        </p:blipFill>
        <p:spPr>
          <a:xfrm>
            <a:off x="9446895" y="2296795"/>
            <a:ext cx="2552700" cy="1318260"/>
          </a:xfrm>
          <a:prstGeom prst="rect">
            <a:avLst/>
          </a:prstGeom>
        </p:spPr>
      </p:pic>
      <p:sp>
        <p:nvSpPr>
          <p:cNvPr id="7" name="文本框 6">
            <a:extLst>
              <a:ext uri="{FF2B5EF4-FFF2-40B4-BE49-F238E27FC236}">
                <a16:creationId xmlns:a16="http://schemas.microsoft.com/office/drawing/2014/main" id="{6E9DEE11-BBD5-D275-7C8C-CFCCBD880ED7}"/>
              </a:ext>
            </a:extLst>
          </p:cNvPr>
          <p:cNvSpPr txBox="1"/>
          <p:nvPr/>
        </p:nvSpPr>
        <p:spPr>
          <a:xfrm>
            <a:off x="616585" y="646430"/>
            <a:ext cx="10746105" cy="1420495"/>
          </a:xfrm>
          <a:prstGeom prst="rect">
            <a:avLst/>
          </a:prstGeom>
          <a:noFill/>
        </p:spPr>
        <p:txBody>
          <a:bodyPr wrap="square" rtlCol="0">
            <a:spAutoFit/>
          </a:bodyPr>
          <a:lstStyle/>
          <a:p>
            <a:pPr>
              <a:lnSpc>
                <a:spcPct val="120000"/>
              </a:lnSpc>
            </a:pPr>
            <a:r>
              <a:rPr lang="zh-CN" altLang="en-US" sz="2400" b="1">
                <a:latin typeface="宋体" panose="02010600030101010101" pitchFamily="2" charset="-122"/>
                <a:ea typeface="宋体" panose="02010600030101010101" pitchFamily="2" charset="-122"/>
              </a:rPr>
              <a:t>在初中，我们从一次函数的角度看一元一次方程、一元一次不等式，发现了三者之间的内在联系，利用这种关系可以更好地解决相关问题</a:t>
            </a:r>
            <a:r>
              <a:rPr lang="en-US" altLang="zh-CN" sz="2400" b="1">
                <a:latin typeface="宋体" panose="02010600030101010101" pitchFamily="2" charset="-122"/>
                <a:ea typeface="宋体" panose="02010600030101010101" pitchFamily="2" charset="-122"/>
              </a:rPr>
              <a:t>.</a:t>
            </a:r>
            <a:r>
              <a:rPr lang="zh-CN" altLang="en-US" sz="2400" b="1">
                <a:latin typeface="宋体" panose="02010600030101010101" pitchFamily="2" charset="-122"/>
                <a:ea typeface="宋体" panose="02010600030101010101" pitchFamily="2" charset="-122"/>
              </a:rPr>
              <a:t>对于二次函数、一元二次方程和一元二次不等式，是否也有这样的联系呢？先来看一个问题</a:t>
            </a:r>
            <a:r>
              <a:rPr lang="en-US" altLang="zh-CN" sz="2400" b="1">
                <a:latin typeface="宋体" panose="02010600030101010101" pitchFamily="2" charset="-122"/>
                <a:ea typeface="宋体" panose="02010600030101010101" pitchFamily="2" charset="-122"/>
              </a:rPr>
              <a:t>.</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59A810C-8221-51E5-7E60-7B694D7892C6}"/>
                  </a:ext>
                </a:extLst>
              </p:cNvPr>
              <p:cNvSpPr txBox="1"/>
              <p:nvPr/>
            </p:nvSpPr>
            <p:spPr>
              <a:xfrm>
                <a:off x="616585" y="2226945"/>
                <a:ext cx="8868410" cy="3759200"/>
              </a:xfrm>
              <a:prstGeom prst="rect">
                <a:avLst/>
              </a:prstGeom>
              <a:noFill/>
            </p:spPr>
            <p:txBody>
              <a:bodyPr wrap="square" rtlCol="0">
                <a:spAutoFit/>
              </a:bodyPr>
              <a:lstStyle/>
              <a:p>
                <a:pPr algn="l">
                  <a:lnSpc>
                    <a:spcPct val="140000"/>
                  </a:lnSpc>
                </a:pPr>
                <a:r>
                  <a:rPr lang="zh-CN" altLang="en-US" sz="2400" b="1" dirty="0">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rPr>
                  <a:t>问题</a:t>
                </a:r>
                <a:r>
                  <a:rPr lang="zh-CN" altLang="en-US" sz="2400" b="1" dirty="0">
                    <a:latin typeface="宋体" panose="02010600030101010101" pitchFamily="2" charset="-122"/>
                    <a:ea typeface="宋体" panose="02010600030101010101" pitchFamily="2" charset="-122"/>
                  </a:rPr>
                  <a:t>：</a:t>
                </a:r>
                <a:r>
                  <a:rPr lang="zh-CN" sz="2400" b="1" dirty="0">
                    <a:latin typeface="宋体" panose="02010600030101010101" pitchFamily="2" charset="-122"/>
                    <a:ea typeface="宋体" panose="02010600030101010101" pitchFamily="2" charset="-122"/>
                  </a:rPr>
                  <a:t>园艺师打算在绿地上用栅栏围一个矩形区域种植花卉</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若栅栏的长度为</a:t>
                </a:r>
                <a:r>
                  <a:rPr lang="en-US" altLang="zh-CN" sz="2400" b="1" dirty="0">
                    <a:latin typeface="宋体" panose="02010600030101010101" pitchFamily="2" charset="-122"/>
                    <a:ea typeface="宋体" panose="02010600030101010101" pitchFamily="2" charset="-122"/>
                  </a:rPr>
                  <a:t>24</a:t>
                </a:r>
                <a14:m>
                  <m:oMath xmlns:m="http://schemas.openxmlformats.org/officeDocument/2006/math">
                    <m:r>
                      <a:rPr lang="en-US" altLang="zh-CN" sz="2400" i="1">
                        <a:latin typeface="Cambria Math" panose="02040503050406030204"/>
                        <a:ea typeface="宋体" pitchFamily="2" charset="-122"/>
                        <a:cs typeface="Cambria Math" panose="02040503050406030204" charset="0"/>
                      </a:rPr>
                      <m:t>𝑚</m:t>
                    </m:r>
                    <m:r>
                      <a:rPr lang="en-US" altLang="zh-CN" sz="2400" b="1" i="1">
                        <a:latin typeface="Cambria Math" panose="02040503050406030204"/>
                        <a:ea typeface="宋体" pitchFamily="2" charset="-122"/>
                        <a:cs typeface="Cambria Math" panose="02040503050406030204" charset="0"/>
                      </a:rPr>
                      <m:t>，</m:t>
                    </m:r>
                  </m:oMath>
                </a14:m>
                <a:r>
                  <a:rPr lang="zh-CN" altLang="en-US" sz="2400" b="1" dirty="0">
                    <a:latin typeface="Cambria Math" panose="02040503050406030204" charset="0"/>
                    <a:ea typeface="宋体" panose="02010600030101010101" pitchFamily="2" charset="-122"/>
                    <a:cs typeface="Cambria Math" panose="02040503050406030204" charset="0"/>
                  </a:rPr>
                  <a:t>围成的矩形区域的面积要大于</a:t>
                </a:r>
                <a14:m>
                  <m:oMath xmlns:m="http://schemas.openxmlformats.org/officeDocument/2006/math">
                    <m:r>
                      <a:rPr lang="en-US" altLang="zh-CN" sz="2400" i="1">
                        <a:latin typeface="Cambria Math" panose="02040503050406030204"/>
                        <a:ea typeface="宋体" pitchFamily="2" charset="-122"/>
                        <a:cs typeface="Cambria Math" panose="02040503050406030204" charset="0"/>
                      </a:rPr>
                      <m:t>20</m:t>
                    </m:r>
                    <m:sSup>
                      <m:sSupPr>
                        <m:ctrlPr>
                          <a:rPr lang="en-US" altLang="zh-CN" sz="2400" i="1">
                            <a:latin typeface="Cambria Math" panose="02040503050406030204" pitchFamily="18" charset="0"/>
                            <a:ea typeface="宋体" pitchFamily="2" charset="-122"/>
                            <a:cs typeface="Cambria Math" panose="02040503050406030204" charset="0"/>
                          </a:rPr>
                        </m:ctrlPr>
                      </m:sSupPr>
                      <m:e>
                        <m:r>
                          <a:rPr lang="en-US" altLang="zh-CN" sz="2400" i="1">
                            <a:latin typeface="Cambria Math" panose="02040503050406030204"/>
                            <a:ea typeface="宋体" pitchFamily="2" charset="-122"/>
                            <a:cs typeface="Cambria Math" panose="02040503050406030204" charset="0"/>
                          </a:rPr>
                          <m:t>𝑚</m:t>
                        </m:r>
                      </m:e>
                      <m:sup>
                        <m:r>
                          <a:rPr lang="en-US" altLang="zh-CN" sz="2400" i="1">
                            <a:latin typeface="Cambria Math" panose="02040503050406030204"/>
                            <a:ea typeface="宋体" pitchFamily="2" charset="-122"/>
                            <a:cs typeface="Cambria Math" panose="02040503050406030204" charset="0"/>
                          </a:rPr>
                          <m:t>2</m:t>
                        </m:r>
                      </m:sup>
                    </m:sSup>
                    <m:r>
                      <a:rPr lang="en-US" altLang="zh-CN" sz="2400" i="1">
                        <a:latin typeface="Cambria Math" panose="02040503050406030204"/>
                        <a:ea typeface="宋体" pitchFamily="2" charset="-122"/>
                        <a:cs typeface="Cambria Math" panose="02040503050406030204" charset="0"/>
                      </a:rPr>
                      <m:t>，</m:t>
                    </m:r>
                  </m:oMath>
                </a14:m>
                <a:r>
                  <a:rPr lang="zh-CN" altLang="en-US" sz="2400" b="1" dirty="0">
                    <a:latin typeface="Cambria Math" panose="02040503050406030204" charset="0"/>
                    <a:ea typeface="宋体" panose="02010600030101010101" pitchFamily="2" charset="-122"/>
                    <a:cs typeface="Cambria Math" panose="02040503050406030204" charset="0"/>
                  </a:rPr>
                  <a:t>则这个矩形的边长为多少米？</a:t>
                </a:r>
              </a:p>
              <a:p>
                <a:pPr algn="l">
                  <a:lnSpc>
                    <a:spcPct val="140000"/>
                  </a:lnSpc>
                </a:pPr>
                <a:r>
                  <a:rPr lang="zh-CN" altLang="en-US" sz="2400" b="1" dirty="0">
                    <a:solidFill>
                      <a:srgbClr val="FF0000"/>
                    </a:solidFill>
                    <a:latin typeface="Cambria Math" panose="02040503050406030204" charset="0"/>
                    <a:ea typeface="宋体" panose="02010600030101010101" pitchFamily="2" charset="-122"/>
                    <a:cs typeface="Cambria Math" panose="02040503050406030204" charset="0"/>
                  </a:rPr>
                  <a:t>设这个矩形的一条边长为</a:t>
                </a:r>
                <a14:m>
                  <m:oMath xmlns:m="http://schemas.openxmlformats.org/officeDocument/2006/math">
                    <m:r>
                      <a:rPr lang="en-US" altLang="zh-CN" sz="2400" i="1">
                        <a:solidFill>
                          <a:srgbClr val="FF0000"/>
                        </a:solidFill>
                        <a:latin typeface="Cambria Math" panose="02040503050406030204"/>
                        <a:ea typeface="宋体" pitchFamily="2" charset="-122"/>
                        <a:cs typeface="Cambria Math" panose="02040503050406030204" charset="0"/>
                      </a:rPr>
                      <m:t>𝑥</m:t>
                    </m:r>
                    <m:r>
                      <a:rPr lang="en-US" altLang="zh-CN" sz="2400" b="0" i="1" smtClean="0">
                        <a:solidFill>
                          <a:srgbClr val="FF0000"/>
                        </a:solidFill>
                        <a:latin typeface="Cambria Math" panose="02040503050406030204" pitchFamily="18" charset="0"/>
                        <a:ea typeface="宋体" pitchFamily="2" charset="-122"/>
                        <a:cs typeface="Cambria Math" panose="02040503050406030204" charset="0"/>
                      </a:rPr>
                      <m:t> </m:t>
                    </m:r>
                    <m:r>
                      <a:rPr lang="en-US" altLang="zh-CN" sz="2400" i="1">
                        <a:solidFill>
                          <a:srgbClr val="FF0000"/>
                        </a:solidFill>
                        <a:latin typeface="Cambria Math" panose="02040503050406030204"/>
                        <a:ea typeface="宋体" pitchFamily="2" charset="-122"/>
                        <a:cs typeface="Cambria Math" panose="02040503050406030204" charset="0"/>
                      </a:rPr>
                      <m:t>𝑚</m:t>
                    </m:r>
                  </m:oMath>
                </a14:m>
                <a:r>
                  <a:rPr lang="zh-CN" altLang="en-US" sz="2400" dirty="0">
                    <a:solidFill>
                      <a:srgbClr val="FF0000"/>
                    </a:solidFill>
                    <a:latin typeface="Cambria Math" panose="02040503050406030204" charset="0"/>
                    <a:ea typeface="宋体" panose="02010600030101010101" pitchFamily="2" charset="-122"/>
                    <a:cs typeface="Cambria Math" panose="02040503050406030204" charset="0"/>
                  </a:rPr>
                  <a:t>，</a:t>
                </a:r>
                <a:r>
                  <a:rPr lang="zh-CN" altLang="en-US" sz="2400" b="1" dirty="0">
                    <a:solidFill>
                      <a:srgbClr val="FF0000"/>
                    </a:solidFill>
                    <a:latin typeface="Cambria Math" panose="02040503050406030204" charset="0"/>
                    <a:ea typeface="宋体" panose="02010600030101010101" pitchFamily="2" charset="-122"/>
                    <a:cs typeface="Cambria Math" panose="02040503050406030204" charset="0"/>
                  </a:rPr>
                  <a:t>则另一条边为</a:t>
                </a:r>
                <a14:m>
                  <m:oMath xmlns:m="http://schemas.openxmlformats.org/officeDocument/2006/math">
                    <m:r>
                      <a:rPr lang="en-US" altLang="zh-CN" sz="2400" i="1">
                        <a:solidFill>
                          <a:srgbClr val="FF0000"/>
                        </a:solidFill>
                        <a:latin typeface="Cambria Math" panose="02040503050406030204"/>
                        <a:ea typeface="宋体" pitchFamily="2" charset="-122"/>
                        <a:cs typeface="Cambria Math" panose="02040503050406030204" charset="0"/>
                      </a:rPr>
                      <m:t>(</m:t>
                    </m:r>
                    <m:r>
                      <a:rPr lang="en-US" altLang="zh-CN" sz="2400" i="1">
                        <a:solidFill>
                          <a:srgbClr val="FF0000"/>
                        </a:solidFill>
                        <a:latin typeface="Cambria Math" panose="02040503050406030204"/>
                        <a:ea typeface="宋体" pitchFamily="2" charset="-122"/>
                        <a:cs typeface="Cambria Math" panose="02040503050406030204" charset="0"/>
                      </a:rPr>
                      <m:t>12</m:t>
                    </m:r>
                    <m:r>
                      <a:rPr lang="en-US" altLang="zh-CN" sz="2400" i="1">
                        <a:solidFill>
                          <a:srgbClr val="FF0000"/>
                        </a:solidFill>
                        <a:latin typeface="Cambria Math" panose="02040503050406030204"/>
                        <a:ea typeface="宋体" pitchFamily="2" charset="-122"/>
                        <a:cs typeface="Cambria Math" panose="02040503050406030204" charset="0"/>
                      </a:rPr>
                      <m:t>−</m:t>
                    </m:r>
                    <m:r>
                      <a:rPr lang="en-US" altLang="zh-CN" sz="2400" i="1">
                        <a:solidFill>
                          <a:srgbClr val="FF0000"/>
                        </a:solidFill>
                        <a:latin typeface="Cambria Math" panose="02040503050406030204"/>
                        <a:ea typeface="宋体" pitchFamily="2" charset="-122"/>
                        <a:cs typeface="Cambria Math" panose="02040503050406030204" charset="0"/>
                      </a:rPr>
                      <m:t>𝑥</m:t>
                    </m:r>
                    <m:r>
                      <a:rPr lang="en-US" altLang="zh-CN" sz="2400" i="1">
                        <a:solidFill>
                          <a:srgbClr val="FF0000"/>
                        </a:solidFill>
                        <a:latin typeface="Cambria Math" panose="02040503050406030204"/>
                        <a:ea typeface="宋体" pitchFamily="2" charset="-122"/>
                        <a:cs typeface="Cambria Math" panose="02040503050406030204" charset="0"/>
                      </a:rPr>
                      <m:t>)</m:t>
                    </m:r>
                    <m:r>
                      <a:rPr lang="en-US" altLang="zh-CN" sz="2400" i="1">
                        <a:solidFill>
                          <a:srgbClr val="FF0000"/>
                        </a:solidFill>
                        <a:latin typeface="Cambria Math" panose="02040503050406030204"/>
                        <a:ea typeface="宋体" pitchFamily="2" charset="-122"/>
                        <a:cs typeface="Cambria Math" panose="02040503050406030204" charset="0"/>
                      </a:rPr>
                      <m:t>𝑚</m:t>
                    </m:r>
                  </m:oMath>
                </a14:m>
                <a:r>
                  <a:rPr lang="en-US" altLang="zh-CN" sz="2400" dirty="0">
                    <a:solidFill>
                      <a:srgbClr val="FF0000"/>
                    </a:solidFill>
                    <a:latin typeface="Cambria Math" panose="02040503050406030204" charset="0"/>
                    <a:ea typeface="宋体" panose="02010600030101010101" pitchFamily="2" charset="-122"/>
                    <a:cs typeface="Cambria Math" panose="02040503050406030204" charset="0"/>
                  </a:rPr>
                  <a:t>.</a:t>
                </a:r>
              </a:p>
              <a:p>
                <a:pPr algn="l">
                  <a:lnSpc>
                    <a:spcPct val="140000"/>
                  </a:lnSpc>
                </a:pPr>
                <a:r>
                  <a:rPr lang="zh-CN" altLang="en-US" sz="2400" b="1" dirty="0">
                    <a:solidFill>
                      <a:srgbClr val="FF0000"/>
                    </a:solidFill>
                    <a:latin typeface="Cambria Math" panose="02040503050406030204" charset="0"/>
                    <a:ea typeface="宋体" panose="02010600030101010101" pitchFamily="2" charset="-122"/>
                    <a:cs typeface="Cambria Math" panose="02040503050406030204" charset="0"/>
                  </a:rPr>
                  <a:t>由题意，得</a:t>
                </a:r>
                <a:r>
                  <a:rPr lang="zh-CN" altLang="en-US" sz="2400" dirty="0">
                    <a:solidFill>
                      <a:srgbClr val="FF0000"/>
                    </a:solidFill>
                    <a:latin typeface="Cambria Math" panose="02040503050406030204" charset="0"/>
                    <a:ea typeface="宋体" panose="02010600030101010101" pitchFamily="2" charset="-122"/>
                    <a:cs typeface="Cambria Math" panose="02040503050406030204" charset="0"/>
                  </a:rPr>
                  <a:t>：</a:t>
                </a:r>
                <a14:m>
                  <m:oMath xmlns:m="http://schemas.openxmlformats.org/officeDocument/2006/math">
                    <m:r>
                      <a:rPr lang="en-US" altLang="zh-CN" sz="2400" i="1">
                        <a:solidFill>
                          <a:srgbClr val="FF0000"/>
                        </a:solidFill>
                        <a:latin typeface="Cambria Math" panose="02040503050406030204"/>
                        <a:ea typeface="宋体" pitchFamily="2" charset="-122"/>
                        <a:cs typeface="Cambria Math" panose="02040503050406030204" charset="0"/>
                      </a:rPr>
                      <m:t>(</m:t>
                    </m:r>
                    <m:r>
                      <a:rPr lang="en-US" altLang="zh-CN" sz="2400" i="1">
                        <a:solidFill>
                          <a:srgbClr val="FF0000"/>
                        </a:solidFill>
                        <a:latin typeface="Cambria Math" panose="02040503050406030204"/>
                        <a:ea typeface="宋体" pitchFamily="2" charset="-122"/>
                        <a:cs typeface="Cambria Math" panose="02040503050406030204" charset="0"/>
                      </a:rPr>
                      <m:t>12</m:t>
                    </m:r>
                    <m:r>
                      <a:rPr lang="en-US" altLang="zh-CN" sz="2400" i="1">
                        <a:solidFill>
                          <a:srgbClr val="FF0000"/>
                        </a:solidFill>
                        <a:latin typeface="Cambria Math" panose="02040503050406030204"/>
                        <a:ea typeface="宋体" pitchFamily="2" charset="-122"/>
                        <a:cs typeface="Cambria Math" panose="02040503050406030204" charset="0"/>
                      </a:rPr>
                      <m:t>−</m:t>
                    </m:r>
                    <m:r>
                      <a:rPr lang="en-US" altLang="zh-CN" sz="2400" i="1">
                        <a:solidFill>
                          <a:srgbClr val="FF0000"/>
                        </a:solidFill>
                        <a:latin typeface="Cambria Math" panose="02040503050406030204"/>
                        <a:ea typeface="宋体" pitchFamily="2" charset="-122"/>
                        <a:cs typeface="Cambria Math" panose="02040503050406030204" charset="0"/>
                      </a:rPr>
                      <m:t>𝑥</m:t>
                    </m:r>
                    <m:r>
                      <a:rPr lang="en-US" altLang="zh-CN" sz="2400" i="1">
                        <a:solidFill>
                          <a:srgbClr val="FF0000"/>
                        </a:solidFill>
                        <a:latin typeface="Cambria Math" panose="02040503050406030204"/>
                        <a:ea typeface="宋体" pitchFamily="2" charset="-122"/>
                        <a:cs typeface="Cambria Math" panose="02040503050406030204" charset="0"/>
                      </a:rPr>
                      <m:t>)</m:t>
                    </m:r>
                    <m:r>
                      <a:rPr lang="en-US" altLang="zh-CN" sz="2400" i="1">
                        <a:solidFill>
                          <a:srgbClr val="FF0000"/>
                        </a:solidFill>
                        <a:latin typeface="Cambria Math" panose="02040503050406030204"/>
                        <a:ea typeface="宋体" pitchFamily="2" charset="-122"/>
                        <a:cs typeface="Cambria Math" panose="02040503050406030204" charset="0"/>
                      </a:rPr>
                      <m:t>𝑥</m:t>
                    </m:r>
                    <m:r>
                      <a:rPr lang="en-US" altLang="zh-CN" sz="2400" i="1">
                        <a:solidFill>
                          <a:srgbClr val="FF0000"/>
                        </a:solidFill>
                        <a:latin typeface="Cambria Math" panose="02040503050406030204"/>
                        <a:ea typeface="宋体" pitchFamily="2" charset="-122"/>
                        <a:cs typeface="Cambria Math" panose="02040503050406030204" charset="0"/>
                      </a:rPr>
                      <m:t>&gt;</m:t>
                    </m:r>
                    <m:r>
                      <a:rPr lang="en-US" altLang="zh-CN" sz="2400" i="1">
                        <a:solidFill>
                          <a:srgbClr val="FF0000"/>
                        </a:solidFill>
                        <a:latin typeface="Cambria Math" panose="02040503050406030204"/>
                        <a:ea typeface="宋体" pitchFamily="2" charset="-122"/>
                        <a:cs typeface="Cambria Math" panose="02040503050406030204" charset="0"/>
                      </a:rPr>
                      <m:t>20</m:t>
                    </m:r>
                    <m:r>
                      <a:rPr lang="en-US" altLang="zh-CN" sz="2400" i="1">
                        <a:solidFill>
                          <a:srgbClr val="FF0000"/>
                        </a:solidFill>
                        <a:latin typeface="Cambria Math" panose="02040503050406030204"/>
                        <a:ea typeface="宋体" pitchFamily="2" charset="-122"/>
                        <a:cs typeface="Cambria Math" panose="02040503050406030204" charset="0"/>
                      </a:rPr>
                      <m:t>，</m:t>
                    </m:r>
                  </m:oMath>
                </a14:m>
                <a:r>
                  <a:rPr lang="zh-CN" altLang="en-US" sz="2400" b="1" dirty="0">
                    <a:solidFill>
                      <a:srgbClr val="FF0000"/>
                    </a:solidFill>
                    <a:latin typeface="Cambria Math" panose="02040503050406030204" charset="0"/>
                    <a:ea typeface="宋体" panose="02010600030101010101" pitchFamily="2" charset="-122"/>
                    <a:cs typeface="Cambria Math" panose="02040503050406030204" charset="0"/>
                  </a:rPr>
                  <a:t>其中</a:t>
                </a:r>
                <a14:m>
                  <m:oMath xmlns:m="http://schemas.openxmlformats.org/officeDocument/2006/math">
                    <m:r>
                      <a:rPr lang="en-US" altLang="zh-CN" sz="2400" i="1">
                        <a:solidFill>
                          <a:srgbClr val="FF0000"/>
                        </a:solidFill>
                        <a:latin typeface="Cambria Math" panose="02040503050406030204"/>
                        <a:ea typeface="宋体" pitchFamily="2" charset="-122"/>
                        <a:cs typeface="Cambria Math" panose="02040503050406030204" charset="0"/>
                      </a:rPr>
                      <m:t>𝑥</m:t>
                    </m:r>
                    <m:r>
                      <a:rPr lang="en-US" altLang="zh-CN" sz="2400" i="1">
                        <a:solidFill>
                          <a:srgbClr val="FF0000"/>
                        </a:solidFill>
                        <a:latin typeface="Cambria Math" panose="02040503050406030204"/>
                        <a:ea typeface="宋体" pitchFamily="2" charset="-122"/>
                        <a:cs typeface="Cambria Math" panose="02040503050406030204" charset="0"/>
                      </a:rPr>
                      <m:t>∈{</m:t>
                    </m:r>
                    <m:r>
                      <a:rPr lang="en-US" altLang="zh-CN" sz="2400" i="1">
                        <a:solidFill>
                          <a:srgbClr val="FF0000"/>
                        </a:solidFill>
                        <a:latin typeface="Cambria Math" panose="02040503050406030204"/>
                        <a:ea typeface="宋体" pitchFamily="2" charset="-122"/>
                        <a:cs typeface="Cambria Math" panose="02040503050406030204" charset="0"/>
                      </a:rPr>
                      <m:t>𝑥</m:t>
                    </m:r>
                    <m:r>
                      <a:rPr lang="en-US" altLang="zh-CN" sz="2400" i="1">
                        <a:solidFill>
                          <a:srgbClr val="FF0000"/>
                        </a:solidFill>
                        <a:latin typeface="Cambria Math" panose="02040503050406030204"/>
                        <a:ea typeface="宋体" pitchFamily="2" charset="-122"/>
                        <a:cs typeface="Cambria Math" panose="02040503050406030204" charset="0"/>
                      </a:rPr>
                      <m:t>|</m:t>
                    </m:r>
                    <m:r>
                      <a:rPr lang="en-US" altLang="zh-CN" sz="2400" i="1">
                        <a:solidFill>
                          <a:srgbClr val="FF0000"/>
                        </a:solidFill>
                        <a:latin typeface="Cambria Math" panose="02040503050406030204"/>
                        <a:ea typeface="宋体" pitchFamily="2" charset="-122"/>
                        <a:cs typeface="Cambria Math" panose="02040503050406030204" charset="0"/>
                      </a:rPr>
                      <m:t>0</m:t>
                    </m:r>
                    <m:r>
                      <a:rPr lang="en-US" altLang="zh-CN" sz="2400" i="1">
                        <a:solidFill>
                          <a:srgbClr val="FF0000"/>
                        </a:solidFill>
                        <a:latin typeface="Cambria Math" panose="02040503050406030204"/>
                        <a:ea typeface="宋体" pitchFamily="2" charset="-122"/>
                        <a:cs typeface="Cambria Math" panose="02040503050406030204" charset="0"/>
                      </a:rPr>
                      <m:t>&lt;</m:t>
                    </m:r>
                    <m:r>
                      <a:rPr lang="en-US" altLang="zh-CN" sz="2400" i="1">
                        <a:solidFill>
                          <a:srgbClr val="FF0000"/>
                        </a:solidFill>
                        <a:latin typeface="Cambria Math" panose="02040503050406030204"/>
                        <a:ea typeface="宋体" pitchFamily="2" charset="-122"/>
                        <a:cs typeface="Cambria Math" panose="02040503050406030204" charset="0"/>
                      </a:rPr>
                      <m:t>𝑥</m:t>
                    </m:r>
                    <m:r>
                      <a:rPr lang="en-US" altLang="zh-CN" sz="2400" i="1">
                        <a:solidFill>
                          <a:srgbClr val="FF0000"/>
                        </a:solidFill>
                        <a:latin typeface="Cambria Math" panose="02040503050406030204"/>
                        <a:ea typeface="宋体" pitchFamily="2" charset="-122"/>
                        <a:cs typeface="Cambria Math" panose="02040503050406030204" charset="0"/>
                      </a:rPr>
                      <m:t>&lt;</m:t>
                    </m:r>
                    <m:r>
                      <a:rPr lang="en-US" altLang="zh-CN" sz="2400" i="1">
                        <a:solidFill>
                          <a:srgbClr val="FF0000"/>
                        </a:solidFill>
                        <a:latin typeface="Cambria Math" panose="02040503050406030204"/>
                        <a:ea typeface="宋体" pitchFamily="2" charset="-122"/>
                        <a:cs typeface="Cambria Math" panose="02040503050406030204" charset="0"/>
                      </a:rPr>
                      <m:t>12</m:t>
                    </m:r>
                    <m:r>
                      <a:rPr lang="en-US" altLang="zh-CN" sz="2400" i="1">
                        <a:solidFill>
                          <a:srgbClr val="FF0000"/>
                        </a:solidFill>
                        <a:latin typeface="Cambria Math" panose="02040503050406030204"/>
                        <a:ea typeface="宋体" pitchFamily="2" charset="-122"/>
                        <a:cs typeface="Cambria Math" panose="02040503050406030204" charset="0"/>
                      </a:rPr>
                      <m:t>}.</m:t>
                    </m:r>
                  </m:oMath>
                </a14:m>
                <a:endParaRPr lang="en-US" altLang="zh-CN" sz="2400" i="1" dirty="0">
                  <a:solidFill>
                    <a:srgbClr val="FF0000"/>
                  </a:solidFill>
                  <a:latin typeface="Cambria Math" panose="02040503050406030204" charset="0"/>
                  <a:ea typeface="宋体" panose="02010600030101010101" pitchFamily="2" charset="-122"/>
                  <a:cs typeface="Cambria Math" panose="02040503050406030204" charset="0"/>
                </a:endParaRPr>
              </a:p>
              <a:p>
                <a:pPr algn="l">
                  <a:lnSpc>
                    <a:spcPct val="140000"/>
                  </a:lnSpc>
                </a:pPr>
                <a:r>
                  <a:rPr lang="zh-CN" altLang="en-US" sz="2400" b="1" dirty="0">
                    <a:solidFill>
                      <a:srgbClr val="FF0000"/>
                    </a:solidFill>
                    <a:latin typeface="Cambria Math" panose="02040503050406030204" charset="0"/>
                    <a:ea typeface="宋体" panose="02010600030101010101" pitchFamily="2" charset="-122"/>
                    <a:cs typeface="Cambria Math" panose="02040503050406030204" charset="0"/>
                  </a:rPr>
                  <a:t>整理得：</a:t>
                </a:r>
                <a14:m>
                  <m:oMath xmlns:m="http://schemas.openxmlformats.org/officeDocument/2006/math">
                    <m:sSup>
                      <m:sSupPr>
                        <m:ctrlPr>
                          <a:rPr lang="en-US" altLang="zh-CN" sz="2400" i="1">
                            <a:solidFill>
                              <a:srgbClr val="FF0000"/>
                            </a:solidFill>
                            <a:latin typeface="Cambria Math" panose="02040503050406030204" pitchFamily="18" charset="0"/>
                            <a:ea typeface="宋体" pitchFamily="2" charset="-122"/>
                            <a:cs typeface="Cambria Math" panose="02040503050406030204" charset="0"/>
                          </a:rPr>
                        </m:ctrlPr>
                      </m:sSupPr>
                      <m:e>
                        <m:r>
                          <a:rPr lang="en-US" altLang="zh-CN" sz="2400" i="1">
                            <a:solidFill>
                              <a:srgbClr val="FF0000"/>
                            </a:solidFill>
                            <a:latin typeface="Cambria Math" panose="02040503050406030204"/>
                            <a:ea typeface="宋体" pitchFamily="2" charset="-122"/>
                            <a:cs typeface="Cambria Math" panose="02040503050406030204" charset="0"/>
                          </a:rPr>
                          <m:t>𝑥</m:t>
                        </m:r>
                      </m:e>
                      <m:sup>
                        <m:r>
                          <a:rPr lang="en-US" altLang="zh-CN" sz="2400" i="1">
                            <a:solidFill>
                              <a:srgbClr val="FF0000"/>
                            </a:solidFill>
                            <a:latin typeface="Cambria Math" panose="02040503050406030204"/>
                            <a:ea typeface="宋体" pitchFamily="2" charset="-122"/>
                            <a:cs typeface="Cambria Math" panose="02040503050406030204" charset="0"/>
                          </a:rPr>
                          <m:t>2</m:t>
                        </m:r>
                      </m:sup>
                    </m:sSup>
                    <m:r>
                      <a:rPr lang="en-US" altLang="zh-CN" sz="2400" i="1">
                        <a:solidFill>
                          <a:srgbClr val="FF0000"/>
                        </a:solidFill>
                        <a:latin typeface="Cambria Math" panose="02040503050406030204"/>
                        <a:ea typeface="宋体" pitchFamily="2" charset="-122"/>
                        <a:cs typeface="Cambria Math" panose="02040503050406030204" charset="0"/>
                      </a:rPr>
                      <m:t>−</m:t>
                    </m:r>
                    <m:r>
                      <a:rPr lang="en-US" altLang="zh-CN" sz="2400" i="1">
                        <a:solidFill>
                          <a:srgbClr val="FF0000"/>
                        </a:solidFill>
                        <a:latin typeface="Cambria Math" panose="02040503050406030204"/>
                        <a:ea typeface="宋体" pitchFamily="2" charset="-122"/>
                        <a:cs typeface="Cambria Math" panose="02040503050406030204" charset="0"/>
                      </a:rPr>
                      <m:t>12</m:t>
                    </m:r>
                    <m:r>
                      <a:rPr lang="en-US" altLang="zh-CN" sz="2400" i="1">
                        <a:solidFill>
                          <a:srgbClr val="FF0000"/>
                        </a:solidFill>
                        <a:latin typeface="Cambria Math" panose="02040503050406030204"/>
                        <a:ea typeface="宋体" pitchFamily="2" charset="-122"/>
                        <a:cs typeface="Cambria Math" panose="02040503050406030204" charset="0"/>
                      </a:rPr>
                      <m:t>𝑥</m:t>
                    </m:r>
                    <m:r>
                      <a:rPr lang="en-US" altLang="zh-CN" sz="2400" i="1">
                        <a:solidFill>
                          <a:srgbClr val="FF0000"/>
                        </a:solidFill>
                        <a:latin typeface="Cambria Math" panose="02040503050406030204"/>
                        <a:ea typeface="宋体" pitchFamily="2" charset="-122"/>
                        <a:cs typeface="Cambria Math" panose="02040503050406030204" charset="0"/>
                      </a:rPr>
                      <m:t>+</m:t>
                    </m:r>
                    <m:r>
                      <a:rPr lang="en-US" altLang="zh-CN" sz="2400" i="1">
                        <a:solidFill>
                          <a:srgbClr val="FF0000"/>
                        </a:solidFill>
                        <a:latin typeface="Cambria Math" panose="02040503050406030204"/>
                        <a:ea typeface="宋体" pitchFamily="2" charset="-122"/>
                        <a:cs typeface="Cambria Math" panose="02040503050406030204" charset="0"/>
                      </a:rPr>
                      <m:t>20</m:t>
                    </m:r>
                    <m:r>
                      <a:rPr lang="en-US" altLang="zh-CN" sz="2400" i="1">
                        <a:solidFill>
                          <a:srgbClr val="FF0000"/>
                        </a:solidFill>
                        <a:latin typeface="Cambria Math" panose="02040503050406030204"/>
                        <a:ea typeface="宋体" pitchFamily="2" charset="-122"/>
                        <a:cs typeface="Cambria Math" panose="02040503050406030204" charset="0"/>
                      </a:rPr>
                      <m:t>&lt;</m:t>
                    </m:r>
                    <m:r>
                      <a:rPr lang="en-US" altLang="zh-CN" sz="2400" i="1">
                        <a:solidFill>
                          <a:srgbClr val="FF0000"/>
                        </a:solidFill>
                        <a:latin typeface="Cambria Math" panose="02040503050406030204"/>
                        <a:ea typeface="宋体" pitchFamily="2" charset="-122"/>
                        <a:cs typeface="Cambria Math" panose="02040503050406030204" charset="0"/>
                      </a:rPr>
                      <m:t>0</m:t>
                    </m:r>
                    <m:r>
                      <a:rPr lang="en-US" altLang="zh-CN" sz="2400" i="1">
                        <a:solidFill>
                          <a:srgbClr val="FF0000"/>
                        </a:solidFill>
                        <a:latin typeface="Cambria Math" panose="02040503050406030204"/>
                        <a:ea typeface="宋体" pitchFamily="2" charset="-122"/>
                        <a:cs typeface="Cambria Math" panose="02040503050406030204" charset="0"/>
                      </a:rPr>
                      <m:t>，</m:t>
                    </m:r>
                    <m:r>
                      <a:rPr lang="en-US" altLang="zh-CN" sz="2400" i="1">
                        <a:solidFill>
                          <a:srgbClr val="FF0000"/>
                        </a:solidFill>
                        <a:latin typeface="Cambria Math" panose="02040503050406030204"/>
                        <a:ea typeface="宋体" pitchFamily="2" charset="-122"/>
                        <a:cs typeface="Cambria Math" panose="02040503050406030204" charset="0"/>
                      </a:rPr>
                      <m:t>𝑥</m:t>
                    </m:r>
                    <m:r>
                      <a:rPr lang="en-US" altLang="zh-CN" sz="2400" i="1">
                        <a:solidFill>
                          <a:srgbClr val="FF0000"/>
                        </a:solidFill>
                        <a:latin typeface="Cambria Math" panose="02040503050406030204"/>
                        <a:ea typeface="宋体" pitchFamily="2" charset="-122"/>
                        <a:cs typeface="Cambria Math" panose="02040503050406030204" charset="0"/>
                      </a:rPr>
                      <m:t>∈{</m:t>
                    </m:r>
                    <m:r>
                      <a:rPr lang="en-US" altLang="zh-CN" sz="2400" i="1">
                        <a:solidFill>
                          <a:srgbClr val="FF0000"/>
                        </a:solidFill>
                        <a:latin typeface="Cambria Math" panose="02040503050406030204"/>
                        <a:ea typeface="宋体" pitchFamily="2" charset="-122"/>
                        <a:cs typeface="Cambria Math" panose="02040503050406030204" charset="0"/>
                      </a:rPr>
                      <m:t>𝑥</m:t>
                    </m:r>
                    <m:r>
                      <a:rPr lang="en-US" altLang="zh-CN" sz="2400" i="1">
                        <a:solidFill>
                          <a:srgbClr val="FF0000"/>
                        </a:solidFill>
                        <a:latin typeface="Cambria Math" panose="02040503050406030204"/>
                        <a:ea typeface="宋体" pitchFamily="2" charset="-122"/>
                        <a:cs typeface="Cambria Math" panose="02040503050406030204" charset="0"/>
                      </a:rPr>
                      <m:t>|</m:t>
                    </m:r>
                    <m:r>
                      <a:rPr lang="en-US" altLang="zh-CN" sz="2400" i="1">
                        <a:solidFill>
                          <a:srgbClr val="FF0000"/>
                        </a:solidFill>
                        <a:latin typeface="Cambria Math" panose="02040503050406030204"/>
                        <a:ea typeface="宋体" pitchFamily="2" charset="-122"/>
                        <a:cs typeface="Cambria Math" panose="02040503050406030204" charset="0"/>
                      </a:rPr>
                      <m:t>0</m:t>
                    </m:r>
                    <m:r>
                      <a:rPr lang="en-US" altLang="zh-CN" sz="2400" i="1">
                        <a:solidFill>
                          <a:srgbClr val="FF0000"/>
                        </a:solidFill>
                        <a:latin typeface="Cambria Math" panose="02040503050406030204"/>
                        <a:ea typeface="宋体" pitchFamily="2" charset="-122"/>
                        <a:cs typeface="Cambria Math" panose="02040503050406030204" charset="0"/>
                      </a:rPr>
                      <m:t>&lt;</m:t>
                    </m:r>
                    <m:r>
                      <a:rPr lang="en-US" altLang="zh-CN" sz="2400" i="1">
                        <a:solidFill>
                          <a:srgbClr val="FF0000"/>
                        </a:solidFill>
                        <a:latin typeface="Cambria Math" panose="02040503050406030204"/>
                        <a:ea typeface="宋体" pitchFamily="2" charset="-122"/>
                        <a:cs typeface="Cambria Math" panose="02040503050406030204" charset="0"/>
                      </a:rPr>
                      <m:t>𝑥</m:t>
                    </m:r>
                    <m:r>
                      <a:rPr lang="en-US" altLang="zh-CN" sz="2400" i="1">
                        <a:solidFill>
                          <a:srgbClr val="FF0000"/>
                        </a:solidFill>
                        <a:latin typeface="Cambria Math" panose="02040503050406030204"/>
                        <a:ea typeface="宋体" pitchFamily="2" charset="-122"/>
                        <a:cs typeface="Cambria Math" panose="02040503050406030204" charset="0"/>
                      </a:rPr>
                      <m:t>&lt;</m:t>
                    </m:r>
                    <m:r>
                      <a:rPr lang="en-US" altLang="zh-CN" sz="2400" i="1">
                        <a:solidFill>
                          <a:srgbClr val="FF0000"/>
                        </a:solidFill>
                        <a:latin typeface="Cambria Math" panose="02040503050406030204"/>
                        <a:ea typeface="宋体" pitchFamily="2" charset="-122"/>
                        <a:cs typeface="Cambria Math" panose="02040503050406030204" charset="0"/>
                      </a:rPr>
                      <m:t>12</m:t>
                    </m:r>
                    <m:r>
                      <a:rPr lang="en-US" altLang="zh-CN" sz="2400" i="1">
                        <a:solidFill>
                          <a:srgbClr val="FF0000"/>
                        </a:solidFill>
                        <a:latin typeface="Cambria Math" panose="02040503050406030204"/>
                        <a:ea typeface="宋体" pitchFamily="2" charset="-122"/>
                        <a:cs typeface="Cambria Math" panose="02040503050406030204" charset="0"/>
                      </a:rPr>
                      <m:t>}.</m:t>
                    </m:r>
                  </m:oMath>
                </a14:m>
                <a:r>
                  <a:rPr lang="en-US" altLang="zh-CN" sz="2400" b="1" dirty="0">
                    <a:solidFill>
                      <a:srgbClr val="FF0000"/>
                    </a:solidFill>
                    <a:latin typeface="宋体" panose="02010600030101010101" pitchFamily="2" charset="-122"/>
                    <a:ea typeface="宋体" panose="02010600030101010101" pitchFamily="2" charset="-122"/>
                    <a:cs typeface="Cambria Math" panose="02040503050406030204" charset="0"/>
                  </a:rPr>
                  <a:t>①</a:t>
                </a:r>
              </a:p>
              <a:p>
                <a:pPr algn="l">
                  <a:lnSpc>
                    <a:spcPct val="140000"/>
                  </a:lnSpc>
                </a:pPr>
                <a:r>
                  <a:rPr lang="zh-CN" altLang="en-US" sz="2400" b="1" dirty="0">
                    <a:solidFill>
                      <a:srgbClr val="FF0000"/>
                    </a:solidFill>
                    <a:latin typeface="宋体" panose="02010600030101010101" pitchFamily="2" charset="-122"/>
                    <a:ea typeface="宋体" panose="02010600030101010101" pitchFamily="2" charset="-122"/>
                    <a:cs typeface="Cambria Math" panose="02040503050406030204" charset="0"/>
                  </a:rPr>
                  <a:t>求得不等式</a:t>
                </a:r>
                <a:r>
                  <a:rPr lang="en-US" altLang="zh-CN" sz="2400" b="1" dirty="0">
                    <a:solidFill>
                      <a:srgbClr val="FF0000"/>
                    </a:solidFill>
                    <a:latin typeface="宋体" panose="02010600030101010101" pitchFamily="2" charset="-122"/>
                    <a:ea typeface="宋体" panose="02010600030101010101" pitchFamily="2" charset="-122"/>
                    <a:cs typeface="Cambria Math" panose="02040503050406030204" charset="0"/>
                    <a:sym typeface="+mn-ea"/>
                  </a:rPr>
                  <a:t>①</a:t>
                </a:r>
                <a:r>
                  <a:rPr lang="zh-CN" altLang="en-US" sz="2400" b="1" dirty="0">
                    <a:solidFill>
                      <a:srgbClr val="FF0000"/>
                    </a:solidFill>
                    <a:latin typeface="宋体" panose="02010600030101010101" pitchFamily="2" charset="-122"/>
                    <a:ea typeface="宋体" panose="02010600030101010101" pitchFamily="2" charset="-122"/>
                    <a:cs typeface="Cambria Math" panose="02040503050406030204" charset="0"/>
                  </a:rPr>
                  <a:t>的解集，就得到了问题的答案</a:t>
                </a:r>
                <a:r>
                  <a:rPr lang="en-US" altLang="zh-CN" sz="2400" b="1" dirty="0">
                    <a:solidFill>
                      <a:srgbClr val="FF0000"/>
                    </a:solidFill>
                    <a:latin typeface="宋体" panose="02010600030101010101" pitchFamily="2" charset="-122"/>
                    <a:ea typeface="宋体" panose="02010600030101010101" pitchFamily="2" charset="-122"/>
                    <a:cs typeface="Cambria Math" panose="02040503050406030204" charset="0"/>
                  </a:rPr>
                  <a:t>.</a:t>
                </a:r>
              </a:p>
            </p:txBody>
          </p:sp>
        </mc:Choice>
        <mc:Fallback xmlns="">
          <p:sp>
            <p:nvSpPr>
              <p:cNvPr id="8" name="文本框 7">
                <a:extLst>
                  <a:ext uri="{FF2B5EF4-FFF2-40B4-BE49-F238E27FC236}">
                    <a16:creationId xmlns:a16="http://schemas.microsoft.com/office/drawing/2014/main" id="{D59A810C-8221-51E5-7E60-7B694D7892C6}"/>
                  </a:ext>
                </a:extLst>
              </p:cNvPr>
              <p:cNvSpPr txBox="1">
                <a:spLocks noRot="1" noChangeAspect="1" noMove="1" noResize="1" noEditPoints="1" noAdjustHandles="1" noChangeArrowheads="1" noChangeShapeType="1" noTextEdit="1"/>
              </p:cNvSpPr>
              <p:nvPr/>
            </p:nvSpPr>
            <p:spPr>
              <a:xfrm>
                <a:off x="616585" y="2226945"/>
                <a:ext cx="8868410" cy="3759200"/>
              </a:xfrm>
              <a:prstGeom prst="rect">
                <a:avLst/>
              </a:prstGeom>
              <a:blipFill>
                <a:blip r:embed="rId3"/>
                <a:stretch>
                  <a:fillRect l="-1144" r="-715"/>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blinds(horizontal)">
                                      <p:cBhvr>
                                        <p:cTn id="7" dur="500"/>
                                        <p:tgtEl>
                                          <p:spTgt spid="8">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
                                            <p:txEl>
                                              <p:pRg st="2" end="2"/>
                                            </p:txEl>
                                          </p:spTgt>
                                        </p:tgtEl>
                                        <p:attrNameLst>
                                          <p:attrName>style.visibility</p:attrName>
                                        </p:attrNameLst>
                                      </p:cBhvr>
                                      <p:to>
                                        <p:strVal val="visible"/>
                                      </p:to>
                                    </p:set>
                                    <p:animEffect transition="in" filter="blinds(horizontal)">
                                      <p:cBhvr>
                                        <p:cTn id="10" dur="500"/>
                                        <p:tgtEl>
                                          <p:spTgt spid="8">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animEffect transition="in" filter="blinds(horizontal)">
                                      <p:cBhvr>
                                        <p:cTn id="13" dur="500"/>
                                        <p:tgtEl>
                                          <p:spTgt spid="8">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8">
                                            <p:txEl>
                                              <p:pRg st="4" end="4"/>
                                            </p:txEl>
                                          </p:spTgt>
                                        </p:tgtEl>
                                        <p:attrNameLst>
                                          <p:attrName>style.visibility</p:attrName>
                                        </p:attrNameLst>
                                      </p:cBhvr>
                                      <p:to>
                                        <p:strVal val="visible"/>
                                      </p:to>
                                    </p:set>
                                    <p:animEffect transition="in" filter="blinds(horizontal)">
                                      <p:cBhvr>
                                        <p:cTn id="16"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5498465" cy="655320"/>
          </a:xfrm>
          <a:prstGeom prst="rect">
            <a:avLst/>
          </a:prstGeom>
          <a:noFill/>
        </p:spPr>
        <p:txBody>
          <a:bodyPr wrap="square" rtlCol="0">
            <a:noAutofit/>
          </a:bodyPr>
          <a:lstStyle/>
          <a:p>
            <a:r>
              <a:rPr lang="zh-CN" sz="4000" b="1" dirty="0">
                <a:solidFill>
                  <a:schemeClr val="bg1"/>
                </a:solidFill>
                <a:latin typeface="宋体" panose="02010600030101010101" pitchFamily="2" charset="-122"/>
                <a:ea typeface="宋体" panose="02010600030101010101" pitchFamily="2" charset="-122"/>
              </a:rPr>
              <a:t>一元二次</a:t>
            </a:r>
            <a:r>
              <a:rPr sz="4000" b="1" dirty="0" err="1">
                <a:solidFill>
                  <a:schemeClr val="bg1"/>
                </a:solidFill>
                <a:latin typeface="宋体" panose="02010600030101010101" pitchFamily="2" charset="-122"/>
                <a:ea typeface="宋体" panose="02010600030101010101" pitchFamily="2" charset="-122"/>
                <a:cs typeface="宋体" panose="02010600030101010101" pitchFamily="2" charset="-122"/>
                <a:sym typeface="+mn-ea"/>
              </a:rPr>
              <a:t>不等式</a:t>
            </a:r>
            <a:endParaRPr lang="zh-CN" sz="4000" b="1"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endParaRPr>
          </a:p>
        </p:txBody>
      </p:sp>
      <mc:AlternateContent xmlns:mc="http://schemas.openxmlformats.org/markup-compatibility/2006" xmlns:a14="http://schemas.microsoft.com/office/drawing/2010/main">
        <mc:Choice Requires="a14">
          <p:sp>
            <p:nvSpPr>
              <p:cNvPr id="5" name="文本框 4"/>
              <p:cNvSpPr txBox="1"/>
              <p:nvPr/>
            </p:nvSpPr>
            <p:spPr>
              <a:xfrm>
                <a:off x="0" y="655320"/>
                <a:ext cx="12192000" cy="3322955"/>
              </a:xfrm>
              <a:prstGeom prst="rect">
                <a:avLst/>
              </a:prstGeom>
              <a:noFill/>
            </p:spPr>
            <p:txBody>
              <a:bodyPr wrap="square" rtlCol="0" anchor="t">
                <a:spAutoFit/>
              </a:bodyPr>
              <a:lstStyle/>
              <a:p>
                <a:pPr indent="457200">
                  <a:lnSpc>
                    <a:spcPct val="150000"/>
                  </a:lnSpc>
                </a:pPr>
                <a:r>
                  <a:rPr sz="2800" b="1" dirty="0">
                    <a:latin typeface="宋体" panose="02010600030101010101" pitchFamily="2" charset="-122"/>
                    <a:ea typeface="宋体" panose="02010600030101010101" pitchFamily="2" charset="-122"/>
                    <a:cs typeface="宋体" panose="02010600030101010101" pitchFamily="2" charset="-122"/>
                  </a:rPr>
                  <a:t>一般地，我们把</a:t>
                </a:r>
                <a:r>
                  <a:rPr sz="2800" b="1" dirty="0">
                    <a:solidFill>
                      <a:srgbClr val="FF0000"/>
                    </a:solidFill>
                    <a:latin typeface="宋体" panose="02010600030101010101" pitchFamily="2" charset="-122"/>
                    <a:ea typeface="宋体" panose="02010600030101010101" pitchFamily="2" charset="-122"/>
                    <a:cs typeface="宋体" panose="02010600030101010101" pitchFamily="2" charset="-122"/>
                  </a:rPr>
                  <a:t>只含有一个未知数</a:t>
                </a:r>
                <a:r>
                  <a:rPr lang="en-US" sz="2800" b="1" dirty="0">
                    <a:latin typeface="宋体" panose="02010600030101010101" pitchFamily="2" charset="-122"/>
                    <a:ea typeface="宋体" panose="02010600030101010101" pitchFamily="2" charset="-122"/>
                    <a:cs typeface="宋体" panose="02010600030101010101" pitchFamily="2" charset="-122"/>
                  </a:rPr>
                  <a:t>,</a:t>
                </a:r>
                <a:r>
                  <a:rPr sz="2800" b="1" dirty="0">
                    <a:latin typeface="宋体" panose="02010600030101010101" pitchFamily="2" charset="-122"/>
                    <a:ea typeface="宋体" panose="02010600030101010101" pitchFamily="2" charset="-122"/>
                    <a:cs typeface="宋体" panose="02010600030101010101" pitchFamily="2" charset="-122"/>
                  </a:rPr>
                  <a:t>并且</a:t>
                </a:r>
                <a:r>
                  <a:rPr sz="2800" b="1" dirty="0">
                    <a:solidFill>
                      <a:srgbClr val="FF0000"/>
                    </a:solidFill>
                    <a:latin typeface="宋体" panose="02010600030101010101" pitchFamily="2" charset="-122"/>
                    <a:ea typeface="宋体" panose="02010600030101010101" pitchFamily="2" charset="-122"/>
                    <a:cs typeface="宋体" panose="02010600030101010101" pitchFamily="2" charset="-122"/>
                  </a:rPr>
                  <a:t>未知数的最高次数是2</a:t>
                </a:r>
                <a:r>
                  <a:rPr sz="2800" b="1" dirty="0">
                    <a:latin typeface="宋体" panose="02010600030101010101" pitchFamily="2" charset="-122"/>
                    <a:ea typeface="宋体" panose="02010600030101010101" pitchFamily="2" charset="-122"/>
                    <a:cs typeface="宋体" panose="02010600030101010101" pitchFamily="2" charset="-122"/>
                  </a:rPr>
                  <a:t>的不等式</a:t>
                </a:r>
                <a:r>
                  <a:rPr lang="en-US" sz="2800" b="1" dirty="0">
                    <a:latin typeface="宋体" panose="02010600030101010101" pitchFamily="2" charset="-122"/>
                    <a:ea typeface="宋体" panose="02010600030101010101" pitchFamily="2" charset="-122"/>
                    <a:cs typeface="宋体" panose="02010600030101010101" pitchFamily="2" charset="-122"/>
                  </a:rPr>
                  <a:t>,</a:t>
                </a:r>
                <a:r>
                  <a:rPr sz="2800" b="1" dirty="0">
                    <a:latin typeface="宋体" panose="02010600030101010101" pitchFamily="2" charset="-122"/>
                    <a:ea typeface="宋体" panose="02010600030101010101" pitchFamily="2" charset="-122"/>
                    <a:cs typeface="宋体" panose="02010600030101010101" pitchFamily="2" charset="-122"/>
                  </a:rPr>
                  <a:t>称为</a:t>
                </a:r>
                <a:r>
                  <a:rPr sz="2800" b="1" dirty="0">
                    <a:solidFill>
                      <a:srgbClr val="FF0000"/>
                    </a:solidFill>
                    <a:latin typeface="宋体" panose="02010600030101010101" pitchFamily="2" charset="-122"/>
                    <a:ea typeface="宋体" panose="02010600030101010101" pitchFamily="2" charset="-122"/>
                    <a:cs typeface="宋体" panose="02010600030101010101" pitchFamily="2" charset="-122"/>
                  </a:rPr>
                  <a:t>一元二次不等式</a:t>
                </a:r>
                <a:r>
                  <a:rPr sz="2800" b="1" dirty="0">
                    <a:latin typeface="宋体" panose="02010600030101010101" pitchFamily="2" charset="-122"/>
                    <a:ea typeface="宋体" panose="02010600030101010101" pitchFamily="2" charset="-122"/>
                    <a:cs typeface="宋体" panose="02010600030101010101" pitchFamily="2" charset="-122"/>
                  </a:rPr>
                  <a:t> (quadric inequality in one unknown).</a:t>
                </a:r>
              </a:p>
              <a:p>
                <a:pPr indent="457200">
                  <a:lnSpc>
                    <a:spcPct val="150000"/>
                  </a:lnSpc>
                </a:pPr>
                <a:r>
                  <a:rPr sz="2800" b="1" dirty="0" err="1">
                    <a:latin typeface="宋体" panose="02010600030101010101" pitchFamily="2" charset="-122"/>
                    <a:ea typeface="宋体" panose="02010600030101010101" pitchFamily="2" charset="-122"/>
                    <a:cs typeface="宋体" panose="02010600030101010101" pitchFamily="2" charset="-122"/>
                  </a:rPr>
                  <a:t>一元二次不等式的一般形式是</a:t>
                </a:r>
                <a:endParaRPr sz="2800" b="1" dirty="0">
                  <a:latin typeface="宋体" panose="02010600030101010101" pitchFamily="2" charset="-122"/>
                  <a:ea typeface="宋体" panose="02010600030101010101" pitchFamily="2" charset="-122"/>
                  <a:cs typeface="宋体" panose="02010600030101010101" pitchFamily="2" charset="-122"/>
                </a:endParaRPr>
              </a:p>
              <a:p>
                <a:pPr indent="457200" algn="ctr">
                  <a:lnSpc>
                    <a:spcPct val="150000"/>
                  </a:lnSpc>
                </a:pPr>
                <a14:m>
                  <m:oMathPara xmlns:m="http://schemas.openxmlformats.org/officeDocument/2006/math">
                    <m:oMathParaPr>
                      <m:jc m:val="centerGroup"/>
                    </m:oMathParaPr>
                    <m:oMath xmlns:m="http://schemas.openxmlformats.org/officeDocument/2006/math">
                      <m:r>
                        <a:rPr lang="zh-CN" altLang="en-US" sz="2800" b="0" i="1" dirty="0" smtClean="0">
                          <a:latin typeface="Cambria Math" panose="02040503050406030204" pitchFamily="18" charset="0"/>
                          <a:ea typeface="宋体" panose="02010600030101010101" pitchFamily="2" charset="-122"/>
                          <a:cs typeface="宋体" panose="02010600030101010101" pitchFamily="2" charset="-122"/>
                        </a:rPr>
                        <m:t>𝑎𝑥</m:t>
                      </m:r>
                      <m:r>
                        <a:rPr lang="zh-CN" altLang="en-US" sz="2800" b="0" i="1" baseline="30000" dirty="0">
                          <a:latin typeface="Cambria Math" panose="02040503050406030204" pitchFamily="18" charset="0"/>
                          <a:ea typeface="宋体" panose="02010600030101010101" pitchFamily="2" charset="-122"/>
                          <a:cs typeface="宋体" panose="02010600030101010101" pitchFamily="2" charset="-122"/>
                        </a:rPr>
                        <m:t>2</m:t>
                      </m:r>
                      <m:r>
                        <a:rPr lang="en-US" altLang="zh-CN" sz="2800" b="0" i="1" dirty="0">
                          <a:latin typeface="Cambria Math" panose="02040503050406030204" pitchFamily="18" charset="0"/>
                          <a:ea typeface="宋体" panose="02010600030101010101" pitchFamily="2" charset="-122"/>
                          <a:cs typeface="宋体" panose="02010600030101010101" pitchFamily="2" charset="-122"/>
                        </a:rPr>
                        <m:t>+</m:t>
                      </m:r>
                      <m:r>
                        <a:rPr lang="en-US" altLang="zh-CN" sz="2800" b="0" i="1" dirty="0">
                          <a:latin typeface="Cambria Math" panose="02040503050406030204" pitchFamily="18" charset="0"/>
                          <a:ea typeface="宋体" panose="02010600030101010101" pitchFamily="2" charset="-122"/>
                          <a:cs typeface="宋体" panose="02010600030101010101" pitchFamily="2" charset="-122"/>
                        </a:rPr>
                        <m:t>𝑏𝑥</m:t>
                      </m:r>
                      <m:r>
                        <a:rPr lang="en-US" altLang="zh-CN" sz="2800" b="0" i="1" dirty="0">
                          <a:latin typeface="Cambria Math" panose="02040503050406030204" pitchFamily="18" charset="0"/>
                          <a:ea typeface="宋体" panose="02010600030101010101" pitchFamily="2" charset="-122"/>
                          <a:cs typeface="宋体" panose="02010600030101010101" pitchFamily="2" charset="-122"/>
                        </a:rPr>
                        <m:t>+</m:t>
                      </m:r>
                      <m:r>
                        <a:rPr lang="en-US" altLang="zh-CN" sz="2800" b="0" i="1" dirty="0">
                          <a:latin typeface="Cambria Math" panose="02040503050406030204" pitchFamily="18" charset="0"/>
                          <a:ea typeface="宋体" panose="02010600030101010101" pitchFamily="2" charset="-122"/>
                          <a:cs typeface="宋体" panose="02010600030101010101" pitchFamily="2" charset="-122"/>
                        </a:rPr>
                        <m:t>𝑐</m:t>
                      </m:r>
                      <m:r>
                        <a:rPr lang="en-US" altLang="zh-CN" sz="2800" b="0" i="1" dirty="0">
                          <a:latin typeface="Cambria Math" panose="02040503050406030204" pitchFamily="18" charset="0"/>
                          <a:ea typeface="宋体" panose="02010600030101010101" pitchFamily="2" charset="-122"/>
                          <a:cs typeface="宋体" panose="02010600030101010101" pitchFamily="2" charset="-122"/>
                        </a:rPr>
                        <m:t>&gt;0</m:t>
                      </m:r>
                      <m:r>
                        <a:rPr lang="zh-CN" altLang="en-US" sz="2800" b="0" i="1" dirty="0">
                          <a:latin typeface="Cambria Math" panose="02040503050406030204" pitchFamily="18" charset="0"/>
                          <a:ea typeface="宋体" panose="02010600030101010101" pitchFamily="2" charset="-122"/>
                          <a:cs typeface="宋体" panose="02010600030101010101" pitchFamily="2" charset="-122"/>
                        </a:rPr>
                        <m:t>或</m:t>
                      </m:r>
                      <m:r>
                        <a:rPr lang="zh-CN" altLang="en-US" sz="2800" b="0" i="1" dirty="0">
                          <a:latin typeface="Cambria Math" panose="02040503050406030204" pitchFamily="18" charset="0"/>
                          <a:ea typeface="宋体" panose="02010600030101010101" pitchFamily="2" charset="-122"/>
                          <a:cs typeface="宋体" panose="02010600030101010101" pitchFamily="2" charset="-122"/>
                        </a:rPr>
                        <m:t>𝑎𝑥</m:t>
                      </m:r>
                      <m:r>
                        <a:rPr lang="zh-CN" altLang="en-US" sz="2800" b="0" i="1" baseline="30000" dirty="0">
                          <a:latin typeface="Cambria Math" panose="02040503050406030204" pitchFamily="18" charset="0"/>
                          <a:ea typeface="宋体" panose="02010600030101010101" pitchFamily="2" charset="-122"/>
                          <a:cs typeface="宋体" panose="02010600030101010101" pitchFamily="2" charset="-122"/>
                        </a:rPr>
                        <m:t>2</m:t>
                      </m:r>
                      <m:r>
                        <a:rPr lang="en-US" altLang="zh-CN" sz="2800" b="0" i="1" dirty="0">
                          <a:latin typeface="Cambria Math" panose="02040503050406030204" pitchFamily="18" charset="0"/>
                          <a:ea typeface="宋体" panose="02010600030101010101" pitchFamily="2" charset="-122"/>
                          <a:cs typeface="宋体" panose="02010600030101010101" pitchFamily="2" charset="-122"/>
                        </a:rPr>
                        <m:t>+</m:t>
                      </m:r>
                      <m:r>
                        <a:rPr lang="en-US" altLang="zh-CN" sz="2800" b="0" i="1" dirty="0">
                          <a:latin typeface="Cambria Math" panose="02040503050406030204" pitchFamily="18" charset="0"/>
                          <a:ea typeface="宋体" panose="02010600030101010101" pitchFamily="2" charset="-122"/>
                          <a:cs typeface="宋体" panose="02010600030101010101" pitchFamily="2" charset="-122"/>
                        </a:rPr>
                        <m:t>𝑏𝑥</m:t>
                      </m:r>
                      <m:r>
                        <a:rPr lang="en-US" altLang="zh-CN" sz="2800" b="0" i="1" dirty="0">
                          <a:latin typeface="Cambria Math" panose="02040503050406030204" pitchFamily="18" charset="0"/>
                          <a:ea typeface="宋体" panose="02010600030101010101" pitchFamily="2" charset="-122"/>
                          <a:cs typeface="宋体" panose="02010600030101010101" pitchFamily="2" charset="-122"/>
                        </a:rPr>
                        <m:t>+</m:t>
                      </m:r>
                      <m:r>
                        <a:rPr lang="en-US" altLang="zh-CN" sz="2800" b="0" i="1" dirty="0">
                          <a:latin typeface="Cambria Math" panose="02040503050406030204" pitchFamily="18" charset="0"/>
                          <a:ea typeface="宋体" panose="02010600030101010101" pitchFamily="2" charset="-122"/>
                          <a:cs typeface="宋体" panose="02010600030101010101" pitchFamily="2" charset="-122"/>
                        </a:rPr>
                        <m:t>𝑐</m:t>
                      </m:r>
                      <m:r>
                        <a:rPr lang="en-US" altLang="zh-CN" sz="2800" b="0" i="1" dirty="0">
                          <a:latin typeface="Cambria Math" panose="02040503050406030204" pitchFamily="18" charset="0"/>
                          <a:ea typeface="宋体" panose="02010600030101010101" pitchFamily="2" charset="-122"/>
                          <a:cs typeface="宋体" panose="02010600030101010101" pitchFamily="2" charset="-122"/>
                        </a:rPr>
                        <m:t>&lt;0</m:t>
                      </m:r>
                    </m:oMath>
                  </m:oMathPara>
                </a14:m>
                <a:endParaRPr sz="2800" dirty="0">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r>
                  <a:rPr sz="2800" b="1" dirty="0" err="1">
                    <a:latin typeface="宋体" panose="02010600030101010101" pitchFamily="2" charset="-122"/>
                    <a:ea typeface="宋体" panose="02010600030101010101" pitchFamily="2" charset="-122"/>
                    <a:cs typeface="宋体" panose="02010600030101010101" pitchFamily="2" charset="-122"/>
                  </a:rPr>
                  <a:t>其中</a:t>
                </a:r>
                <a14:m>
                  <m:oMath xmlns:m="http://schemas.openxmlformats.org/officeDocument/2006/math">
                    <m:r>
                      <a:rPr lang="zh-CN" altLang="en-US" sz="2800" i="1" dirty="0" smtClean="0">
                        <a:latin typeface="Cambria Math" panose="02040503050406030204" pitchFamily="18" charset="0"/>
                        <a:ea typeface="宋体" panose="02010600030101010101" pitchFamily="2" charset="-122"/>
                        <a:cs typeface="宋体" panose="02010600030101010101" pitchFamily="2" charset="-122"/>
                      </a:rPr>
                      <m:t>𝑎</m:t>
                    </m:r>
                    <m:r>
                      <a:rPr lang="zh-CN" altLang="en-US" sz="2800" i="1" dirty="0" smtClean="0">
                        <a:latin typeface="Cambria Math" panose="02040503050406030204" pitchFamily="18" charset="0"/>
                        <a:ea typeface="宋体" panose="02010600030101010101" pitchFamily="2" charset="-122"/>
                        <a:cs typeface="宋体" panose="02010600030101010101" pitchFamily="2" charset="-122"/>
                      </a:rPr>
                      <m:t>，</m:t>
                    </m:r>
                    <m:r>
                      <a:rPr lang="zh-CN" altLang="en-US" sz="2800" i="1" dirty="0" smtClean="0">
                        <a:latin typeface="Cambria Math" panose="02040503050406030204" pitchFamily="18" charset="0"/>
                        <a:ea typeface="宋体" panose="02010600030101010101" pitchFamily="2" charset="-122"/>
                        <a:cs typeface="宋体" panose="02010600030101010101" pitchFamily="2" charset="-122"/>
                      </a:rPr>
                      <m:t>𝑏</m:t>
                    </m:r>
                    <m:r>
                      <a:rPr lang="zh-CN" altLang="en-US" sz="2800" i="1" dirty="0" smtClean="0">
                        <a:latin typeface="Cambria Math" panose="02040503050406030204" pitchFamily="18" charset="0"/>
                        <a:ea typeface="宋体" panose="02010600030101010101" pitchFamily="2" charset="-122"/>
                        <a:cs typeface="宋体" panose="02010600030101010101" pitchFamily="2" charset="-122"/>
                      </a:rPr>
                      <m:t>，</m:t>
                    </m:r>
                    <m:r>
                      <a:rPr lang="zh-CN" altLang="en-US" sz="2800" i="1" dirty="0" smtClean="0">
                        <a:latin typeface="Cambria Math" panose="02040503050406030204" pitchFamily="18" charset="0"/>
                        <a:ea typeface="宋体" panose="02010600030101010101" pitchFamily="2" charset="-122"/>
                        <a:cs typeface="宋体" panose="02010600030101010101" pitchFamily="2" charset="-122"/>
                      </a:rPr>
                      <m:t>𝑐</m:t>
                    </m:r>
                    <m:r>
                      <a:rPr lang="zh-CN" altLang="en-US" sz="2800" i="1" dirty="0">
                        <a:latin typeface="Cambria Math" panose="02040503050406030204" pitchFamily="18" charset="0"/>
                        <a:ea typeface="宋体" panose="02010600030101010101" pitchFamily="2" charset="-122"/>
                        <a:cs typeface="宋体" panose="02010600030101010101" pitchFamily="2" charset="-122"/>
                      </a:rPr>
                      <m:t> </m:t>
                    </m:r>
                  </m:oMath>
                </a14:m>
                <a:r>
                  <a:rPr sz="2800" b="1" dirty="0">
                    <a:latin typeface="宋体" panose="02010600030101010101" pitchFamily="2" charset="-122"/>
                    <a:ea typeface="宋体" panose="02010600030101010101" pitchFamily="2" charset="-122"/>
                    <a:cs typeface="宋体" panose="02010600030101010101" pitchFamily="2" charset="-122"/>
                  </a:rPr>
                  <a:t>均为常数，</a:t>
                </a:r>
                <a14:m>
                  <m:oMath xmlns:m="http://schemas.openxmlformats.org/officeDocument/2006/math">
                    <m:r>
                      <a:rPr lang="zh-CN" altLang="en-US" sz="2800" b="0" i="1" dirty="0" smtClean="0">
                        <a:latin typeface="Cambria Math" panose="02040503050406030204" pitchFamily="18" charset="0"/>
                        <a:ea typeface="宋体" panose="02010600030101010101" pitchFamily="2" charset="-122"/>
                        <a:cs typeface="宋体" panose="02010600030101010101" pitchFamily="2" charset="-122"/>
                      </a:rPr>
                      <m:t>𝑎</m:t>
                    </m:r>
                    <m:r>
                      <a:rPr lang="zh-CN" altLang="en-US" sz="2800" b="0" i="1" dirty="0" smtClean="0">
                        <a:latin typeface="Cambria Math" panose="02040503050406030204" pitchFamily="18" charset="0"/>
                        <a:ea typeface="宋体" panose="02010600030101010101" pitchFamily="2" charset="-122"/>
                        <a:cs typeface="宋体" panose="02010600030101010101" pitchFamily="2" charset="-122"/>
                      </a:rPr>
                      <m:t>≠0</m:t>
                    </m:r>
                  </m:oMath>
                </a14:m>
                <a:r>
                  <a:rPr sz="2800" b="1" dirty="0">
                    <a:latin typeface="宋体" panose="02010600030101010101" pitchFamily="2" charset="-122"/>
                    <a:ea typeface="宋体" panose="02010600030101010101" pitchFamily="2" charset="-122"/>
                    <a:cs typeface="宋体" panose="02010600030101010101" pitchFamily="2" charset="-122"/>
                  </a:rPr>
                  <a:t>.</a:t>
                </a:r>
              </a:p>
            </p:txBody>
          </p:sp>
        </mc:Choice>
        <mc:Fallback xmlns="">
          <p:sp>
            <p:nvSpPr>
              <p:cNvPr id="5" name="文本框 4"/>
              <p:cNvSpPr txBox="1">
                <a:spLocks noRot="1" noChangeAspect="1" noMove="1" noResize="1" noEditPoints="1" noAdjustHandles="1" noChangeArrowheads="1" noChangeShapeType="1" noTextEdit="1"/>
              </p:cNvSpPr>
              <p:nvPr/>
            </p:nvSpPr>
            <p:spPr>
              <a:xfrm>
                <a:off x="0" y="655320"/>
                <a:ext cx="12192000" cy="3322955"/>
              </a:xfrm>
              <a:prstGeom prst="rect">
                <a:avLst/>
              </a:prstGeom>
              <a:blipFill>
                <a:blip r:embed="rId3"/>
                <a:stretch>
                  <a:fillRect l="-1145" b="-1141"/>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F5679C01-1F7E-3EE9-FC3D-CCAE29D4DCBE}"/>
              </a:ext>
            </a:extLst>
          </p:cNvPr>
          <p:cNvSpPr txBox="1"/>
          <p:nvPr>
            <p:custDataLst>
              <p:tags r:id="rId1"/>
            </p:custDataLst>
          </p:nvPr>
        </p:nvSpPr>
        <p:spPr>
          <a:xfrm>
            <a:off x="368300" y="4317365"/>
            <a:ext cx="11564620" cy="1210945"/>
          </a:xfrm>
          <a:prstGeom prst="rect">
            <a:avLst/>
          </a:prstGeom>
          <a:noFill/>
          <a:ln w="28575">
            <a:noFill/>
            <a:prstDash val="dash"/>
          </a:ln>
        </p:spPr>
        <p:txBody>
          <a:bodyPr wrap="square" rtlCol="0">
            <a:spAutoFit/>
          </a:bodyPr>
          <a:lstStyle/>
          <a:p>
            <a:pPr fontAlgn="auto">
              <a:lnSpc>
                <a:spcPct val="130000"/>
              </a:lnSpc>
            </a:pPr>
            <a:r>
              <a:rPr lang="zh-CN" altLang="en-US" sz="2800" dirty="0">
                <a:solidFill>
                  <a:schemeClr val="tx1"/>
                </a:solidFill>
                <a:latin typeface="Times New Roman" panose="02020603050405020304" pitchFamily="18" charset="0"/>
                <a:ea typeface="楷体" panose="02010609060101010101" charset="-122"/>
                <a:cs typeface="Times New Roman" panose="02020603050405020304" pitchFamily="18" charset="0"/>
              </a:rPr>
              <a:t>注：若无</a:t>
            </a:r>
            <a:r>
              <a:rPr lang="en-US" altLang="zh-CN" sz="2800" i="1" dirty="0">
                <a:solidFill>
                  <a:schemeClr val="tx1"/>
                </a:solidFill>
                <a:latin typeface="Times New Roman" panose="02020603050405020304" pitchFamily="18" charset="0"/>
                <a:ea typeface="楷体" panose="02010609060101010101" charset="-122"/>
                <a:cs typeface="Times New Roman" panose="02020603050405020304" pitchFamily="18" charset="0"/>
              </a:rPr>
              <a:t>a</a:t>
            </a:r>
            <a:r>
              <a:rPr lang="zh-CN" altLang="en-US" sz="2800" dirty="0">
                <a:solidFill>
                  <a:schemeClr val="tx1"/>
                </a:solidFill>
                <a:latin typeface="Times New Roman" panose="02020603050405020304" pitchFamily="18" charset="0"/>
                <a:ea typeface="楷体" panose="02010609060101010101" charset="-122"/>
                <a:cs typeface="Times New Roman" panose="02020603050405020304" pitchFamily="18" charset="0"/>
              </a:rPr>
              <a:t>≠</a:t>
            </a:r>
            <a:r>
              <a:rPr lang="en-US" altLang="zh-CN" sz="2800" dirty="0">
                <a:solidFill>
                  <a:schemeClr val="tx1"/>
                </a:solidFill>
                <a:latin typeface="Times New Roman" panose="02020603050405020304" pitchFamily="18" charset="0"/>
                <a:ea typeface="楷体" panose="02010609060101010101" charset="-122"/>
                <a:cs typeface="Times New Roman" panose="02020603050405020304" pitchFamily="18" charset="0"/>
              </a:rPr>
              <a:t>0</a:t>
            </a:r>
            <a:r>
              <a:rPr lang="zh-CN" altLang="en-US" sz="2800" dirty="0">
                <a:solidFill>
                  <a:schemeClr val="tx1"/>
                </a:solidFill>
                <a:latin typeface="Times New Roman" panose="02020603050405020304" pitchFamily="18" charset="0"/>
                <a:ea typeface="楷体" panose="02010609060101010101" charset="-122"/>
                <a:cs typeface="Times New Roman" panose="02020603050405020304" pitchFamily="18" charset="0"/>
              </a:rPr>
              <a:t>这个条件，则该不等式不一定是一元二次不等式，需对</a:t>
            </a:r>
            <a:r>
              <a:rPr lang="en-US" altLang="zh-CN" sz="2800" i="1" dirty="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a</a:t>
            </a:r>
            <a:r>
              <a:rPr lang="zh-CN" altLang="en-US" sz="2800" dirty="0">
                <a:solidFill>
                  <a:schemeClr val="tx1"/>
                </a:solidFill>
                <a:latin typeface="Times New Roman" panose="02020603050405020304" pitchFamily="18" charset="0"/>
                <a:ea typeface="楷体" panose="02010609060101010101" charset="-122"/>
                <a:cs typeface="Times New Roman" panose="02020603050405020304" pitchFamily="18" charset="0"/>
              </a:rPr>
              <a:t>是否为零展开讨论</a:t>
            </a:r>
            <a:r>
              <a:rPr lang="en-US" altLang="zh-CN" sz="2800" dirty="0">
                <a:solidFill>
                  <a:schemeClr val="tx1"/>
                </a:solidFill>
                <a:latin typeface="Times New Roman" panose="02020603050405020304" pitchFamily="18" charset="0"/>
                <a:ea typeface="楷体" panose="02010609060101010101" charset="-122"/>
                <a:cs typeface="Times New Roman" panose="02020603050405020304" pitchFamily="18" charset="0"/>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AS_OS" val="Unix 3.10 unknown"/>
  <p:tag name="AS_RELEASE_DATE" val="2023.03.31"/>
  <p:tag name="AS_TITLE" val="Aspose.Slides for Java"/>
  <p:tag name="AS_VERSION" val="23.3"/>
  <p:tag name="COMMONDATA" val="eyJoZGlkIjoiMjc3NTg4MzNhMTY1YTk0M2EwNTRmNTBkMjcwNTBiOTcifQ=="/>
  <p:tag name="KSO_WPP_MARK_KEY" val="b033e577-0897-4d6c-94ee-dd5bf1a28856"/>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AS_UNIQUEID" val="614"/>
  <p:tag name="KSO_WM_BEAUTIFY_FLAG" val="#wm#"/>
  <p:tag name="KSO_WM_TAG_VERSION" val="1.0"/>
  <p:tag name="KSO_WM_TEMPLATE_CATEGORY" val="custom"/>
  <p:tag name="KSO_WM_TEMPLATE_INDEX" val="20204426"/>
  <p:tag name="KSO_WM_UNIT_COMPATIBLE" val="0"/>
  <p:tag name="KSO_WM_UNIT_DIAGRAM_ISNUMVISUAL" val="0"/>
  <p:tag name="KSO_WM_UNIT_DIAGRAM_ISREFERUNIT" val="0"/>
  <p:tag name="KSO_WM_UNIT_HIGHLIGHT" val="0"/>
  <p:tag name="KSO_WM_UNIT_ID" val="custom20204426_8*i*1"/>
  <p:tag name="KSO_WM_UNIT_INDEX" val="1"/>
  <p:tag name="KSO_WM_UNIT_LAYERLEVEL" val="1"/>
  <p:tag name="KSO_WM_UNIT_TYPE" val="i"/>
</p:tagLst>
</file>

<file path=ppt/tags/tag18.xml><?xml version="1.0" encoding="utf-8"?>
<p:tagLst xmlns:a="http://schemas.openxmlformats.org/drawingml/2006/main" xmlns:r="http://schemas.openxmlformats.org/officeDocument/2006/relationships" xmlns:p="http://schemas.openxmlformats.org/presentationml/2006/main">
  <p:tag name="AS_UNIQUEID" val="617"/>
  <p:tag name="KSO_WM_BEAUTIFY_FLAG" val="#wm#"/>
  <p:tag name="KSO_WM_TAG_VERSION" val="1.0"/>
  <p:tag name="KSO_WM_TEMPLATE_CATEGORY" val="custom"/>
  <p:tag name="KSO_WM_TEMPLATE_INDEX" val="20204426"/>
  <p:tag name="KSO_WM_UNIT_COMPATIBLE" val="0"/>
  <p:tag name="KSO_WM_UNIT_DIAGRAM_ISNUMVISUAL" val="0"/>
  <p:tag name="KSO_WM_UNIT_DIAGRAM_ISREFERUNIT" val="0"/>
  <p:tag name="KSO_WM_UNIT_HIGHLIGHT" val="0"/>
  <p:tag name="KSO_WM_UNIT_ID" val="custom20204426_8*i*4"/>
  <p:tag name="KSO_WM_UNIT_INDEX" val="4"/>
  <p:tag name="KSO_WM_UNIT_LAYERLEVEL" val="1"/>
  <p:tag name="KSO_WM_UNIT_TYPE" val="i"/>
</p:tagLst>
</file>

<file path=ppt/tags/tag19.xml><?xml version="1.0" encoding="utf-8"?>
<p:tagLst xmlns:a="http://schemas.openxmlformats.org/drawingml/2006/main" xmlns:r="http://schemas.openxmlformats.org/officeDocument/2006/relationships" xmlns:p="http://schemas.openxmlformats.org/presentationml/2006/main">
  <p:tag name="AS_UNIQUEID" val="620"/>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INDEX" val="20202691"/>
  <p:tag name="KSO_WM_UNIT_COMPATIBLE" val="0"/>
  <p:tag name="KSO_WM_UNIT_DIAGRAM_ISNUMVISUAL" val="0"/>
  <p:tag name="KSO_WM_UNIT_DIAGRAM_ISREFERUNIT" val="0"/>
  <p:tag name="KSO_WM_UNIT_HIGHLIGHT" val="0"/>
  <p:tag name="KSO_WM_UNIT_ID" val="_0**"/>
  <p:tag name="KSO_WM_UNIT_LAYERLEVEL" val="1"/>
</p:tagLst>
</file>

<file path=ppt/tags/tag20.xml><?xml version="1.0" encoding="utf-8"?>
<p:tagLst xmlns:a="http://schemas.openxmlformats.org/drawingml/2006/main" xmlns:r="http://schemas.openxmlformats.org/officeDocument/2006/relationships" xmlns:p="http://schemas.openxmlformats.org/presentationml/2006/main">
  <p:tag name="AS_UNIQUEID" val="618"/>
  <p:tag name="KSO_WM_BEAUTIFY_FLAG" val="#wm#"/>
  <p:tag name="KSO_WM_TAG_VERSION" val="1.0"/>
  <p:tag name="KSO_WM_TEMPLATE_CATEGORY" val="custom"/>
  <p:tag name="KSO_WM_TEMPLATE_INDEX" val="20204426"/>
  <p:tag name="KSO_WM_UNIT_COMPATIBLE" val="0"/>
  <p:tag name="KSO_WM_UNIT_DIAGRAM_ISNUMVISUAL" val="0"/>
  <p:tag name="KSO_WM_UNIT_DIAGRAM_ISREFERUNIT" val="0"/>
  <p:tag name="KSO_WM_UNIT_HIGHLIGHT" val="0"/>
  <p:tag name="KSO_WM_UNIT_ID" val="custom20204426_8*i*5"/>
  <p:tag name="KSO_WM_UNIT_INDEX" val="5"/>
  <p:tag name="KSO_WM_UNIT_LAYERLEVEL" val="1"/>
  <p:tag name="KSO_WM_UNIT_TYPE" val="i"/>
</p:tagLst>
</file>

<file path=ppt/tags/tag21.xml><?xml version="1.0" encoding="utf-8"?>
<p:tagLst xmlns:a="http://schemas.openxmlformats.org/drawingml/2006/main" xmlns:r="http://schemas.openxmlformats.org/officeDocument/2006/relationships" xmlns:p="http://schemas.openxmlformats.org/presentationml/2006/main">
  <p:tag name="AS_UNIQUEID" val="619"/>
  <p:tag name="KSO_WM_BEAUTIFY_FLAG" val="#wm#"/>
  <p:tag name="KSO_WM_TAG_VERSION" val="1.0"/>
  <p:tag name="KSO_WM_TEMPLATE_CATEGORY" val="custom"/>
  <p:tag name="KSO_WM_TEMPLATE_INDEX" val="20204426"/>
  <p:tag name="KSO_WM_UNIT_COMPATIBLE" val="0"/>
  <p:tag name="KSO_WM_UNIT_DIAGRAM_ISNUMVISUAL" val="0"/>
  <p:tag name="KSO_WM_UNIT_DIAGRAM_ISREFERUNIT" val="0"/>
  <p:tag name="KSO_WM_UNIT_HIGHLIGHT" val="0"/>
  <p:tag name="KSO_WM_UNIT_ID" val="custom20204426_8*i*7"/>
  <p:tag name="KSO_WM_UNIT_INDEX" val="7"/>
  <p:tag name="KSO_WM_UNIT_LAYERLEVEL" val="1"/>
  <p:tag name="KSO_WM_UNIT_TYPE" val="i"/>
</p:tagLst>
</file>

<file path=ppt/tags/tag22.xml><?xml version="1.0" encoding="utf-8"?>
<p:tagLst xmlns:a="http://schemas.openxmlformats.org/drawingml/2006/main" xmlns:r="http://schemas.openxmlformats.org/officeDocument/2006/relationships" xmlns:p="http://schemas.openxmlformats.org/presentationml/2006/main">
  <p:tag name="AS_UNIQUEID" val="615"/>
  <p:tag name="KSO_WM_BEAUTIFY_FLAG" val="#wm#"/>
  <p:tag name="KSO_WM_TAG_VERSION" val="1.0"/>
  <p:tag name="KSO_WM_TEMPLATE_CATEGORY" val="custom"/>
  <p:tag name="KSO_WM_TEMPLATE_INDEX" val="20204426"/>
  <p:tag name="KSO_WM_UNIT_COMPATIBLE" val="0"/>
  <p:tag name="KSO_WM_UNIT_DIAGRAM_ISNUMVISUAL" val="0"/>
  <p:tag name="KSO_WM_UNIT_DIAGRAM_ISREFERUNIT" val="0"/>
  <p:tag name="KSO_WM_UNIT_HIGHLIGHT" val="0"/>
  <p:tag name="KSO_WM_UNIT_ID" val="custom20204426_8*i*2"/>
  <p:tag name="KSO_WM_UNIT_INDEX" val="2"/>
  <p:tag name="KSO_WM_UNIT_LAYERLEVEL" val="1"/>
  <p:tag name="KSO_WM_UNIT_TYPE" val="i"/>
</p:tagLst>
</file>

<file path=ppt/tags/tag23.xml><?xml version="1.0" encoding="utf-8"?>
<p:tagLst xmlns:a="http://schemas.openxmlformats.org/drawingml/2006/main" xmlns:r="http://schemas.openxmlformats.org/officeDocument/2006/relationships" xmlns:p="http://schemas.openxmlformats.org/presentationml/2006/main">
  <p:tag name="AS_UNIQUEID" val="616"/>
  <p:tag name="KSO_WM_BEAUTIFY_FLAG" val="#wm#"/>
  <p:tag name="KSO_WM_TAG_VERSION" val="1.0"/>
  <p:tag name="KSO_WM_TEMPLATE_CATEGORY" val="custom"/>
  <p:tag name="KSO_WM_TEMPLATE_INDEX" val="20204426"/>
  <p:tag name="KSO_WM_UNIT_COMPATIBLE" val="0"/>
  <p:tag name="KSO_WM_UNIT_DIAGRAM_ISNUMVISUAL" val="0"/>
  <p:tag name="KSO_WM_UNIT_DIAGRAM_ISREFERUNIT" val="0"/>
  <p:tag name="KSO_WM_UNIT_HIGHLIGHT" val="0"/>
  <p:tag name="KSO_WM_UNIT_ID" val="custom20204426_8*i*3"/>
  <p:tag name="KSO_WM_UNIT_INDEX" val="3"/>
  <p:tag name="KSO_WM_UNIT_LAYERLEVEL" val="1"/>
  <p:tag name="KSO_WM_UNIT_TYPE" val="i"/>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l1-3"/>
  <p:tag name="KSO_WM_SLIDE_COLORSCHEME_VERSION" val="3.2"/>
  <p:tag name="KSO_WM_SLIDE_DIAGTYPE" val="l"/>
  <p:tag name="KSO_WM_SLIDE_ID" val="custom20204426_26"/>
  <p:tag name="KSO_WM_SLIDE_INDEX" val="26"/>
  <p:tag name="KSO_WM_SLIDE_ITEM_CNT" val="3"/>
  <p:tag name="KSO_WM_SLIDE_LAYOUT" val="a_i_l"/>
  <p:tag name="KSO_WM_SLIDE_LAYOUT_CNT" val="1_1_1"/>
  <p:tag name="KSO_WM_SLIDE_POSITION" val="54.3*115.4"/>
  <p:tag name="KSO_WM_SLIDE_SIZE" val="851.397*345.2"/>
  <p:tag name="KSO_WM_SLIDE_SUBTYPE" val="diag"/>
  <p:tag name="KSO_WM_SLIDE_TYPE" val="text"/>
  <p:tag name="KSO_WM_SPECIAL_SOURCE" val="bdnull"/>
  <p:tag name="KSO_WM_TAG_VERSION" val="1.0"/>
  <p:tag name="KSO_WM_TEMPLATE_CATEGORY" val="custom"/>
  <p:tag name="KSO_WM_TEMPLATE_COLOR_TYPE" val="1"/>
  <p:tag name="KSO_WM_TEMPLATE_INDEX" val="20204426"/>
  <p:tag name="KSO_WM_TEMPLATE_MASTER_TYPE" val="1"/>
  <p:tag name="KSO_WM_TEMPLATE_SUBCATEGORY" val="0"/>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INDEX" val="20202691"/>
  <p:tag name="KSO_WM_UNIT_COMPATIBLE" val="0"/>
  <p:tag name="KSO_WM_UNIT_DIAGRAM_ISNUMVISUAL" val="0"/>
  <p:tag name="KSO_WM_UNIT_DIAGRAM_ISREFERUNIT" val="0"/>
  <p:tag name="KSO_WM_UNIT_HIGHLIGHT" val="0"/>
  <p:tag name="KSO_WM_UNIT_ID" val="_0**"/>
  <p:tag name="KSO_WM_UNIT_LAYERLEVEL" val="1"/>
</p:tagLst>
</file>

<file path=ppt/tags/tag30.xml><?xml version="1.0" encoding="utf-8"?>
<p:tagLst xmlns:a="http://schemas.openxmlformats.org/drawingml/2006/main" xmlns:r="http://schemas.openxmlformats.org/officeDocument/2006/relationships" xmlns:p="http://schemas.openxmlformats.org/presentationml/2006/main">
  <p:tag name="AS_UNIQUEID" val="724"/>
</p:tagLst>
</file>

<file path=ppt/tags/tag31.xml><?xml version="1.0" encoding="utf-8"?>
<p:tagLst xmlns:a="http://schemas.openxmlformats.org/drawingml/2006/main" xmlns:r="http://schemas.openxmlformats.org/officeDocument/2006/relationships" xmlns:p="http://schemas.openxmlformats.org/presentationml/2006/main">
  <p:tag name="AS_UNIQUEID" val="297"/>
</p:tagLst>
</file>

<file path=ppt/tags/tag32.xml><?xml version="1.0" encoding="utf-8"?>
<p:tagLst xmlns:a="http://schemas.openxmlformats.org/drawingml/2006/main" xmlns:r="http://schemas.openxmlformats.org/officeDocument/2006/relationships" xmlns:p="http://schemas.openxmlformats.org/presentationml/2006/main">
  <p:tag name="AS_UNIQUEID" val="720"/>
</p:tagLst>
</file>

<file path=ppt/tags/tag33.xml><?xml version="1.0" encoding="utf-8"?>
<p:tagLst xmlns:a="http://schemas.openxmlformats.org/drawingml/2006/main" xmlns:r="http://schemas.openxmlformats.org/officeDocument/2006/relationships" xmlns:p="http://schemas.openxmlformats.org/presentationml/2006/main">
  <p:tag name="AS_UNIQUEID" val="721"/>
</p:tagLst>
</file>

<file path=ppt/tags/tag34.xml><?xml version="1.0" encoding="utf-8"?>
<p:tagLst xmlns:a="http://schemas.openxmlformats.org/drawingml/2006/main" xmlns:r="http://schemas.openxmlformats.org/officeDocument/2006/relationships" xmlns:p="http://schemas.openxmlformats.org/presentationml/2006/main">
  <p:tag name="AS_UNIQUEID" val="722"/>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l1-3"/>
  <p:tag name="KSO_WM_SLIDE_COLORSCHEME_VERSION" val="3.2"/>
  <p:tag name="KSO_WM_SLIDE_DIAGTYPE" val="l"/>
  <p:tag name="KSO_WM_SLIDE_ID" val="custom20204426_26"/>
  <p:tag name="KSO_WM_SLIDE_INDEX" val="26"/>
  <p:tag name="KSO_WM_SLIDE_ITEM_CNT" val="3"/>
  <p:tag name="KSO_WM_SLIDE_LAYOUT" val="a_i_l"/>
  <p:tag name="KSO_WM_SLIDE_LAYOUT_CNT" val="1_1_1"/>
  <p:tag name="KSO_WM_SLIDE_POSITION" val="54.3*115.4"/>
  <p:tag name="KSO_WM_SLIDE_SIZE" val="851.397*345.2"/>
  <p:tag name="KSO_WM_SLIDE_SUBTYPE" val="diag"/>
  <p:tag name="KSO_WM_SLIDE_TYPE" val="text"/>
  <p:tag name="KSO_WM_SPECIAL_SOURCE" val="bdnull"/>
  <p:tag name="KSO_WM_TAG_VERSION" val="1.0"/>
  <p:tag name="KSO_WM_TEMPLATE_CATEGORY" val="custom"/>
  <p:tag name="KSO_WM_TEMPLATE_COLOR_TYPE" val="1"/>
  <p:tag name="KSO_WM_TEMPLATE_INDEX" val="20204426"/>
  <p:tag name="KSO_WM_TEMPLATE_MASTER_TYPE" val="1"/>
  <p:tag name="KSO_WM_TEMPLATE_SUBCATEGORY" val="0"/>
</p:tagLst>
</file>

<file path=ppt/tags/tag36.xml><?xml version="1.0" encoding="utf-8"?>
<p:tagLst xmlns:a="http://schemas.openxmlformats.org/drawingml/2006/main" xmlns:r="http://schemas.openxmlformats.org/officeDocument/2006/relationships" xmlns:p="http://schemas.openxmlformats.org/presentationml/2006/main">
  <p:tag name="AS_UNIQUEID" val="740"/>
  <p:tag name="KSO_WM_UNIT_TABLE_BEAUTIFY" val="smartTable{4a9ed28f-befe-45ca-97c0-8f5d01f059f5}"/>
</p:tagLst>
</file>

<file path=ppt/tags/tag37.xml><?xml version="1.0" encoding="utf-8"?>
<p:tagLst xmlns:a="http://schemas.openxmlformats.org/drawingml/2006/main" xmlns:r="http://schemas.openxmlformats.org/officeDocument/2006/relationships" xmlns:p="http://schemas.openxmlformats.org/presentationml/2006/main">
  <p:tag name="AS_UNIQUEID" val="741"/>
</p:tagLst>
</file>

<file path=ppt/tags/tag38.xml><?xml version="1.0" encoding="utf-8"?>
<p:tagLst xmlns:a="http://schemas.openxmlformats.org/drawingml/2006/main" xmlns:r="http://schemas.openxmlformats.org/officeDocument/2006/relationships" xmlns:p="http://schemas.openxmlformats.org/presentationml/2006/main">
  <p:tag name="AS_UNIQUEID" val="736"/>
</p:tagLst>
</file>

<file path=ppt/tags/tag39.xml><?xml version="1.0" encoding="utf-8"?>
<p:tagLst xmlns:a="http://schemas.openxmlformats.org/drawingml/2006/main" xmlns:r="http://schemas.openxmlformats.org/officeDocument/2006/relationships" xmlns:p="http://schemas.openxmlformats.org/presentationml/2006/main">
  <p:tag name="AS_UNIQUEID" val="737"/>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40.xml><?xml version="1.0" encoding="utf-8"?>
<p:tagLst xmlns:a="http://schemas.openxmlformats.org/drawingml/2006/main" xmlns:r="http://schemas.openxmlformats.org/officeDocument/2006/relationships" xmlns:p="http://schemas.openxmlformats.org/presentationml/2006/main">
  <p:tag name="AS_UNIQUEID" val="738"/>
</p:tagLst>
</file>

<file path=ppt/tags/tag41.xml><?xml version="1.0" encoding="utf-8"?>
<p:tagLst xmlns:a="http://schemas.openxmlformats.org/drawingml/2006/main" xmlns:r="http://schemas.openxmlformats.org/officeDocument/2006/relationships" xmlns:p="http://schemas.openxmlformats.org/presentationml/2006/main">
  <p:tag name="AS_UNIQUEID" val="758"/>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l1-3"/>
  <p:tag name="KSO_WM_SLIDE_COLORSCHEME_VERSION" val="3.2"/>
  <p:tag name="KSO_WM_SLIDE_DIAGTYPE" val="l"/>
  <p:tag name="KSO_WM_SLIDE_ID" val="custom20204426_26"/>
  <p:tag name="KSO_WM_SLIDE_INDEX" val="26"/>
  <p:tag name="KSO_WM_SLIDE_ITEM_CNT" val="3"/>
  <p:tag name="KSO_WM_SLIDE_LAYOUT" val="a_i_l"/>
  <p:tag name="KSO_WM_SLIDE_LAYOUT_CNT" val="1_1_1"/>
  <p:tag name="KSO_WM_SLIDE_POSITION" val="54.3*115.4"/>
  <p:tag name="KSO_WM_SLIDE_SIZE" val="851.397*345.2"/>
  <p:tag name="KSO_WM_SLIDE_SUBTYPE" val="diag"/>
  <p:tag name="KSO_WM_SLIDE_TYPE" val="text"/>
  <p:tag name="KSO_WM_SPECIAL_SOURCE" val="bdnull"/>
  <p:tag name="KSO_WM_TAG_VERSION" val="1.0"/>
  <p:tag name="KSO_WM_TEMPLATE_CATEGORY" val="custom"/>
  <p:tag name="KSO_WM_TEMPLATE_COLOR_TYPE" val="1"/>
  <p:tag name="KSO_WM_TEMPLATE_INDEX" val="20204426"/>
  <p:tag name="KSO_WM_TEMPLATE_MASTER_TYPE" val="1"/>
  <p:tag name="KSO_WM_TEMPLATE_SUBCATEGORY" val="0"/>
</p:tagLst>
</file>

<file path=ppt/tags/tag43.xml><?xml version="1.0" encoding="utf-8"?>
<p:tagLst xmlns:a="http://schemas.openxmlformats.org/drawingml/2006/main" xmlns:r="http://schemas.openxmlformats.org/officeDocument/2006/relationships" xmlns:p="http://schemas.openxmlformats.org/presentationml/2006/main">
  <p:tag name="AS_UNIQUEID" val="770"/>
</p:tagLst>
</file>

<file path=ppt/tags/tag44.xml><?xml version="1.0" encoding="utf-8"?>
<p:tagLst xmlns:a="http://schemas.openxmlformats.org/drawingml/2006/main" xmlns:r="http://schemas.openxmlformats.org/officeDocument/2006/relationships" xmlns:p="http://schemas.openxmlformats.org/presentationml/2006/main">
  <p:tag name="AS_UNIQUEID" val="771"/>
</p:tagLst>
</file>

<file path=ppt/tags/tag45.xml><?xml version="1.0" encoding="utf-8"?>
<p:tagLst xmlns:a="http://schemas.openxmlformats.org/drawingml/2006/main" xmlns:r="http://schemas.openxmlformats.org/officeDocument/2006/relationships" xmlns:p="http://schemas.openxmlformats.org/presentationml/2006/main">
  <p:tag name="AS_UNIQUEID" val="772"/>
</p:tagLst>
</file>

<file path=ppt/tags/tag46.xml><?xml version="1.0" encoding="utf-8"?>
<p:tagLst xmlns:a="http://schemas.openxmlformats.org/drawingml/2006/main" xmlns:r="http://schemas.openxmlformats.org/officeDocument/2006/relationships" xmlns:p="http://schemas.openxmlformats.org/presentationml/2006/main">
  <p:tag name="AS_UNIQUEID" val="773"/>
</p:tagLst>
</file>

<file path=ppt/tags/tag47.xml><?xml version="1.0" encoding="utf-8"?>
<p:tagLst xmlns:a="http://schemas.openxmlformats.org/drawingml/2006/main" xmlns:r="http://schemas.openxmlformats.org/officeDocument/2006/relationships" xmlns:p="http://schemas.openxmlformats.org/presentationml/2006/main">
  <p:tag name="AS_UNIQUEID" val="774"/>
</p:tagLst>
</file>

<file path=ppt/tags/tag48.xml><?xml version="1.0" encoding="utf-8"?>
<p:tagLst xmlns:a="http://schemas.openxmlformats.org/drawingml/2006/main" xmlns:r="http://schemas.openxmlformats.org/officeDocument/2006/relationships" xmlns:p="http://schemas.openxmlformats.org/presentationml/2006/main">
  <p:tag name="AS_UNIQUEID" val="775"/>
</p:tagLst>
</file>

<file path=ppt/tags/tag49.xml><?xml version="1.0" encoding="utf-8"?>
<p:tagLst xmlns:a="http://schemas.openxmlformats.org/drawingml/2006/main" xmlns:r="http://schemas.openxmlformats.org/officeDocument/2006/relationships" xmlns:p="http://schemas.openxmlformats.org/presentationml/2006/main">
  <p:tag name="AS_UNIQUEID" val="760"/>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50.xml><?xml version="1.0" encoding="utf-8"?>
<p:tagLst xmlns:a="http://schemas.openxmlformats.org/drawingml/2006/main" xmlns:r="http://schemas.openxmlformats.org/officeDocument/2006/relationships" xmlns:p="http://schemas.openxmlformats.org/presentationml/2006/main">
  <p:tag name="AS_UNIQUEID" val="761"/>
</p:tagLst>
</file>

<file path=ppt/tags/tag51.xml><?xml version="1.0" encoding="utf-8"?>
<p:tagLst xmlns:a="http://schemas.openxmlformats.org/drawingml/2006/main" xmlns:r="http://schemas.openxmlformats.org/officeDocument/2006/relationships" xmlns:p="http://schemas.openxmlformats.org/presentationml/2006/main">
  <p:tag name="AS_UNIQUEID" val="762"/>
</p:tagLst>
</file>

<file path=ppt/tags/tag52.xml><?xml version="1.0" encoding="utf-8"?>
<p:tagLst xmlns:a="http://schemas.openxmlformats.org/drawingml/2006/main" xmlns:r="http://schemas.openxmlformats.org/officeDocument/2006/relationships" xmlns:p="http://schemas.openxmlformats.org/presentationml/2006/main">
  <p:tag name="AS_UNIQUEID" val="921"/>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l1-3"/>
  <p:tag name="KSO_WM_SLIDE_COLORSCHEME_VERSION" val="3.2"/>
  <p:tag name="KSO_WM_SLIDE_DIAGTYPE" val="l"/>
  <p:tag name="KSO_WM_SLIDE_ID" val="custom20204426_26"/>
  <p:tag name="KSO_WM_SLIDE_INDEX" val="26"/>
  <p:tag name="KSO_WM_SLIDE_ITEM_CNT" val="3"/>
  <p:tag name="KSO_WM_SLIDE_LAYOUT" val="a_i_l"/>
  <p:tag name="KSO_WM_SLIDE_LAYOUT_CNT" val="1_1_1"/>
  <p:tag name="KSO_WM_SLIDE_POSITION" val="54.3*115.4"/>
  <p:tag name="KSO_WM_SLIDE_SIZE" val="851.397*345.2"/>
  <p:tag name="KSO_WM_SLIDE_SUBTYPE" val="diag"/>
  <p:tag name="KSO_WM_SLIDE_TYPE" val="text"/>
  <p:tag name="KSO_WM_SPECIAL_SOURCE" val="bdnull"/>
  <p:tag name="KSO_WM_TAG_VERSION" val="1.0"/>
  <p:tag name="KSO_WM_TEMPLATE_CATEGORY" val="custom"/>
  <p:tag name="KSO_WM_TEMPLATE_COLOR_TYPE" val="1"/>
  <p:tag name="KSO_WM_TEMPLATE_INDEX" val="20204426"/>
  <p:tag name="KSO_WM_TEMPLATE_MASTER_TYPE" val="1"/>
  <p:tag name="KSO_WM_TEMPLATE_SUBCATEGORY" val="0"/>
</p:tagLst>
</file>

<file path=ppt/tags/tag59.xml><?xml version="1.0" encoding="utf-8"?>
<p:tagLst xmlns:a="http://schemas.openxmlformats.org/drawingml/2006/main" xmlns:r="http://schemas.openxmlformats.org/officeDocument/2006/relationships" xmlns:p="http://schemas.openxmlformats.org/presentationml/2006/main">
  <p:tag name="AS_UNIQUEID" val="960"/>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60.xml><?xml version="1.0" encoding="utf-8"?>
<p:tagLst xmlns:a="http://schemas.openxmlformats.org/drawingml/2006/main" xmlns:r="http://schemas.openxmlformats.org/officeDocument/2006/relationships" xmlns:p="http://schemas.openxmlformats.org/presentationml/2006/main">
  <p:tag name="AS_UNIQUEID" val="961"/>
</p:tagLst>
</file>

<file path=ppt/tags/tag61.xml><?xml version="1.0" encoding="utf-8"?>
<p:tagLst xmlns:a="http://schemas.openxmlformats.org/drawingml/2006/main" xmlns:r="http://schemas.openxmlformats.org/officeDocument/2006/relationships" xmlns:p="http://schemas.openxmlformats.org/presentationml/2006/main">
  <p:tag name="AS_UNIQUEID" val="962"/>
</p:tagLst>
</file>

<file path=ppt/tags/tag62.xml><?xml version="1.0" encoding="utf-8"?>
<p:tagLst xmlns:a="http://schemas.openxmlformats.org/drawingml/2006/main" xmlns:r="http://schemas.openxmlformats.org/officeDocument/2006/relationships" xmlns:p="http://schemas.openxmlformats.org/presentationml/2006/main">
  <p:tag name="AS_UNIQUEID" val="963"/>
</p:tagLst>
</file>

<file path=ppt/tags/tag63.xml><?xml version="1.0" encoding="utf-8"?>
<p:tagLst xmlns:a="http://schemas.openxmlformats.org/drawingml/2006/main" xmlns:r="http://schemas.openxmlformats.org/officeDocument/2006/relationships" xmlns:p="http://schemas.openxmlformats.org/presentationml/2006/main">
  <p:tag name="AS_UNIQUEID" val="964"/>
</p:tagLst>
</file>

<file path=ppt/tags/tag64.xml><?xml version="1.0" encoding="utf-8"?>
<p:tagLst xmlns:a="http://schemas.openxmlformats.org/drawingml/2006/main" xmlns:r="http://schemas.openxmlformats.org/officeDocument/2006/relationships" xmlns:p="http://schemas.openxmlformats.org/presentationml/2006/main">
  <p:tag name="AS_UNIQUEID" val="965"/>
</p:tagLst>
</file>

<file path=ppt/tags/tag65.xml><?xml version="1.0" encoding="utf-8"?>
<p:tagLst xmlns:a="http://schemas.openxmlformats.org/drawingml/2006/main" xmlns:r="http://schemas.openxmlformats.org/officeDocument/2006/relationships" xmlns:p="http://schemas.openxmlformats.org/presentationml/2006/main">
  <p:tag name="AS_UNIQUEID" val="956"/>
</p:tagLst>
</file>

<file path=ppt/tags/tag66.xml><?xml version="1.0" encoding="utf-8"?>
<p:tagLst xmlns:a="http://schemas.openxmlformats.org/drawingml/2006/main" xmlns:r="http://schemas.openxmlformats.org/officeDocument/2006/relationships" xmlns:p="http://schemas.openxmlformats.org/presentationml/2006/main">
  <p:tag name="AS_UNIQUEID" val="957"/>
</p:tagLst>
</file>

<file path=ppt/tags/tag67.xml><?xml version="1.0" encoding="utf-8"?>
<p:tagLst xmlns:a="http://schemas.openxmlformats.org/drawingml/2006/main" xmlns:r="http://schemas.openxmlformats.org/officeDocument/2006/relationships" xmlns:p="http://schemas.openxmlformats.org/presentationml/2006/main">
  <p:tag name="AS_UNIQUEID" val="958"/>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COLOR_TYPE" val="1"/>
  <p:tag name="KSO_WM_TEMPLATE_INDEX" val="20202691"/>
  <p:tag name="KSO_WM_TEMPLATE_MASTER_THUMB_INDEX" val="12"/>
  <p:tag name="KSO_WM_TEMPLATE_MASTER_TYPE" val="1"/>
  <p:tag name="KSO_WM_TEMPLATE_SUBCATEGORY" val="0"/>
  <p:tag name="KSO_WM_TEMPLATE_THUMBS_INDEX" val="1、4、7、8、9、10、11、12、13、14、15"/>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heme/theme1.xml><?xml version="1.0" encoding="utf-8"?>
<a:theme xmlns:a="http://schemas.openxmlformats.org/drawingml/2006/main" name="课件模板">
  <a:themeElements>
    <a:clrScheme name="自定义 104">
      <a:dk1>
        <a:srgbClr val="000000"/>
      </a:dk1>
      <a:lt1>
        <a:srgbClr val="FFFFFF"/>
      </a:lt1>
      <a:dk2>
        <a:srgbClr val="E4EBF3"/>
      </a:dk2>
      <a:lt2>
        <a:srgbClr val="FFFFFF"/>
      </a:lt2>
      <a:accent1>
        <a:srgbClr val="5C88BB"/>
      </a:accent1>
      <a:accent2>
        <a:srgbClr val="329AC1"/>
      </a:accent2>
      <a:accent3>
        <a:srgbClr val="33AAB9"/>
      </a:accent3>
      <a:accent4>
        <a:srgbClr val="35B4A1"/>
      </a:accent4>
      <a:accent5>
        <a:srgbClr val="56BA82"/>
      </a:accent5>
      <a:accent6>
        <a:srgbClr val="8DBC63"/>
      </a:accent6>
      <a:hlink>
        <a:srgbClr val="0563C1"/>
      </a:hlink>
      <a:folHlink>
        <a:srgbClr val="954D72"/>
      </a:folHlink>
    </a:clrScheme>
    <a:fontScheme name="自定义 9">
      <a:majorFont>
        <a:latin typeface="Arial"/>
        <a:ea typeface="微软雅黑"/>
        <a:cs typeface="Arial"/>
      </a:majorFont>
      <a:minorFont>
        <a:latin typeface="Arial"/>
        <a:ea typeface="微软雅黑"/>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TotalTime>
  <Words>2283</Words>
  <Application>Microsoft Office PowerPoint</Application>
  <PresentationFormat>宽屏</PresentationFormat>
  <Paragraphs>190</Paragraphs>
  <Slides>32</Slides>
  <Notes>4</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5</vt:i4>
      </vt:variant>
      <vt:variant>
        <vt:lpstr>幻灯片标题</vt:lpstr>
      </vt:variant>
      <vt:variant>
        <vt:i4>32</vt:i4>
      </vt:variant>
    </vt:vector>
  </HeadingPairs>
  <TitlesOfParts>
    <vt:vector size="47" baseType="lpstr">
      <vt:lpstr>黑体</vt:lpstr>
      <vt:lpstr>楷体</vt:lpstr>
      <vt:lpstr>宋体</vt:lpstr>
      <vt:lpstr>宋体</vt:lpstr>
      <vt:lpstr>微软雅黑</vt:lpstr>
      <vt:lpstr>Arial</vt:lpstr>
      <vt:lpstr>Calibri</vt:lpstr>
      <vt:lpstr>Cambria Math</vt:lpstr>
      <vt:lpstr>Times New Roman</vt:lpstr>
      <vt:lpstr>课件模板</vt:lpstr>
      <vt:lpstr>公式</vt:lpstr>
      <vt:lpstr>Equation.KSEE3</vt:lpstr>
      <vt:lpstr>文档</vt:lpstr>
      <vt:lpstr>Equation</vt:lpstr>
      <vt:lpstr>Microsoft Word 文档</vt:lpstr>
      <vt:lpstr>2.3二次函数与一元二次方程、不等式</vt:lpstr>
      <vt:lpstr>PowerPoint 演示文稿</vt:lpstr>
      <vt:lpstr>PowerPoint 演示文稿</vt:lpstr>
      <vt:lpstr>PowerPoint 演示文稿</vt:lpstr>
      <vt:lpstr>PowerPoint 演示文稿</vt:lpstr>
      <vt:lpstr>PowerPoint 演示文稿</vt:lpstr>
      <vt:lpstr>2.2二次函数与一元二次方程、不等式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2.2二次函数与一元二次方程、不等式</dc:title>
  <dc:creator>yangjun</dc:creator>
  <cp:lastModifiedBy>cp c</cp:lastModifiedBy>
  <cp:revision>64</cp:revision>
  <dcterms:created xsi:type="dcterms:W3CDTF">2023-07-12T05:59:00Z</dcterms:created>
  <dcterms:modified xsi:type="dcterms:W3CDTF">2023-07-22T02:16:51Z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B077B32B8E3D4009981FF65C2A675EFB_13</vt:lpwstr>
  </property>
  <property fmtid="{D5CDD505-2E9C-101B-9397-08002B2CF9AE}" pid="3" name="KSOProductBuildVer">
    <vt:lpwstr>2052-11.1.0.14309</vt:lpwstr>
  </property>
</Properties>
</file>